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38404800" cy="32918400"/>
  <p:notesSz cx="6858000" cy="9144000"/>
  <p:defaultText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209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75BD"/>
    <a:srgbClr val="2C86C3"/>
    <a:srgbClr val="127198"/>
    <a:srgbClr val="66E824"/>
    <a:srgbClr val="086B94"/>
    <a:srgbClr val="EAE5E8"/>
    <a:srgbClr val="096085"/>
    <a:srgbClr val="0A658C"/>
    <a:srgbClr val="11688C"/>
    <a:srgbClr val="1F58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749" autoAdjust="0"/>
    <p:restoredTop sz="94740"/>
  </p:normalViewPr>
  <p:slideViewPr>
    <p:cSldViewPr snapToGrid="0" snapToObjects="1">
      <p:cViewPr varScale="1">
        <p:scale>
          <a:sx n="14" d="100"/>
          <a:sy n="14" d="100"/>
        </p:scale>
        <p:origin x="1992" y="132"/>
      </p:cViewPr>
      <p:guideLst>
        <p:guide orient="horz" pos="10368"/>
        <p:guide pos="12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10226043"/>
            <a:ext cx="32644080" cy="7056120"/>
          </a:xfrm>
        </p:spPr>
        <p:txBody>
          <a:bodyPr/>
          <a:lstStyle/>
          <a:p>
            <a:r>
              <a:rPr lang="en-US"/>
              <a:t>Click to edit Master title style</a:t>
            </a:r>
          </a:p>
        </p:txBody>
      </p:sp>
      <p:sp>
        <p:nvSpPr>
          <p:cNvPr id="3" name="Subtitle 2"/>
          <p:cNvSpPr>
            <a:spLocks noGrp="1"/>
          </p:cNvSpPr>
          <p:nvPr>
            <p:ph type="subTitle" idx="1"/>
          </p:nvPr>
        </p:nvSpPr>
        <p:spPr>
          <a:xfrm>
            <a:off x="5760720" y="18653760"/>
            <a:ext cx="2688336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9B8364A-3FB0-AF4D-8D88-7AD0B76B3CC5}" type="datetimeFigureOut">
              <a:rPr lang="en-US"/>
              <a:pPr/>
              <a:t>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B8364A-3FB0-AF4D-8D88-7AD0B76B3CC5}" type="datetimeFigureOut">
              <a:rPr lang="en-US"/>
              <a:pPr/>
              <a:t>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6941285" y="7383786"/>
            <a:ext cx="36291200" cy="1572844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067675" y="7383786"/>
            <a:ext cx="108233530" cy="1572844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B8364A-3FB0-AF4D-8D88-7AD0B76B3CC5}" type="datetimeFigureOut">
              <a:rPr lang="en-US"/>
              <a:pPr/>
              <a:t>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B8364A-3FB0-AF4D-8D88-7AD0B76B3CC5}" type="datetimeFigureOut">
              <a:rPr lang="en-US"/>
              <a:pPr/>
              <a:t>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33715" y="21153123"/>
            <a:ext cx="3264408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033715" y="13952226"/>
            <a:ext cx="32644080" cy="7200897"/>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B8364A-3FB0-AF4D-8D88-7AD0B76B3CC5}" type="datetimeFigureOut">
              <a:rPr lang="en-US"/>
              <a:pPr/>
              <a:t>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067678" y="43014906"/>
            <a:ext cx="72262365" cy="121653297"/>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0970123" y="43014906"/>
            <a:ext cx="72262365" cy="121653297"/>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9B8364A-3FB0-AF4D-8D88-7AD0B76B3CC5}" type="datetimeFigureOut">
              <a:rPr lang="en-US"/>
              <a:pPr/>
              <a:t>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20240" y="1318263"/>
            <a:ext cx="3456432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920240" y="7368543"/>
            <a:ext cx="16968790" cy="3070857"/>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1920240" y="10439400"/>
            <a:ext cx="16968790" cy="18966183"/>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9509107" y="7368543"/>
            <a:ext cx="16975455" cy="3070857"/>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19509107" y="10439400"/>
            <a:ext cx="16975455" cy="18966183"/>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9B8364A-3FB0-AF4D-8D88-7AD0B76B3CC5}" type="datetimeFigureOut">
              <a:rPr lang="en-US"/>
              <a:pPr/>
              <a:t>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9B8364A-3FB0-AF4D-8D88-7AD0B76B3CC5}" type="datetimeFigureOut">
              <a:rPr lang="en-US"/>
              <a:pPr/>
              <a:t>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B8364A-3FB0-AF4D-8D88-7AD0B76B3CC5}" type="datetimeFigureOut">
              <a:rPr lang="en-US"/>
              <a:pPr/>
              <a:t>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3" y="1310640"/>
            <a:ext cx="12634915"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5015210" y="1310643"/>
            <a:ext cx="21469350" cy="28094943"/>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920243" y="6888483"/>
            <a:ext cx="12634915" cy="22517103"/>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C9B8364A-3FB0-AF4D-8D88-7AD0B76B3CC5}" type="datetimeFigureOut">
              <a:rPr lang="en-US"/>
              <a:pPr/>
              <a:t>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27610" y="23042880"/>
            <a:ext cx="23042880" cy="2720343"/>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7527610" y="2941320"/>
            <a:ext cx="2304288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7527610" y="25763223"/>
            <a:ext cx="23042880" cy="3863337"/>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C9B8364A-3FB0-AF4D-8D88-7AD0B76B3CC5}" type="datetimeFigureOut">
              <a:rPr lang="en-US"/>
              <a:pPr/>
              <a:t>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C470CC-60FE-774C-B1C0-43D79CD37F96}" type="slidenum">
              <a: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20240" y="1318263"/>
            <a:ext cx="3456432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1920240" y="7680963"/>
            <a:ext cx="34564320" cy="21724623"/>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920240" y="30510483"/>
            <a:ext cx="896112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C9B8364A-3FB0-AF4D-8D88-7AD0B76B3CC5}" type="datetimeFigureOut">
              <a:rPr lang="en-US"/>
              <a:pPr/>
              <a:t>2/3/2025</a:t>
            </a:fld>
            <a:endParaRPr lang="en-US"/>
          </a:p>
        </p:txBody>
      </p:sp>
      <p:sp>
        <p:nvSpPr>
          <p:cNvPr id="5" name="Footer Placeholder 4"/>
          <p:cNvSpPr>
            <a:spLocks noGrp="1"/>
          </p:cNvSpPr>
          <p:nvPr>
            <p:ph type="ftr" sz="quarter" idx="3"/>
          </p:nvPr>
        </p:nvSpPr>
        <p:spPr>
          <a:xfrm>
            <a:off x="13121640" y="30510483"/>
            <a:ext cx="1216152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7523440" y="30510483"/>
            <a:ext cx="896112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EEC470CC-60FE-774C-B1C0-43D79CD37F96}" type="slidenum">
              <a: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456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2194560" rtl="0" eaLnBrk="1" latinLnBrk="0" hangingPunct="1">
        <a:spcBef>
          <a:spcPct val="20000"/>
        </a:spcBef>
        <a:buFont typeface="Arial"/>
        <a:buChar char="•"/>
        <a:defRPr sz="15400" kern="1200">
          <a:solidFill>
            <a:schemeClr val="tx1"/>
          </a:solidFill>
          <a:latin typeface="+mn-lt"/>
          <a:ea typeface="+mn-ea"/>
          <a:cs typeface="+mn-cs"/>
        </a:defRPr>
      </a:lvl1pPr>
      <a:lvl2pPr marL="3566160" indent="-1371600" algn="l" defTabSz="2194560" rtl="0" eaLnBrk="1" latinLnBrk="0" hangingPunct="1">
        <a:spcBef>
          <a:spcPct val="20000"/>
        </a:spcBef>
        <a:buFont typeface="Arial"/>
        <a:buChar char="–"/>
        <a:defRPr sz="13400" kern="1200">
          <a:solidFill>
            <a:schemeClr val="tx1"/>
          </a:solidFill>
          <a:latin typeface="+mn-lt"/>
          <a:ea typeface="+mn-ea"/>
          <a:cs typeface="+mn-cs"/>
        </a:defRPr>
      </a:lvl2pPr>
      <a:lvl3pPr marL="5486400" indent="-1097280" algn="l" defTabSz="2194560" rtl="0" eaLnBrk="1" latinLnBrk="0" hangingPunct="1">
        <a:spcBef>
          <a:spcPct val="20000"/>
        </a:spcBef>
        <a:buFont typeface="Arial"/>
        <a:buChar char="•"/>
        <a:defRPr sz="11500" kern="1200">
          <a:solidFill>
            <a:schemeClr val="tx1"/>
          </a:solidFill>
          <a:latin typeface="+mn-lt"/>
          <a:ea typeface="+mn-ea"/>
          <a:cs typeface="+mn-cs"/>
        </a:defRPr>
      </a:lvl3pPr>
      <a:lvl4pPr marL="7680960" indent="-1097280" algn="l" defTabSz="2194560" rtl="0" eaLnBrk="1" latinLnBrk="0" hangingPunct="1">
        <a:spcBef>
          <a:spcPct val="20000"/>
        </a:spcBef>
        <a:buFont typeface="Arial"/>
        <a:buChar char="–"/>
        <a:defRPr sz="9600" kern="1200">
          <a:solidFill>
            <a:schemeClr val="tx1"/>
          </a:solidFill>
          <a:latin typeface="+mn-lt"/>
          <a:ea typeface="+mn-ea"/>
          <a:cs typeface="+mn-cs"/>
        </a:defRPr>
      </a:lvl4pPr>
      <a:lvl5pPr marL="9875520" indent="-1097280" algn="l" defTabSz="2194560" rtl="0" eaLnBrk="1" latinLnBrk="0" hangingPunct="1">
        <a:spcBef>
          <a:spcPct val="20000"/>
        </a:spcBef>
        <a:buFont typeface="Arial"/>
        <a:buChar char="»"/>
        <a:defRPr sz="9600" kern="1200">
          <a:solidFill>
            <a:schemeClr val="tx1"/>
          </a:solidFill>
          <a:latin typeface="+mn-lt"/>
          <a:ea typeface="+mn-ea"/>
          <a:cs typeface="+mn-cs"/>
        </a:defRPr>
      </a:lvl5pPr>
      <a:lvl6pPr marL="12070080" indent="-1097280" algn="l" defTabSz="2194560" rtl="0" eaLnBrk="1" latinLnBrk="0" hangingPunct="1">
        <a:spcBef>
          <a:spcPct val="20000"/>
        </a:spcBef>
        <a:buFont typeface="Arial"/>
        <a:buChar char="•"/>
        <a:defRPr sz="9600" kern="1200">
          <a:solidFill>
            <a:schemeClr val="tx1"/>
          </a:solidFill>
          <a:latin typeface="+mn-lt"/>
          <a:ea typeface="+mn-ea"/>
          <a:cs typeface="+mn-cs"/>
        </a:defRPr>
      </a:lvl6pPr>
      <a:lvl7pPr marL="14264640" indent="-1097280" algn="l" defTabSz="2194560" rtl="0" eaLnBrk="1" latinLnBrk="0" hangingPunct="1">
        <a:spcBef>
          <a:spcPct val="20000"/>
        </a:spcBef>
        <a:buFont typeface="Arial"/>
        <a:buChar char="•"/>
        <a:defRPr sz="9600" kern="1200">
          <a:solidFill>
            <a:schemeClr val="tx1"/>
          </a:solidFill>
          <a:latin typeface="+mn-lt"/>
          <a:ea typeface="+mn-ea"/>
          <a:cs typeface="+mn-cs"/>
        </a:defRPr>
      </a:lvl7pPr>
      <a:lvl8pPr marL="16459200" indent="-1097280" algn="l" defTabSz="2194560" rtl="0" eaLnBrk="1" latinLnBrk="0" hangingPunct="1">
        <a:spcBef>
          <a:spcPct val="20000"/>
        </a:spcBef>
        <a:buFont typeface="Arial"/>
        <a:buChar char="•"/>
        <a:defRPr sz="9600" kern="1200">
          <a:solidFill>
            <a:schemeClr val="tx1"/>
          </a:solidFill>
          <a:latin typeface="+mn-lt"/>
          <a:ea typeface="+mn-ea"/>
          <a:cs typeface="+mn-cs"/>
        </a:defRPr>
      </a:lvl8pPr>
      <a:lvl9pPr marL="18653760" indent="-1097280" algn="l" defTabSz="2194560"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914380" y="8437651"/>
            <a:ext cx="18173721" cy="11493498"/>
          </a:xfrm>
          <a:prstGeom prst="frame">
            <a:avLst>
              <a:gd name="adj1" fmla="val 2038"/>
            </a:avLst>
          </a:prstGeom>
          <a:solidFill>
            <a:srgbClr val="2375BD"/>
          </a:solidFill>
          <a:ln>
            <a:solidFill>
              <a:srgbClr val="1F58A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0" name="TextBox 9"/>
          <p:cNvSpPr txBox="1"/>
          <p:nvPr/>
        </p:nvSpPr>
        <p:spPr>
          <a:xfrm>
            <a:off x="19710400" y="7531947"/>
            <a:ext cx="184666" cy="1415772"/>
          </a:xfrm>
          <a:prstGeom prst="rect">
            <a:avLst/>
          </a:prstGeom>
          <a:noFill/>
        </p:spPr>
        <p:txBody>
          <a:bodyPr wrap="none" rtlCol="0">
            <a:spAutoFit/>
          </a:bodyPr>
          <a:lstStyle/>
          <a:p>
            <a:endParaRPr lang="en-US"/>
          </a:p>
        </p:txBody>
      </p:sp>
      <p:sp>
        <p:nvSpPr>
          <p:cNvPr id="13" name="Frame 12"/>
          <p:cNvSpPr/>
          <p:nvPr/>
        </p:nvSpPr>
        <p:spPr>
          <a:xfrm>
            <a:off x="914379" y="792410"/>
            <a:ext cx="36576000" cy="7307862"/>
          </a:xfrm>
          <a:prstGeom prst="frame">
            <a:avLst>
              <a:gd name="adj1" fmla="val 2951"/>
            </a:avLst>
          </a:prstGeom>
          <a:solidFill>
            <a:srgbClr val="2375BD"/>
          </a:solidFill>
          <a:ln>
            <a:solidFill>
              <a:srgbClr val="1F58A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4" name="Frame 13"/>
          <p:cNvSpPr/>
          <p:nvPr/>
        </p:nvSpPr>
        <p:spPr>
          <a:xfrm>
            <a:off x="19329413" y="8437651"/>
            <a:ext cx="18160966" cy="11493498"/>
          </a:xfrm>
          <a:prstGeom prst="frame">
            <a:avLst>
              <a:gd name="adj1" fmla="val 2038"/>
            </a:avLst>
          </a:prstGeom>
          <a:solidFill>
            <a:srgbClr val="2375BD"/>
          </a:solidFill>
          <a:ln>
            <a:solidFill>
              <a:srgbClr val="1F58A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5" name="TextBox 14"/>
          <p:cNvSpPr txBox="1"/>
          <p:nvPr/>
        </p:nvSpPr>
        <p:spPr>
          <a:xfrm>
            <a:off x="1517742" y="1283518"/>
            <a:ext cx="35470244" cy="1477328"/>
          </a:xfrm>
          <a:prstGeom prst="rect">
            <a:avLst/>
          </a:prstGeom>
          <a:noFill/>
        </p:spPr>
        <p:txBody>
          <a:bodyPr wrap="square" rtlCol="0">
            <a:spAutoFit/>
          </a:bodyPr>
          <a:lstStyle/>
          <a:p>
            <a:pPr algn="ctr"/>
            <a:r>
              <a:rPr lang="en-US" sz="9000" b="1"/>
              <a:t>Title is a banner, 90-95 point, typically centered</a:t>
            </a:r>
          </a:p>
        </p:txBody>
      </p:sp>
      <p:sp>
        <p:nvSpPr>
          <p:cNvPr id="16" name="TextBox 15"/>
          <p:cNvSpPr txBox="1"/>
          <p:nvPr/>
        </p:nvSpPr>
        <p:spPr>
          <a:xfrm>
            <a:off x="9735823" y="5475515"/>
            <a:ext cx="17054645" cy="2308324"/>
          </a:xfrm>
          <a:prstGeom prst="rect">
            <a:avLst/>
          </a:prstGeom>
          <a:noFill/>
          <a:ln>
            <a:solidFill>
              <a:srgbClr val="2375BD"/>
            </a:solidFill>
          </a:ln>
        </p:spPr>
        <p:txBody>
          <a:bodyPr wrap="square" rtlCol="0">
            <a:spAutoFit/>
          </a:bodyPr>
          <a:lstStyle/>
          <a:p>
            <a:r>
              <a:rPr lang="en-US" sz="3600" dirty="0"/>
              <a:t>Use this official Wheaton </a:t>
            </a:r>
            <a:r>
              <a:rPr lang="en-US" sz="3600" dirty="0" err="1"/>
              <a:t>lettermark</a:t>
            </a:r>
            <a:r>
              <a:rPr lang="en-US" sz="3600" dirty="0"/>
              <a:t> logo.  It can be resized by clicking and dragging </a:t>
            </a:r>
            <a:r>
              <a:rPr lang="en-US" sz="3600" u="sng" dirty="0"/>
              <a:t>its corner dots (not edge dots).</a:t>
            </a:r>
            <a:r>
              <a:rPr lang="en-US" sz="3600" dirty="0"/>
              <a:t> It can be relocated by clicking on its center and dragging it wherever appropriate, usually in this box below or beside the title or down below in the Acknowledgements section</a:t>
            </a:r>
          </a:p>
        </p:txBody>
      </p:sp>
      <p:sp>
        <p:nvSpPr>
          <p:cNvPr id="17" name="TextBox 16"/>
          <p:cNvSpPr txBox="1"/>
          <p:nvPr/>
        </p:nvSpPr>
        <p:spPr>
          <a:xfrm>
            <a:off x="19895066" y="9040888"/>
            <a:ext cx="17092921" cy="5016758"/>
          </a:xfrm>
          <a:prstGeom prst="rect">
            <a:avLst/>
          </a:prstGeom>
          <a:noFill/>
          <a:ln>
            <a:solidFill>
              <a:srgbClr val="2375BD"/>
            </a:solidFill>
          </a:ln>
        </p:spPr>
        <p:txBody>
          <a:bodyPr wrap="square" rtlCol="0">
            <a:spAutoFit/>
          </a:bodyPr>
          <a:lstStyle/>
          <a:p>
            <a:r>
              <a:rPr lang="en-US" sz="3200" dirty="0"/>
              <a:t>You can use these blue frame boxes or not, including the title banner frame box above, arranged or resized or recolored as you see fit, however it best helps you tell your story best.</a:t>
            </a:r>
          </a:p>
          <a:p>
            <a:r>
              <a:rPr lang="en-US" sz="3200" dirty="0"/>
              <a:t> - To resize these blue frame boxes, click on them then drag the dots that appear on edges or corners.  </a:t>
            </a:r>
          </a:p>
          <a:p>
            <a:r>
              <a:rPr lang="en-US" sz="3200" dirty="0"/>
              <a:t> - To narrow or widen the line of the frame, drag the </a:t>
            </a:r>
            <a:r>
              <a:rPr lang="en-US" sz="3200" u="sng" dirty="0"/>
              <a:t>yellow</a:t>
            </a:r>
            <a:r>
              <a:rPr lang="en-US" sz="3200" dirty="0"/>
              <a:t> inner dot in top left corner of the frame. </a:t>
            </a:r>
          </a:p>
          <a:p>
            <a:r>
              <a:rPr lang="en-US" sz="3200" dirty="0"/>
              <a:t> - To change the color of the frame, click on the frame, and change the color used for “fill.”  The blue color used on this template is meant to be the official Wheaton blue, matching the logo.  </a:t>
            </a:r>
          </a:p>
          <a:p>
            <a:r>
              <a:rPr lang="en-US" sz="3200" dirty="0"/>
              <a:t> - To copy a frame, click on the frame to select it, then copy and paste and drag the new box to where you want it, then resize it.</a:t>
            </a:r>
          </a:p>
          <a:p>
            <a:r>
              <a:rPr lang="en-US" sz="3200" dirty="0"/>
              <a:t> - To delete a frame, just click on the frame, then press &lt;delete&gt;. </a:t>
            </a:r>
          </a:p>
          <a:p>
            <a:r>
              <a:rPr lang="en-US" sz="3200" dirty="0"/>
              <a:t> - (Delete these explanatory text boxes the same way.) </a:t>
            </a:r>
          </a:p>
        </p:txBody>
      </p:sp>
      <p:sp>
        <p:nvSpPr>
          <p:cNvPr id="18" name="TextBox 17"/>
          <p:cNvSpPr txBox="1"/>
          <p:nvPr/>
        </p:nvSpPr>
        <p:spPr>
          <a:xfrm>
            <a:off x="1517742" y="2981130"/>
            <a:ext cx="35470244" cy="2062103"/>
          </a:xfrm>
          <a:prstGeom prst="rect">
            <a:avLst/>
          </a:prstGeom>
          <a:noFill/>
        </p:spPr>
        <p:txBody>
          <a:bodyPr wrap="square" rtlCol="0">
            <a:spAutoFit/>
          </a:bodyPr>
          <a:lstStyle/>
          <a:p>
            <a:pPr algn="ctr"/>
            <a:r>
              <a:rPr lang="en-US" sz="6400" dirty="0"/>
              <a:t>Authors and their affiliated institutions are listed below the title in a font 64-72 pt.</a:t>
            </a:r>
          </a:p>
          <a:p>
            <a:pPr algn="ctr"/>
            <a:r>
              <a:rPr lang="en-US" sz="5600" dirty="0"/>
              <a:t>Wheaton College, Department of Biology, BIO 200 </a:t>
            </a:r>
            <a:r>
              <a:rPr lang="en-US" sz="5600" i="1" dirty="0"/>
              <a:t>Research Experience in Biology</a:t>
            </a:r>
            <a:r>
              <a:rPr lang="en-US" sz="5600" dirty="0"/>
              <a:t>, Fall 2021.</a:t>
            </a:r>
            <a:r>
              <a:rPr lang="en-US" sz="6400" dirty="0"/>
              <a:t> </a:t>
            </a:r>
          </a:p>
        </p:txBody>
      </p:sp>
      <p:sp>
        <p:nvSpPr>
          <p:cNvPr id="19" name="TextBox 18"/>
          <p:cNvSpPr txBox="1"/>
          <p:nvPr/>
        </p:nvSpPr>
        <p:spPr>
          <a:xfrm flipH="1">
            <a:off x="1613384" y="8786902"/>
            <a:ext cx="16293244" cy="2492990"/>
          </a:xfrm>
          <a:prstGeom prst="rect">
            <a:avLst/>
          </a:prstGeom>
          <a:noFill/>
        </p:spPr>
        <p:txBody>
          <a:bodyPr wrap="square" rtlCol="0">
            <a:spAutoFit/>
          </a:bodyPr>
          <a:lstStyle/>
          <a:p>
            <a:r>
              <a:rPr lang="en-US" sz="7200" dirty="0"/>
              <a:t>This is a section heading, 64-72 </a:t>
            </a:r>
            <a:r>
              <a:rPr lang="en-US" sz="7200" dirty="0" err="1"/>
              <a:t>pt</a:t>
            </a:r>
            <a:endParaRPr lang="en-US" sz="7200" dirty="0"/>
          </a:p>
          <a:p>
            <a:r>
              <a:rPr lang="en-US" sz="2800" dirty="0"/>
              <a:t>Required major sections include Introduction, Methods, Results, Conclusions, and Acknowledgements.  </a:t>
            </a:r>
            <a:br>
              <a:rPr lang="en-US" sz="2800" dirty="0"/>
            </a:br>
            <a:r>
              <a:rPr lang="en-US" sz="2800" dirty="0"/>
              <a:t>An Acknowledgements section (which can have a smaller heading font) is common to acknowledge your funding sources, collaborators, etc. </a:t>
            </a:r>
          </a:p>
        </p:txBody>
      </p:sp>
      <p:sp>
        <p:nvSpPr>
          <p:cNvPr id="20" name="TextBox 19"/>
          <p:cNvSpPr txBox="1"/>
          <p:nvPr/>
        </p:nvSpPr>
        <p:spPr>
          <a:xfrm>
            <a:off x="1396973" y="13757446"/>
            <a:ext cx="17144645" cy="584776"/>
          </a:xfrm>
          <a:prstGeom prst="rect">
            <a:avLst/>
          </a:prstGeom>
          <a:noFill/>
        </p:spPr>
        <p:txBody>
          <a:bodyPr wrap="square" rtlCol="0">
            <a:spAutoFit/>
          </a:bodyPr>
          <a:lstStyle/>
          <a:p>
            <a:r>
              <a:rPr lang="en-US" sz="3200">
                <a:latin typeface="Times New Roman"/>
                <a:cs typeface="Times New Roman"/>
              </a:rPr>
              <a:t>This is body text, 32 point.  Body text is typically 28-36 point.</a:t>
            </a:r>
          </a:p>
        </p:txBody>
      </p:sp>
      <p:sp>
        <p:nvSpPr>
          <p:cNvPr id="21" name="TextBox 20"/>
          <p:cNvSpPr txBox="1"/>
          <p:nvPr/>
        </p:nvSpPr>
        <p:spPr>
          <a:xfrm>
            <a:off x="1396973" y="14901230"/>
            <a:ext cx="16509656" cy="646331"/>
          </a:xfrm>
          <a:prstGeom prst="rect">
            <a:avLst/>
          </a:prstGeom>
          <a:noFill/>
        </p:spPr>
        <p:txBody>
          <a:bodyPr wrap="square" rtlCol="0">
            <a:spAutoFit/>
          </a:bodyPr>
          <a:lstStyle/>
          <a:p>
            <a:r>
              <a:rPr lang="en-US" sz="1800" dirty="0">
                <a:latin typeface="Times New Roman"/>
                <a:cs typeface="Times New Roman"/>
              </a:rPr>
              <a:t>This is smaller body text, 18 point, sometimes used for references.  Don’t use smaller than 18 point in a poster because this is the smallest size text that someone with 20/20 vision can read from 6 feet away, and 6 feet away is the average distance a poster audience member stands as they view a poster.</a:t>
            </a:r>
          </a:p>
        </p:txBody>
      </p:sp>
      <p:pic>
        <p:nvPicPr>
          <p:cNvPr id="6" name="Picture 5">
            <a:extLst>
              <a:ext uri="{FF2B5EF4-FFF2-40B4-BE49-F238E27FC236}">
                <a16:creationId xmlns:a16="http://schemas.microsoft.com/office/drawing/2014/main" id="{9DEADC9B-0DDD-B542-B0AE-35F769D69756}"/>
              </a:ext>
            </a:extLst>
          </p:cNvPr>
          <p:cNvPicPr>
            <a:picLocks noChangeAspect="1"/>
          </p:cNvPicPr>
          <p:nvPr/>
        </p:nvPicPr>
        <p:blipFill>
          <a:blip r:embed="rId2"/>
          <a:stretch>
            <a:fillRect/>
          </a:stretch>
        </p:blipFill>
        <p:spPr>
          <a:xfrm>
            <a:off x="1434959" y="5403013"/>
            <a:ext cx="7582917" cy="2240814"/>
          </a:xfrm>
          <a:prstGeom prst="rect">
            <a:avLst/>
          </a:prstGeom>
        </p:spPr>
      </p:pic>
      <p:sp>
        <p:nvSpPr>
          <p:cNvPr id="2" name="Frame 1">
            <a:extLst>
              <a:ext uri="{FF2B5EF4-FFF2-40B4-BE49-F238E27FC236}">
                <a16:creationId xmlns:a16="http://schemas.microsoft.com/office/drawing/2014/main" id="{B9AEBB34-C65E-81DD-692F-830112163F33}"/>
              </a:ext>
            </a:extLst>
          </p:cNvPr>
          <p:cNvSpPr/>
          <p:nvPr/>
        </p:nvSpPr>
        <p:spPr>
          <a:xfrm>
            <a:off x="905416" y="20208305"/>
            <a:ext cx="18173721" cy="11493498"/>
          </a:xfrm>
          <a:prstGeom prst="frame">
            <a:avLst>
              <a:gd name="adj1" fmla="val 2038"/>
            </a:avLst>
          </a:prstGeom>
          <a:solidFill>
            <a:srgbClr val="2375BD"/>
          </a:solidFill>
          <a:ln>
            <a:solidFill>
              <a:srgbClr val="1F58A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 name="Frame 2">
            <a:extLst>
              <a:ext uri="{FF2B5EF4-FFF2-40B4-BE49-F238E27FC236}">
                <a16:creationId xmlns:a16="http://schemas.microsoft.com/office/drawing/2014/main" id="{0E837A27-D1A8-05C1-B7EF-C11A7282BF84}"/>
              </a:ext>
            </a:extLst>
          </p:cNvPr>
          <p:cNvSpPr/>
          <p:nvPr/>
        </p:nvSpPr>
        <p:spPr>
          <a:xfrm>
            <a:off x="19348813" y="20211261"/>
            <a:ext cx="18160966" cy="11493498"/>
          </a:xfrm>
          <a:prstGeom prst="frame">
            <a:avLst>
              <a:gd name="adj1" fmla="val 2038"/>
            </a:avLst>
          </a:prstGeom>
          <a:solidFill>
            <a:srgbClr val="2375BD"/>
          </a:solidFill>
          <a:ln>
            <a:solidFill>
              <a:srgbClr val="1F58A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1075</TotalTime>
  <Words>415</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Company>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c:creator>
  <cp:lastModifiedBy>Erin Post</cp:lastModifiedBy>
  <cp:revision>18</cp:revision>
  <dcterms:created xsi:type="dcterms:W3CDTF">2016-08-03T14:27:51Z</dcterms:created>
  <dcterms:modified xsi:type="dcterms:W3CDTF">2025-02-03T15:52:53Z</dcterms:modified>
</cp:coreProperties>
</file>