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3.xml.rels" ContentType="application/vnd.openxmlformats-package.relationships+xml"/>
  <Override PartName="/ppt/notesSlides/_rels/notesSlide27.xml.rels" ContentType="application/vnd.openxmlformats-package.relationships+xml"/>
  <Override PartName="/ppt/notesSlides/_rels/notesSlide22.xml.rels" ContentType="application/vnd.openxmlformats-package.relationships+xml"/>
  <Override PartName="/ppt/notesSlides/_rels/notesSlide35.xml.rels" ContentType="application/vnd.openxmlformats-package.relationships+xml"/>
  <Override PartName="/ppt/notesSlides/_rels/notesSlide21.xml.rels" ContentType="application/vnd.openxmlformats-package.relationships+xml"/>
  <Override PartName="/ppt/notesSlides/_rels/notesSlide28.xml.rels" ContentType="application/vnd.openxmlformats-package.relationships+xml"/>
  <Override PartName="/ppt/notesSlides/_rels/notesSlide20.xml.rels" ContentType="application/vnd.openxmlformats-package.relationships+xml"/>
  <Override PartName="/ppt/notesSlides/_rels/notesSlide26.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42.png" ContentType="image/png"/>
  <Override PartName="/ppt/media/image39.wmf" ContentType="image/x-wmf"/>
  <Override PartName="/ppt/media/image37.jpeg" ContentType="image/jpeg"/>
  <Override PartName="/ppt/media/image36.png" ContentType="image/png"/>
  <Override PartName="/ppt/media/image40.wmf" ContentType="image/x-wmf"/>
  <Override PartName="/ppt/media/image35.png" ContentType="image/png"/>
  <Override PartName="/ppt/media/image34.png" ContentType="image/png"/>
  <Override PartName="/ppt/media/image33.wmf" ContentType="image/x-wmf"/>
  <Override PartName="/ppt/media/image31.wmf" ContentType="image/x-wmf"/>
  <Override PartName="/ppt/media/image30.wmf" ContentType="image/x-wmf"/>
  <Override PartName="/ppt/media/image1.png" ContentType="image/png"/>
  <Override PartName="/ppt/media/image15.jpeg" ContentType="image/jpeg"/>
  <Override PartName="/ppt/media/image25.wmf" ContentType="image/x-wmf"/>
  <Override PartName="/ppt/media/image44.png" ContentType="image/png"/>
  <Override PartName="/ppt/media/image24.wmf" ContentType="image/x-wmf"/>
  <Override PartName="/ppt/media/image22.png" ContentType="image/png"/>
  <Override PartName="/ppt/media/image41.png" ContentType="image/png"/>
  <Override PartName="/ppt/media/image21.wmf" ContentType="image/x-wmf"/>
  <Override PartName="/ppt/media/image38.jpeg" ContentType="image/jpeg"/>
  <Override PartName="/ppt/media/image16.jpeg" ContentType="image/jpeg"/>
  <Override PartName="/ppt/media/image2.png" ContentType="image/png"/>
  <Override PartName="/ppt/media/image26.wmf" ContentType="image/x-wmf"/>
  <Override PartName="/ppt/media/image14.png" ContentType="image/png"/>
  <Override PartName="/ppt/media/image13.png" ContentType="image/png"/>
  <Override PartName="/ppt/media/image3.png" ContentType="image/png"/>
  <Override PartName="/ppt/media/image17.jpeg" ContentType="image/jpeg"/>
  <Override PartName="/ppt/media/image29.wmf" ContentType="image/x-wmf"/>
  <Override PartName="/ppt/media/image19.jpeg" ContentType="image/jpeg"/>
  <Override PartName="/ppt/media/image11.png" ContentType="image/png"/>
  <Override PartName="/ppt/media/image5.jpeg" ContentType="image/jpeg"/>
  <Override PartName="/ppt/media/image4.png" ContentType="image/png"/>
  <Override PartName="/ppt/media/image28.wmf" ContentType="image/x-wmf"/>
  <Override PartName="/ppt/media/image10.png" ContentType="image/png"/>
  <Override PartName="/ppt/media/image9.jpeg" ContentType="image/jpeg"/>
  <Override PartName="/ppt/media/image12.png" ContentType="image/png"/>
  <Override PartName="/ppt/media/image43.png" ContentType="image/png"/>
  <Override PartName="/ppt/media/image23.wmf" ContentType="image/x-wmf"/>
  <Override PartName="/ppt/media/image8.jpeg" ContentType="image/jpeg"/>
  <Override PartName="/ppt/media/image20.png" ContentType="image/png"/>
  <Override PartName="/ppt/media/image7.jpeg" ContentType="image/jpeg"/>
  <Override PartName="/ppt/media/image6.png" ContentType="image/png"/>
  <Override PartName="/ppt/media/image32.wmf" ContentType="image/x-wmf"/>
  <Override PartName="/ppt/media/image27.png" ContentType="image/png"/>
  <Override PartName="/ppt/media/image18.wmf" ContentType="image/x-wmf"/>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Rectangle 1"/>
          <p:cNvSpPr/>
          <p:nvPr/>
        </p:nvSpPr>
        <p:spPr>
          <a:xfrm>
            <a:off x="0" y="0"/>
            <a:ext cx="6858000" cy="9144000"/>
          </a:xfrm>
          <a:prstGeom prst="rect">
            <a:avLst/>
          </a:prstGeom>
          <a:solidFill>
            <a:srgbClr val="ffffff"/>
          </a:solidFill>
          <a:ln>
            <a:noFill/>
          </a:ln>
        </p:spPr>
      </p:sp>
      <p:sp>
        <p:nvSpPr>
          <p:cNvPr id="99" name="PlaceHolder 2"/>
          <p:cNvSpPr>
            <a:spLocks noGrp="1"/>
          </p:cNvSpPr>
          <p:nvPr>
            <p:ph type="hdr"/>
          </p:nvPr>
        </p:nvSpPr>
        <p:spPr>
          <a:xfrm>
            <a:off x="-360" y="0"/>
            <a:ext cx="2971800" cy="457200"/>
          </a:xfrm>
          <a:prstGeom prst="rect">
            <a:avLst/>
          </a:prstGeom>
        </p:spPr>
        <p:txBody>
          <a:bodyPr lIns="90000" rIns="90000" tIns="46800" bIns="46800"/>
          <a:p>
            <a:endParaRPr/>
          </a:p>
        </p:txBody>
      </p:sp>
      <p:sp>
        <p:nvSpPr>
          <p:cNvPr id="100" name="PlaceHolder 3"/>
          <p:cNvSpPr>
            <a:spLocks noGrp="1"/>
          </p:cNvSpPr>
          <p:nvPr>
            <p:ph type="dt"/>
          </p:nvPr>
        </p:nvSpPr>
        <p:spPr>
          <a:xfrm>
            <a:off x="3884400" y="0"/>
            <a:ext cx="2971800" cy="457200"/>
          </a:xfrm>
          <a:prstGeom prst="rect">
            <a:avLst/>
          </a:prstGeom>
        </p:spPr>
        <p:txBody>
          <a:bodyPr lIns="90000" rIns="90000" tIns="46800" bIns="46800"/>
          <a:p>
            <a:endParaRPr/>
          </a:p>
        </p:txBody>
      </p:sp>
      <p:sp>
        <p:nvSpPr>
          <p:cNvPr id="101" name="PlaceHolder 4"/>
          <p:cNvSpPr>
            <a:spLocks noGrp="1"/>
          </p:cNvSpPr>
          <p:nvPr>
            <p:ph type="body"/>
          </p:nvPr>
        </p:nvSpPr>
        <p:spPr>
          <a:xfrm>
            <a:off x="685800" y="4343400"/>
            <a:ext cx="5486400" cy="4114800"/>
          </a:xfrm>
          <a:prstGeom prst="rect">
            <a:avLst/>
          </a:prstGeom>
        </p:spPr>
        <p:txBody>
          <a:bodyPr lIns="0" rIns="0" tIns="0" bIns="0"/>
          <a:p>
            <a:r>
              <a:rPr lang="en-US" sz="1200">
                <a:latin typeface="Times New Roman"/>
              </a:rPr>
              <a:t>Click to edit the notes format</a:t>
            </a:r>
            <a:endParaRPr/>
          </a:p>
        </p:txBody>
      </p:sp>
      <p:sp>
        <p:nvSpPr>
          <p:cNvPr id="102" name="PlaceHolder 5"/>
          <p:cNvSpPr>
            <a:spLocks noGrp="1"/>
          </p:cNvSpPr>
          <p:nvPr>
            <p:ph type="ftr"/>
          </p:nvPr>
        </p:nvSpPr>
        <p:spPr>
          <a:xfrm>
            <a:off x="-360" y="8685360"/>
            <a:ext cx="2971800" cy="457200"/>
          </a:xfrm>
          <a:prstGeom prst="rect">
            <a:avLst/>
          </a:prstGeom>
        </p:spPr>
        <p:txBody>
          <a:bodyPr lIns="90000" rIns="90000" tIns="46800" bIns="46800" anchor="b"/>
          <a:p>
            <a:endParaRPr/>
          </a:p>
        </p:txBody>
      </p:sp>
      <p:sp>
        <p:nvSpPr>
          <p:cNvPr id="103" name="PlaceHolder 6"/>
          <p:cNvSpPr>
            <a:spLocks noGrp="1"/>
          </p:cNvSpPr>
          <p:nvPr>
            <p:ph type="sldNum"/>
          </p:nvPr>
        </p:nvSpPr>
        <p:spPr>
          <a:xfrm>
            <a:off x="3884400" y="8685360"/>
            <a:ext cx="2971800" cy="457200"/>
          </a:xfrm>
          <a:prstGeom prst="rect">
            <a:avLst/>
          </a:prstGeom>
        </p:spPr>
        <p:txBody>
          <a:bodyPr lIns="90000" rIns="90000" tIns="46800" bIns="46800" anchor="b"/>
          <a:p>
            <a:pPr algn="r">
              <a:lnSpc>
                <a:spcPct val="100000"/>
              </a:lnSpc>
            </a:pPr>
            <a:fld id="{EF99738D-EAD8-42F7-8051-9535DC72841E}" type="slidenum">
              <a:rPr lang="en-US" sz="12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6"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80E35071-D2F0-415B-AF9A-F3623BB767BF}" type="slidenum">
              <a:rPr lang="en-US" sz="1200">
                <a:latin typeface="Times New Roman"/>
              </a:rPr>
              <a:t>&lt;number&gt;</a:t>
            </a:fld>
            <a:endParaRPr/>
          </a:p>
        </p:txBody>
      </p:sp>
      <p:sp>
        <p:nvSpPr>
          <p:cNvPr id="1727" name="TextShape 2"/>
          <p:cNvSpPr txBox="1"/>
          <p:nvPr/>
        </p:nvSpPr>
        <p:spPr>
          <a:xfrm>
            <a:off x="685800" y="4343400"/>
            <a:ext cx="5486400" cy="4114800"/>
          </a:xfrm>
          <a:prstGeom prst="rect">
            <a:avLst/>
          </a:prstGeom>
        </p:spPr>
        <p:txBody>
          <a:bodyPr/>
          <a:p>
            <a:pPr/>
            <a:r>
              <a:rPr lang="en-US" sz="1200">
                <a:latin typeface="Times New Roman"/>
              </a:rPr>
              <a:t>Five largest search companies now use about 2 million servers, which consume about 2.4 gigawatts of power.  By comparison, Hoover Dam generates a maximum of about 2 gigawatts.</a:t>
            </a:r>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8"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A6CB34E1-9F13-420A-96DF-9CA71232104F}" type="slidenum">
              <a:rPr lang="en-US" sz="1200">
                <a:latin typeface="Times New Roman"/>
              </a:rPr>
              <a:t>&lt;number&gt;</a:t>
            </a:fld>
            <a:endParaRPr/>
          </a:p>
        </p:txBody>
      </p:sp>
      <p:sp>
        <p:nvSpPr>
          <p:cNvPr id="1729" name="TextShape 2"/>
          <p:cNvSpPr txBox="1"/>
          <p:nvPr/>
        </p:nvSpPr>
        <p:spPr>
          <a:xfrm>
            <a:off x="942840" y="4341600"/>
            <a:ext cx="4972320" cy="4143240"/>
          </a:xfrm>
          <a:prstGeom prst="rect">
            <a:avLst/>
          </a:prstGeom>
        </p:spPr>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0"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A4A2097B-6D4A-48A7-A03E-1A4D12708AA7}" type="slidenum">
              <a:rPr lang="en-US" sz="1200">
                <a:latin typeface="Times New Roman"/>
              </a:rPr>
              <a:t>&lt;number&gt;</a:t>
            </a:fld>
            <a:endParaRPr/>
          </a:p>
        </p:txBody>
      </p:sp>
      <p:sp>
        <p:nvSpPr>
          <p:cNvPr id="1731" name="TextShape 2"/>
          <p:cNvSpPr txBox="1"/>
          <p:nvPr/>
        </p:nvSpPr>
        <p:spPr>
          <a:xfrm>
            <a:off x="685800" y="4343400"/>
            <a:ext cx="5486400" cy="4114800"/>
          </a:xfrm>
          <a:prstGeom prst="rect">
            <a:avLst/>
          </a:prstGeom>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2"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52579AC5-6618-41A8-9225-1E4035E746B0}" type="slidenum">
              <a:rPr lang="en-US" sz="1200">
                <a:latin typeface="Times New Roman"/>
              </a:rPr>
              <a:t>&lt;number&gt;</a:t>
            </a:fld>
            <a:endParaRPr/>
          </a:p>
        </p:txBody>
      </p:sp>
      <p:sp>
        <p:nvSpPr>
          <p:cNvPr id="1733" name="TextShape 2"/>
          <p:cNvSpPr txBox="1"/>
          <p:nvPr/>
        </p:nvSpPr>
        <p:spPr>
          <a:xfrm>
            <a:off x="685800" y="4343400"/>
            <a:ext cx="5486400" cy="4114800"/>
          </a:xfrm>
          <a:prstGeom prst="rect">
            <a:avLst/>
          </a:prstGeom>
        </p:spPr>
        <p:txBody>
          <a:bodyPr/>
          <a:p>
            <a:pPr/>
            <a:r>
              <a:rPr lang="en-US" sz="1200">
                <a:latin typeface="Times New Roman"/>
              </a:rPr>
              <a:t>NBTI – negative bias temperature instability which significantly shifts threshold voltage and reduces drive current. In CMOS devices, the NBTI-induced threshold voltage shift will occur over a period of months or years, depending on the operating conditions of the device.  NBTI recovery can reach 100% at 25°C.</a:t>
            </a:r>
            <a:endParaRPr/>
          </a:p>
          <a:p>
            <a:pPr/>
            <a:r>
              <a:rPr lang="en-US" sz="1200">
                <a:latin typeface="Times New Roman"/>
              </a:rPr>
              <a:t>TDDB - Time Dependent Dielectric Breakdown – gate breakdown</a:t>
            </a:r>
            <a:endParaRPr/>
          </a:p>
          <a:p>
            <a:pPr/>
            <a:r>
              <a:rPr lang="en-US" sz="1200">
                <a:latin typeface="Times New Roman"/>
              </a:rPr>
              <a:t>Electromigration is exacerbated by high current densities and the </a:t>
            </a:r>
            <a:r>
              <a:rPr lang="en-US" sz="1200">
                <a:solidFill>
                  <a:srgbClr val="009999"/>
                </a:solidFill>
                <a:latin typeface="Times New Roman"/>
              </a:rPr>
              <a:t>Joule heating</a:t>
            </a:r>
            <a:r>
              <a:rPr lang="en-US" sz="1200">
                <a:latin typeface="Times New Roman"/>
              </a:rPr>
              <a:t> of the conductor. </a:t>
            </a:r>
            <a:endParaRPr/>
          </a:p>
          <a:p>
            <a:pPr/>
            <a:r>
              <a:rPr lang="en-US" sz="1200">
                <a:latin typeface="Times New Roman"/>
              </a:rPr>
              <a:t> </a:t>
            </a:r>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4"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C7503F73-4100-4217-8AA6-551F0F4C3D57}" type="slidenum">
              <a:rPr lang="en-US" sz="1200">
                <a:latin typeface="Times New Roman"/>
              </a:rPr>
              <a:t>&lt;number&gt;</a:t>
            </a:fld>
            <a:endParaRPr/>
          </a:p>
        </p:txBody>
      </p:sp>
      <p:sp>
        <p:nvSpPr>
          <p:cNvPr id="1735" name="TextShape 2"/>
          <p:cNvSpPr txBox="1"/>
          <p:nvPr/>
        </p:nvSpPr>
        <p:spPr>
          <a:xfrm>
            <a:off x="942840" y="4341600"/>
            <a:ext cx="4972320" cy="4143240"/>
          </a:xfrm>
          <a:prstGeom prst="rect">
            <a:avLst/>
          </a:prstGeom>
        </p:spPr>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6"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5CE56FEB-6386-46D0-B316-442BB8C461FB}" type="slidenum">
              <a:rPr lang="en-US" sz="1200">
                <a:latin typeface="Times New Roman"/>
              </a:rPr>
              <a:t>&lt;number&gt;</a:t>
            </a:fld>
            <a:endParaRPr/>
          </a:p>
        </p:txBody>
      </p:sp>
      <p:sp>
        <p:nvSpPr>
          <p:cNvPr id="1737" name="TextShape 2"/>
          <p:cNvSpPr txBox="1"/>
          <p:nvPr/>
        </p:nvSpPr>
        <p:spPr>
          <a:xfrm>
            <a:off x="942840" y="4341600"/>
            <a:ext cx="4972320" cy="4143240"/>
          </a:xfrm>
          <a:prstGeom prst="rect">
            <a:avLst/>
          </a:prstGeom>
        </p:spPr>
        <p:txBody>
          <a:bodyPr/>
          <a:p>
            <a:pPr/>
            <a:r>
              <a:rPr lang="en-US" sz="1200">
                <a:latin typeface="Times New Roman"/>
              </a:rPr>
              <a:t>Other sensors: leakage, faults</a:t>
            </a:r>
            <a:endParaRPr/>
          </a:p>
          <a:p>
            <a:pPr/>
            <a:r>
              <a:rPr lang="en-US" sz="1200">
                <a:latin typeface="Times New Roman"/>
              </a:rPr>
              <a:t>Other controls:  Vt, fan speed adjustment</a:t>
            </a:r>
            <a:endParaRPr/>
          </a:p>
          <a:p>
            <a:pPr/>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8"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EE7ACF99-BDD5-421F-BCBD-4C6E55881DE8}" type="slidenum">
              <a:rPr lang="en-US" sz="1200">
                <a:latin typeface="Times New Roman"/>
              </a:rPr>
              <a:t>&lt;number&gt;</a:t>
            </a:fld>
            <a:endParaRPr/>
          </a:p>
        </p:txBody>
      </p:sp>
      <p:sp>
        <p:nvSpPr>
          <p:cNvPr id="1739" name="TextShape 2"/>
          <p:cNvSpPr txBox="1"/>
          <p:nvPr/>
        </p:nvSpPr>
        <p:spPr>
          <a:xfrm>
            <a:off x="685800" y="4343400"/>
            <a:ext cx="5486400" cy="4114800"/>
          </a:xfrm>
          <a:prstGeom prst="rect">
            <a:avLst/>
          </a:prstGeom>
        </p:spPr>
        <p:txBody>
          <a:bodyPr/>
          <a:p>
            <a:pPr/>
            <a:r>
              <a:rPr lang="en-US" sz="1200">
                <a:latin typeface="Times New Roman"/>
              </a:rPr>
              <a:t>The multicore approach will work well when running multiple applications simultaneously, which the operating system can divvy up between multiple cores automatically. So no problem—yet. </a:t>
            </a:r>
            <a:r>
              <a:rPr lang="en-US" sz="1200">
                <a:latin typeface="Times New Roman"/>
              </a:rPr>
              <a:t>
</a:t>
            </a:r>
            <a:r>
              <a:rPr lang="en-US" sz="1200">
                <a:latin typeface="Times New Roman"/>
              </a:rPr>
              <a:t> </a:t>
            </a:r>
            <a:r>
              <a:rPr lang="en-US" sz="1200">
                <a:latin typeface="Times New Roman"/>
              </a:rPr>
              <a:t>
</a:t>
            </a:r>
            <a:r>
              <a:rPr lang="en-US" sz="1200">
                <a:latin typeface="Times New Roman"/>
              </a:rPr>
              <a:t>But getting multiple cores to run one large application requires concurrent programming, a demanding discipline now practiced by few.   Eventually, such skills will be needed not only for HPC programs, but enterprise software in general, observers noted. </a:t>
            </a:r>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0"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624E4019-30F8-4431-BF7A-5E2488C918D3}" type="slidenum">
              <a:rPr lang="en-US" sz="1200">
                <a:latin typeface="Times New Roman"/>
              </a:rPr>
              <a:t>&lt;number&gt;</a:t>
            </a:fld>
            <a:endParaRPr/>
          </a:p>
        </p:txBody>
      </p:sp>
      <p:sp>
        <p:nvSpPr>
          <p:cNvPr id="1741" name="TextShape 2"/>
          <p:cNvSpPr txBox="1"/>
          <p:nvPr/>
        </p:nvSpPr>
        <p:spPr>
          <a:xfrm>
            <a:off x="685800" y="4343400"/>
            <a:ext cx="5486400" cy="4114800"/>
          </a:xfrm>
          <a:prstGeom prst="rect">
            <a:avLst/>
          </a:prstGeom>
        </p:spPr>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2"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175B09A7-8C7A-4DCC-AE81-DA5F46EBCAF4}" type="slidenum">
              <a:rPr lang="en-US" sz="1200">
                <a:latin typeface="Times New Roman"/>
              </a:rPr>
              <a:t>&lt;number&gt;</a:t>
            </a:fld>
            <a:endParaRPr/>
          </a:p>
        </p:txBody>
      </p:sp>
      <p:sp>
        <p:nvSpPr>
          <p:cNvPr id="1743" name="TextShape 2"/>
          <p:cNvSpPr txBox="1"/>
          <p:nvPr/>
        </p:nvSpPr>
        <p:spPr>
          <a:xfrm>
            <a:off x="685800" y="4343400"/>
            <a:ext cx="5486400" cy="4114800"/>
          </a:xfrm>
          <a:prstGeom prst="rect">
            <a:avLst/>
          </a:prstGeom>
        </p:spPr>
        <p:txBody>
          <a:bodyPr/>
          <a:p>
            <a:pPr/>
            <a:r>
              <a:rPr lang="en-US" sz="1200">
                <a:latin typeface="Times New Roman"/>
              </a:rPr>
              <a:t>This explains the problem (i.e. availability change) and the goal (Power and Performance).</a:t>
            </a:r>
            <a:endParaRPr/>
          </a:p>
          <a:p>
            <a:pPr/>
            <a:endParaRPr/>
          </a:p>
          <a:p>
            <a:pPr/>
            <a:r>
              <a:rPr lang="en-US" sz="1200">
                <a:latin typeface="Times New Roman"/>
              </a:rPr>
              <a:t>WMH: What is the level of improvement expected in future many-core chips?</a:t>
            </a:r>
            <a:endParaRPr/>
          </a:p>
          <a:p>
            <a:pPr/>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4"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E523E950-30F7-476D-BBCD-43CE6D45875C}" type="slidenum">
              <a:rPr lang="en-US" sz="1200">
                <a:latin typeface="Times New Roman"/>
              </a:rPr>
              <a:t>&lt;number&gt;</a:t>
            </a:fld>
            <a:endParaRPr/>
          </a:p>
        </p:txBody>
      </p:sp>
      <p:sp>
        <p:nvSpPr>
          <p:cNvPr id="1745" name="TextShape 2"/>
          <p:cNvSpPr txBox="1"/>
          <p:nvPr/>
        </p:nvSpPr>
        <p:spPr>
          <a:xfrm>
            <a:off x="942840" y="4341600"/>
            <a:ext cx="4972320" cy="4143240"/>
          </a:xfrm>
          <a:prstGeom prst="rect">
            <a:avLst/>
          </a:prstGeom>
        </p:spPr>
        <p:txBody>
          <a:bodyPr/>
          <a:p>
            <a:pPr/>
            <a:r>
              <a:rPr lang="en-US" sz="1200">
                <a:latin typeface="Times New Roman"/>
              </a:rPr>
              <a:t>Cache coherency issues (MOESI)</a:t>
            </a:r>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6"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970934F2-51A7-4C83-9F6F-161EAD50F3C5}" type="slidenum">
              <a:rPr lang="en-US" sz="1200">
                <a:latin typeface="Times New Roman"/>
              </a:rPr>
              <a:t>&lt;number&gt;</a:t>
            </a:fld>
            <a:endParaRPr/>
          </a:p>
        </p:txBody>
      </p:sp>
      <p:sp>
        <p:nvSpPr>
          <p:cNvPr id="1747" name="TextShape 2"/>
          <p:cNvSpPr txBox="1"/>
          <p:nvPr/>
        </p:nvSpPr>
        <p:spPr>
          <a:xfrm>
            <a:off x="685800" y="4343400"/>
            <a:ext cx="5486400" cy="4114800"/>
          </a:xfrm>
          <a:prstGeom prst="rect">
            <a:avLst/>
          </a:prstGeom>
        </p:spPr>
        <p:txBody>
          <a:bodyPr/>
          <a:p>
            <a:pPr/>
            <a:r>
              <a:rPr lang="en-US" sz="1200">
                <a:latin typeface="Times New Roman"/>
              </a:rPr>
              <a:t>It can be expected that such heterogeneous multicore systems will employ a range of operating systems, from applications to real-time OSes, across multiple cores, and therefore will have resources that cannot be managed by any single operating system. This situation is exacerbated further by the presence of hardware accelerators which do not run any form of operating system, but which must interact with processes that are potentially running on multiple operating systems on different cores. </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8"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F3B246F7-4D7E-4F78-8E9F-1AE1AF0A54DF}" type="slidenum">
              <a:rPr lang="en-US" sz="1200">
                <a:latin typeface="Times New Roman"/>
              </a:rPr>
              <a:t>&lt;number&gt;</a:t>
            </a:fld>
            <a:endParaRPr/>
          </a:p>
        </p:txBody>
      </p:sp>
      <p:sp>
        <p:nvSpPr>
          <p:cNvPr id="1719" name="TextShape 2"/>
          <p:cNvSpPr txBox="1"/>
          <p:nvPr/>
        </p:nvSpPr>
        <p:spPr>
          <a:xfrm>
            <a:off x="902880" y="4376520"/>
            <a:ext cx="5040360" cy="4074840"/>
          </a:xfrm>
          <a:prstGeom prst="rect">
            <a:avLst/>
          </a:prstGeom>
        </p:spPr>
        <p:txBody>
          <a:bodyPr/>
          <a:p>
            <a:pPr/>
            <a:r>
              <a:rPr lang="en-US" sz="1200">
                <a:latin typeface="Times New Roman"/>
              </a:rPr>
              <a:t>introduced in 1971</a:t>
            </a:r>
            <a:r>
              <a:rPr lang="en-US" sz="1200">
                <a:latin typeface="Times New Roman"/>
              </a:rPr>
              <a:t>	</a:t>
            </a:r>
            <a:r>
              <a:rPr lang="en-US" sz="1200">
                <a:latin typeface="Times New Roman"/>
              </a:rPr>
              <a:t>    versus    8086 introduced in 1978</a:t>
            </a:r>
            <a:endParaRPr/>
          </a:p>
          <a:p>
            <a:pPr/>
            <a:r>
              <a:rPr lang="en-US" sz="1200">
                <a:latin typeface="Times New Roman"/>
              </a:rPr>
              <a:t>1 MHz clock rate                    10 MHz clock rate</a:t>
            </a:r>
            <a:endParaRPr/>
          </a:p>
          <a:p>
            <a:pPr/>
            <a:r>
              <a:rPr lang="en-US" sz="1200">
                <a:latin typeface="Times New Roman"/>
              </a:rPr>
              <a:t>5volt VDD (?)                         5volt VDD</a:t>
            </a:r>
            <a:endParaRPr/>
          </a:p>
          <a:p>
            <a:pPr/>
            <a:r>
              <a:rPr lang="en-US" sz="1200">
                <a:latin typeface="Times New Roman"/>
              </a:rPr>
              <a:t>10 micron (?)                         3 micron</a:t>
            </a:r>
            <a:endParaRPr/>
          </a:p>
          <a:p>
            <a:pPr/>
            <a:r>
              <a:rPr lang="en-US" sz="1200">
                <a:latin typeface="Times New Roman"/>
              </a:rPr>
              <a:t>5K transistors (?)                   29K transistors</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0"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C7242AC2-2F56-4D98-B4EB-76F3A1EE21B9}" type="slidenum">
              <a:rPr lang="en-US" sz="1200">
                <a:latin typeface="Times New Roman"/>
              </a:rPr>
              <a:t>&lt;number&gt;</a:t>
            </a:fld>
            <a:endParaRPr/>
          </a:p>
        </p:txBody>
      </p:sp>
      <p:sp>
        <p:nvSpPr>
          <p:cNvPr id="1721" name="TextShape 2"/>
          <p:cNvSpPr txBox="1"/>
          <p:nvPr/>
        </p:nvSpPr>
        <p:spPr>
          <a:xfrm>
            <a:off x="902880" y="4376520"/>
            <a:ext cx="5040360" cy="4074840"/>
          </a:xfrm>
          <a:prstGeom prst="rect">
            <a:avLst/>
          </a:prstGeom>
        </p:spPr>
        <p:txBody>
          <a:bodyPr/>
          <a:p>
            <a:pPr/>
            <a:r>
              <a:rPr lang="en-US" sz="1200">
                <a:latin typeface="Times New Roman"/>
              </a:rPr>
              <a:t>P5 introduced in 1994    versus    P6 (Pentium Pro) in 1996</a:t>
            </a:r>
            <a:endParaRPr/>
          </a:p>
          <a:p>
            <a:pPr/>
            <a:r>
              <a:rPr lang="en-US" sz="1200">
                <a:latin typeface="Times New Roman"/>
              </a:rPr>
              <a:t>75 to 100 MHz clock rate            150 to 200 MHz clock rate</a:t>
            </a:r>
            <a:endParaRPr/>
          </a:p>
          <a:p>
            <a:pPr/>
            <a:r>
              <a:rPr lang="en-US" sz="1200">
                <a:latin typeface="Times New Roman"/>
              </a:rPr>
              <a:t>91 mm**2                                196 mm**2</a:t>
            </a:r>
            <a:endParaRPr/>
          </a:p>
          <a:p>
            <a:pPr/>
            <a:r>
              <a:rPr lang="en-US" sz="1200">
                <a:latin typeface="Times New Roman"/>
              </a:rPr>
              <a:t>3.3M transistors                         5.5M transistors</a:t>
            </a:r>
            <a:endParaRPr/>
          </a:p>
          <a:p>
            <a:pPr/>
            <a:r>
              <a:rPr lang="en-US" sz="1200">
                <a:latin typeface="Times New Roman"/>
              </a:rPr>
              <a:t>   </a:t>
            </a:r>
            <a:r>
              <a:rPr lang="en-US" sz="1200">
                <a:latin typeface="Times New Roman"/>
              </a:rPr>
              <a:t>(1M in cache)                           (external cache)</a:t>
            </a:r>
            <a:endParaRPr/>
          </a:p>
          <a:p>
            <a:pPr/>
            <a:r>
              <a:rPr lang="en-US" sz="1200">
                <a:latin typeface="Times New Roman"/>
              </a:rPr>
              <a:t>0.35 micron                               0.35 micron</a:t>
            </a:r>
            <a:endParaRPr/>
          </a:p>
          <a:p>
            <a:pPr/>
            <a:r>
              <a:rPr lang="en-US" sz="1200">
                <a:latin typeface="Times New Roman"/>
              </a:rPr>
              <a:t>4 layers metal                            4 layers metal</a:t>
            </a:r>
            <a:endParaRPr/>
          </a:p>
          <a:p>
            <a:pPr/>
            <a:r>
              <a:rPr lang="en-US" sz="1200">
                <a:latin typeface="Times New Roman"/>
              </a:rPr>
              <a:t>3.3volt VDD                                3.3volt VDD</a:t>
            </a:r>
            <a:endParaRPr/>
          </a:p>
          <a:p>
            <a:pPr/>
            <a:r>
              <a:rPr lang="en-US" sz="1200">
                <a:latin typeface="Times New Roman"/>
              </a:rPr>
              <a:t>                                                </a:t>
            </a:r>
            <a:r>
              <a:rPr lang="en-US" sz="1200">
                <a:latin typeface="Times New Roman"/>
              </a:rPr>
              <a:t>&gt;20W typical power dissipation</a:t>
            </a:r>
            <a:endParaRPr/>
          </a:p>
          <a:p>
            <a:pPr/>
            <a:r>
              <a:rPr lang="en-US" sz="1200">
                <a:latin typeface="Times New Roman"/>
              </a:rPr>
              <a:t>                                                </a:t>
            </a:r>
            <a:r>
              <a:rPr lang="en-US" sz="1200">
                <a:latin typeface="Times New Roman"/>
              </a:rPr>
              <a:t>387 pins</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2"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657778A7-0B3B-4BD8-BDB4-1E04C612AB9F}" type="slidenum">
              <a:rPr lang="en-US" sz="1200">
                <a:latin typeface="Times New Roman"/>
              </a:rPr>
              <a:t>&lt;number&gt;</a:t>
            </a:fld>
            <a:endParaRPr/>
          </a:p>
        </p:txBody>
      </p:sp>
      <p:sp>
        <p:nvSpPr>
          <p:cNvPr id="1723" name="TextShape 2"/>
          <p:cNvSpPr txBox="1"/>
          <p:nvPr/>
        </p:nvSpPr>
        <p:spPr>
          <a:xfrm>
            <a:off x="902880" y="4376520"/>
            <a:ext cx="5040360" cy="4074840"/>
          </a:xfrm>
          <a:prstGeom prst="rect">
            <a:avLst/>
          </a:prstGeom>
        </p:spPr>
        <p:txBody>
          <a:bodyPr/>
          <a:p>
            <a:pPr/>
            <a:r>
              <a:rPr lang="en-US" sz="1200">
                <a:latin typeface="Times New Roman"/>
              </a:rPr>
              <a:t>P5 introduced in 1994    versus    P6 (Pentium Pro) in 1996</a:t>
            </a:r>
            <a:endParaRPr/>
          </a:p>
          <a:p>
            <a:pPr/>
            <a:r>
              <a:rPr lang="en-US" sz="1200">
                <a:latin typeface="Times New Roman"/>
              </a:rPr>
              <a:t>75 to 100 MHz clock rate            150 to 200 MHz clock rate</a:t>
            </a:r>
            <a:endParaRPr/>
          </a:p>
          <a:p>
            <a:pPr/>
            <a:r>
              <a:rPr lang="en-US" sz="1200">
                <a:latin typeface="Times New Roman"/>
              </a:rPr>
              <a:t>91 mm**2                                196 mm**2</a:t>
            </a:r>
            <a:endParaRPr/>
          </a:p>
          <a:p>
            <a:pPr/>
            <a:r>
              <a:rPr lang="en-US" sz="1200">
                <a:latin typeface="Times New Roman"/>
              </a:rPr>
              <a:t>3.3M transistors                         5.5M transistors</a:t>
            </a:r>
            <a:endParaRPr/>
          </a:p>
          <a:p>
            <a:pPr/>
            <a:r>
              <a:rPr lang="en-US" sz="1200">
                <a:latin typeface="Times New Roman"/>
              </a:rPr>
              <a:t>   </a:t>
            </a:r>
            <a:r>
              <a:rPr lang="en-US" sz="1200">
                <a:latin typeface="Times New Roman"/>
              </a:rPr>
              <a:t>(1M in cache)                           (external cache)</a:t>
            </a:r>
            <a:endParaRPr/>
          </a:p>
          <a:p>
            <a:pPr/>
            <a:r>
              <a:rPr lang="en-US" sz="1200">
                <a:latin typeface="Times New Roman"/>
              </a:rPr>
              <a:t>0.35 micron                               0.35 micron</a:t>
            </a:r>
            <a:endParaRPr/>
          </a:p>
          <a:p>
            <a:pPr/>
            <a:r>
              <a:rPr lang="en-US" sz="1200">
                <a:latin typeface="Times New Roman"/>
              </a:rPr>
              <a:t>4 layers metal                            4 layers metal</a:t>
            </a:r>
            <a:endParaRPr/>
          </a:p>
          <a:p>
            <a:pPr/>
            <a:r>
              <a:rPr lang="en-US" sz="1200">
                <a:latin typeface="Times New Roman"/>
              </a:rPr>
              <a:t>3.3volt VDD                                3.3volt VDD</a:t>
            </a:r>
            <a:endParaRPr/>
          </a:p>
          <a:p>
            <a:pPr/>
            <a:r>
              <a:rPr lang="en-US" sz="1200">
                <a:latin typeface="Times New Roman"/>
              </a:rPr>
              <a:t>                                                </a:t>
            </a:r>
            <a:r>
              <a:rPr lang="en-US" sz="1200">
                <a:latin typeface="Times New Roman"/>
              </a:rPr>
              <a:t>&gt;20W typical power dissipation</a:t>
            </a:r>
            <a:endParaRPr/>
          </a:p>
          <a:p>
            <a:pPr/>
            <a:r>
              <a:rPr lang="en-US" sz="1200">
                <a:latin typeface="Times New Roman"/>
              </a:rPr>
              <a:t>                                                </a:t>
            </a:r>
            <a:r>
              <a:rPr lang="en-US" sz="1200">
                <a:latin typeface="Times New Roman"/>
              </a:rPr>
              <a:t>387 pins</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4" name="CustomShape 1"/>
          <p:cNvSpPr/>
          <p:nvPr/>
        </p:nvSpPr>
        <p:spPr>
          <a:xfrm>
            <a:off x="3884760" y="8685360"/>
            <a:ext cx="2971800" cy="457200"/>
          </a:xfrm>
          <a:prstGeom prst="rect">
            <a:avLst/>
          </a:prstGeom>
          <a:noFill/>
          <a:ln>
            <a:noFill/>
          </a:ln>
        </p:spPr>
        <p:txBody>
          <a:bodyPr lIns="90000" rIns="90000" tIns="46800" bIns="46800" anchor="b"/>
          <a:p>
            <a:pPr algn="r">
              <a:lnSpc>
                <a:spcPct val="100000"/>
              </a:lnSpc>
            </a:pPr>
            <a:fld id="{AEACC701-A29C-4303-BD1B-F4FF8AC36673}" type="slidenum">
              <a:rPr lang="en-US" sz="1200">
                <a:latin typeface="Times New Roman"/>
              </a:rPr>
              <a:t>&lt;number&gt;</a:t>
            </a:fld>
            <a:endParaRPr/>
          </a:p>
        </p:txBody>
      </p:sp>
      <p:sp>
        <p:nvSpPr>
          <p:cNvPr id="1725" name="TextShape 2"/>
          <p:cNvSpPr txBox="1"/>
          <p:nvPr/>
        </p:nvSpPr>
        <p:spPr>
          <a:xfrm>
            <a:off x="685800" y="4343400"/>
            <a:ext cx="5486400" cy="4114800"/>
          </a:xfrm>
          <a:prstGeom prst="rect">
            <a:avLst/>
          </a:prstGeom>
        </p:spPr>
        <p:txBody>
          <a:bodyPr/>
          <a:p>
            <a:pPr/>
            <a:r>
              <a:rPr lang="en-US" sz="1200">
                <a:latin typeface="Times New Roman"/>
              </a:rPr>
              <a:t>International Technology Roadmap for Semiconductors</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36" name="PlaceHolder 2"/>
          <p:cNvSpPr>
            <a:spLocks noGrp="1"/>
          </p:cNvSpPr>
          <p:nvPr>
            <p:ph type="body"/>
          </p:nvPr>
        </p:nvSpPr>
        <p:spPr>
          <a:xfrm>
            <a:off x="457200" y="1295280"/>
            <a:ext cx="8229600" cy="2398680"/>
          </a:xfrm>
          <a:prstGeom prst="rect">
            <a:avLst/>
          </a:prstGeom>
        </p:spPr>
        <p:txBody>
          <a:bodyPr lIns="90000" rIns="90000" tIns="46800" bIns="46800"/>
          <a:p>
            <a:endParaRPr/>
          </a:p>
        </p:txBody>
      </p:sp>
      <p:sp>
        <p:nvSpPr>
          <p:cNvPr id="37" name="PlaceHolder 3"/>
          <p:cNvSpPr>
            <a:spLocks noGrp="1"/>
          </p:cNvSpPr>
          <p:nvPr>
            <p:ph type="body"/>
          </p:nvPr>
        </p:nvSpPr>
        <p:spPr>
          <a:xfrm>
            <a:off x="457200" y="3922200"/>
            <a:ext cx="8229600" cy="2398680"/>
          </a:xfrm>
          <a:prstGeom prst="rect">
            <a:avLst/>
          </a:prstGeom>
        </p:spPr>
        <p:txBody>
          <a:bodyPr lIns="90000" rIns="90000" tIns="46800" bIns="4680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39"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40"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41" name="PlaceHolder 4"/>
          <p:cNvSpPr>
            <a:spLocks noGrp="1"/>
          </p:cNvSpPr>
          <p:nvPr>
            <p:ph type="body"/>
          </p:nvPr>
        </p:nvSpPr>
        <p:spPr>
          <a:xfrm>
            <a:off x="4674240" y="3922200"/>
            <a:ext cx="4015800" cy="2398680"/>
          </a:xfrm>
          <a:prstGeom prst="rect">
            <a:avLst/>
          </a:prstGeom>
        </p:spPr>
        <p:txBody>
          <a:bodyPr lIns="90000" rIns="90000" tIns="46800" bIns="46800"/>
          <a:p>
            <a:endParaRPr/>
          </a:p>
        </p:txBody>
      </p:sp>
      <p:sp>
        <p:nvSpPr>
          <p:cNvPr id="42" name="PlaceHolder 5"/>
          <p:cNvSpPr>
            <a:spLocks noGrp="1"/>
          </p:cNvSpPr>
          <p:nvPr>
            <p:ph type="body"/>
          </p:nvPr>
        </p:nvSpPr>
        <p:spPr>
          <a:xfrm>
            <a:off x="457200" y="3922200"/>
            <a:ext cx="4015800" cy="2398680"/>
          </a:xfrm>
          <a:prstGeom prst="rect">
            <a:avLst/>
          </a:prstGeom>
        </p:spPr>
        <p:txBody>
          <a:bodyPr lIns="90000" rIns="90000" tIns="46800" bIns="4680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44" name="PlaceHolder 2"/>
          <p:cNvSpPr>
            <a:spLocks noGrp="1"/>
          </p:cNvSpPr>
          <p:nvPr>
            <p:ph type="body"/>
          </p:nvPr>
        </p:nvSpPr>
        <p:spPr>
          <a:xfrm>
            <a:off x="457200" y="1295280"/>
            <a:ext cx="8229600" cy="5029200"/>
          </a:xfrm>
          <a:prstGeom prst="rect">
            <a:avLst/>
          </a:prstGeom>
        </p:spPr>
        <p:txBody>
          <a:bodyPr lIns="90000" rIns="90000" tIns="46800" bIns="46800"/>
          <a:p>
            <a:endParaRPr/>
          </a:p>
        </p:txBody>
      </p:sp>
      <p:sp>
        <p:nvSpPr>
          <p:cNvPr id="45" name="PlaceHolder 3"/>
          <p:cNvSpPr>
            <a:spLocks noGrp="1"/>
          </p:cNvSpPr>
          <p:nvPr>
            <p:ph type="body"/>
          </p:nvPr>
        </p:nvSpPr>
        <p:spPr>
          <a:xfrm>
            <a:off x="457200" y="1295280"/>
            <a:ext cx="8229600" cy="5029200"/>
          </a:xfrm>
          <a:prstGeom prst="rect">
            <a:avLst/>
          </a:prstGeom>
        </p:spPr>
        <p:txBody>
          <a:bodyPr lIns="90000" rIns="90000" tIns="46800" bIns="46800"/>
          <a:p>
            <a:endParaRPr/>
          </a:p>
        </p:txBody>
      </p:sp>
      <p:pic>
        <p:nvPicPr>
          <p:cNvPr id="46" name="" descr=""/>
          <p:cNvPicPr/>
          <p:nvPr/>
        </p:nvPicPr>
        <p:blipFill>
          <a:blip r:embed="rId2"/>
          <a:stretch>
            <a:fillRect/>
          </a:stretch>
        </p:blipFill>
        <p:spPr>
          <a:xfrm>
            <a:off x="1420200" y="1295280"/>
            <a:ext cx="6303240" cy="5029200"/>
          </a:xfrm>
          <a:prstGeom prst="rect">
            <a:avLst/>
          </a:prstGeom>
          <a:ln>
            <a:noFill/>
          </a:ln>
        </p:spPr>
      </p:pic>
      <p:pic>
        <p:nvPicPr>
          <p:cNvPr id="47" name="" descr=""/>
          <p:cNvPicPr/>
          <p:nvPr/>
        </p:nvPicPr>
        <p:blipFill>
          <a:blip r:embed="rId3"/>
          <a:stretch>
            <a:fillRect/>
          </a:stretch>
        </p:blipFill>
        <p:spPr>
          <a:xfrm>
            <a:off x="1420200" y="1295280"/>
            <a:ext cx="6303240" cy="5029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65" name="PlaceHolder 2"/>
          <p:cNvSpPr>
            <a:spLocks noGrp="1"/>
          </p:cNvSpPr>
          <p:nvPr>
            <p:ph type="subTitle"/>
          </p:nvPr>
        </p:nvSpPr>
        <p:spPr>
          <a:xfrm>
            <a:off x="457200" y="1295280"/>
            <a:ext cx="8229600" cy="5029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67" name="PlaceHolder 2"/>
          <p:cNvSpPr>
            <a:spLocks noGrp="1"/>
          </p:cNvSpPr>
          <p:nvPr>
            <p:ph type="body"/>
          </p:nvPr>
        </p:nvSpPr>
        <p:spPr>
          <a:xfrm>
            <a:off x="457200" y="1295280"/>
            <a:ext cx="8229600" cy="5029200"/>
          </a:xfrm>
          <a:prstGeom prst="rect">
            <a:avLst/>
          </a:prstGeom>
        </p:spPr>
        <p:txBody>
          <a:bodyPr lIns="90000" rIns="90000" tIns="46800" bIns="4680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69" name="PlaceHolder 2"/>
          <p:cNvSpPr>
            <a:spLocks noGrp="1"/>
          </p:cNvSpPr>
          <p:nvPr>
            <p:ph type="body"/>
          </p:nvPr>
        </p:nvSpPr>
        <p:spPr>
          <a:xfrm>
            <a:off x="457200" y="1295280"/>
            <a:ext cx="4015800" cy="5029200"/>
          </a:xfrm>
          <a:prstGeom prst="rect">
            <a:avLst/>
          </a:prstGeom>
        </p:spPr>
        <p:txBody>
          <a:bodyPr lIns="90000" rIns="90000" tIns="46800" bIns="46800"/>
          <a:p>
            <a:endParaRPr/>
          </a:p>
        </p:txBody>
      </p:sp>
      <p:sp>
        <p:nvSpPr>
          <p:cNvPr id="70" name="PlaceHolder 3"/>
          <p:cNvSpPr>
            <a:spLocks noGrp="1"/>
          </p:cNvSpPr>
          <p:nvPr>
            <p:ph type="body"/>
          </p:nvPr>
        </p:nvSpPr>
        <p:spPr>
          <a:xfrm>
            <a:off x="4674240" y="1295280"/>
            <a:ext cx="4015800" cy="5029200"/>
          </a:xfrm>
          <a:prstGeom prst="rect">
            <a:avLst/>
          </a:prstGeom>
        </p:spPr>
        <p:txBody>
          <a:bodyPr lIns="90000" rIns="90000" tIns="46800" bIns="4680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457200" y="456840"/>
            <a:ext cx="8229600" cy="28267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74"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75" name="PlaceHolder 3"/>
          <p:cNvSpPr>
            <a:spLocks noGrp="1"/>
          </p:cNvSpPr>
          <p:nvPr>
            <p:ph type="body"/>
          </p:nvPr>
        </p:nvSpPr>
        <p:spPr>
          <a:xfrm>
            <a:off x="457200" y="3922200"/>
            <a:ext cx="4015800" cy="2398680"/>
          </a:xfrm>
          <a:prstGeom prst="rect">
            <a:avLst/>
          </a:prstGeom>
        </p:spPr>
        <p:txBody>
          <a:bodyPr lIns="90000" rIns="90000" tIns="46800" bIns="46800"/>
          <a:p>
            <a:endParaRPr/>
          </a:p>
        </p:txBody>
      </p:sp>
      <p:sp>
        <p:nvSpPr>
          <p:cNvPr id="76" name="PlaceHolder 4"/>
          <p:cNvSpPr>
            <a:spLocks noGrp="1"/>
          </p:cNvSpPr>
          <p:nvPr>
            <p:ph type="body"/>
          </p:nvPr>
        </p:nvSpPr>
        <p:spPr>
          <a:xfrm>
            <a:off x="4674240" y="1295280"/>
            <a:ext cx="4015800" cy="5029200"/>
          </a:xfrm>
          <a:prstGeom prst="rect">
            <a:avLst/>
          </a:prstGeom>
        </p:spPr>
        <p:txBody>
          <a:bodyPr lIns="90000" rIns="90000" tIns="46800" bIns="4680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15" name="PlaceHolder 2"/>
          <p:cNvSpPr>
            <a:spLocks noGrp="1"/>
          </p:cNvSpPr>
          <p:nvPr>
            <p:ph type="subTitle"/>
          </p:nvPr>
        </p:nvSpPr>
        <p:spPr>
          <a:xfrm>
            <a:off x="457200" y="1295280"/>
            <a:ext cx="8229600" cy="5029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78" name="PlaceHolder 2"/>
          <p:cNvSpPr>
            <a:spLocks noGrp="1"/>
          </p:cNvSpPr>
          <p:nvPr>
            <p:ph type="body"/>
          </p:nvPr>
        </p:nvSpPr>
        <p:spPr>
          <a:xfrm>
            <a:off x="457200" y="1295280"/>
            <a:ext cx="4015800" cy="5029200"/>
          </a:xfrm>
          <a:prstGeom prst="rect">
            <a:avLst/>
          </a:prstGeom>
        </p:spPr>
        <p:txBody>
          <a:bodyPr lIns="90000" rIns="90000" tIns="46800" bIns="46800"/>
          <a:p>
            <a:endParaRPr/>
          </a:p>
        </p:txBody>
      </p:sp>
      <p:sp>
        <p:nvSpPr>
          <p:cNvPr id="79"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80" name="PlaceHolder 4"/>
          <p:cNvSpPr>
            <a:spLocks noGrp="1"/>
          </p:cNvSpPr>
          <p:nvPr>
            <p:ph type="body"/>
          </p:nvPr>
        </p:nvSpPr>
        <p:spPr>
          <a:xfrm>
            <a:off x="4674240" y="3922200"/>
            <a:ext cx="4015800" cy="2398680"/>
          </a:xfrm>
          <a:prstGeom prst="rect">
            <a:avLst/>
          </a:prstGeom>
        </p:spPr>
        <p:txBody>
          <a:bodyPr lIns="90000" rIns="90000" tIns="46800" bIns="4680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82"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83"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84" name="PlaceHolder 4"/>
          <p:cNvSpPr>
            <a:spLocks noGrp="1"/>
          </p:cNvSpPr>
          <p:nvPr>
            <p:ph type="body"/>
          </p:nvPr>
        </p:nvSpPr>
        <p:spPr>
          <a:xfrm>
            <a:off x="457200" y="3922200"/>
            <a:ext cx="8229600" cy="2398680"/>
          </a:xfrm>
          <a:prstGeom prst="rect">
            <a:avLst/>
          </a:prstGeom>
        </p:spPr>
        <p:txBody>
          <a:bodyPr lIns="90000" rIns="90000" tIns="46800" bIns="4680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86" name="PlaceHolder 2"/>
          <p:cNvSpPr>
            <a:spLocks noGrp="1"/>
          </p:cNvSpPr>
          <p:nvPr>
            <p:ph type="body"/>
          </p:nvPr>
        </p:nvSpPr>
        <p:spPr>
          <a:xfrm>
            <a:off x="457200" y="1295280"/>
            <a:ext cx="8229600" cy="2398680"/>
          </a:xfrm>
          <a:prstGeom prst="rect">
            <a:avLst/>
          </a:prstGeom>
        </p:spPr>
        <p:txBody>
          <a:bodyPr lIns="90000" rIns="90000" tIns="46800" bIns="46800"/>
          <a:p>
            <a:endParaRPr/>
          </a:p>
        </p:txBody>
      </p:sp>
      <p:sp>
        <p:nvSpPr>
          <p:cNvPr id="87" name="PlaceHolder 3"/>
          <p:cNvSpPr>
            <a:spLocks noGrp="1"/>
          </p:cNvSpPr>
          <p:nvPr>
            <p:ph type="body"/>
          </p:nvPr>
        </p:nvSpPr>
        <p:spPr>
          <a:xfrm>
            <a:off x="457200" y="3922200"/>
            <a:ext cx="8229600" cy="2398680"/>
          </a:xfrm>
          <a:prstGeom prst="rect">
            <a:avLst/>
          </a:prstGeom>
        </p:spPr>
        <p:txBody>
          <a:bodyPr lIns="90000" rIns="90000" tIns="46800" bIns="4680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89"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90"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91" name="PlaceHolder 4"/>
          <p:cNvSpPr>
            <a:spLocks noGrp="1"/>
          </p:cNvSpPr>
          <p:nvPr>
            <p:ph type="body"/>
          </p:nvPr>
        </p:nvSpPr>
        <p:spPr>
          <a:xfrm>
            <a:off x="4674240" y="3922200"/>
            <a:ext cx="4015800" cy="2398680"/>
          </a:xfrm>
          <a:prstGeom prst="rect">
            <a:avLst/>
          </a:prstGeom>
        </p:spPr>
        <p:txBody>
          <a:bodyPr lIns="90000" rIns="90000" tIns="46800" bIns="46800"/>
          <a:p>
            <a:endParaRPr/>
          </a:p>
        </p:txBody>
      </p:sp>
      <p:sp>
        <p:nvSpPr>
          <p:cNvPr id="92" name="PlaceHolder 5"/>
          <p:cNvSpPr>
            <a:spLocks noGrp="1"/>
          </p:cNvSpPr>
          <p:nvPr>
            <p:ph type="body"/>
          </p:nvPr>
        </p:nvSpPr>
        <p:spPr>
          <a:xfrm>
            <a:off x="457200" y="3922200"/>
            <a:ext cx="4015800" cy="2398680"/>
          </a:xfrm>
          <a:prstGeom prst="rect">
            <a:avLst/>
          </a:prstGeom>
        </p:spPr>
        <p:txBody>
          <a:bodyPr lIns="90000" rIns="90000" tIns="46800" bIns="4680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94" name="PlaceHolder 2"/>
          <p:cNvSpPr>
            <a:spLocks noGrp="1"/>
          </p:cNvSpPr>
          <p:nvPr>
            <p:ph type="body"/>
          </p:nvPr>
        </p:nvSpPr>
        <p:spPr>
          <a:xfrm>
            <a:off x="457200" y="1295280"/>
            <a:ext cx="8229600" cy="5029200"/>
          </a:xfrm>
          <a:prstGeom prst="rect">
            <a:avLst/>
          </a:prstGeom>
        </p:spPr>
        <p:txBody>
          <a:bodyPr lIns="90000" rIns="90000" tIns="46800" bIns="46800"/>
          <a:p>
            <a:endParaRPr/>
          </a:p>
        </p:txBody>
      </p:sp>
      <p:sp>
        <p:nvSpPr>
          <p:cNvPr id="95" name="PlaceHolder 3"/>
          <p:cNvSpPr>
            <a:spLocks noGrp="1"/>
          </p:cNvSpPr>
          <p:nvPr>
            <p:ph type="body"/>
          </p:nvPr>
        </p:nvSpPr>
        <p:spPr>
          <a:xfrm>
            <a:off x="457200" y="1295280"/>
            <a:ext cx="8229600" cy="5029200"/>
          </a:xfrm>
          <a:prstGeom prst="rect">
            <a:avLst/>
          </a:prstGeom>
        </p:spPr>
        <p:txBody>
          <a:bodyPr lIns="90000" rIns="90000" tIns="46800" bIns="46800"/>
          <a:p>
            <a:endParaRPr/>
          </a:p>
        </p:txBody>
      </p:sp>
      <p:pic>
        <p:nvPicPr>
          <p:cNvPr id="96" name="" descr=""/>
          <p:cNvPicPr/>
          <p:nvPr/>
        </p:nvPicPr>
        <p:blipFill>
          <a:blip r:embed="rId2"/>
          <a:stretch>
            <a:fillRect/>
          </a:stretch>
        </p:blipFill>
        <p:spPr>
          <a:xfrm>
            <a:off x="1420200" y="1295280"/>
            <a:ext cx="6303240" cy="5029200"/>
          </a:xfrm>
          <a:prstGeom prst="rect">
            <a:avLst/>
          </a:prstGeom>
          <a:ln>
            <a:noFill/>
          </a:ln>
        </p:spPr>
      </p:pic>
      <p:pic>
        <p:nvPicPr>
          <p:cNvPr id="97" name="" descr=""/>
          <p:cNvPicPr/>
          <p:nvPr/>
        </p:nvPicPr>
        <p:blipFill>
          <a:blip r:embed="rId3"/>
          <a:stretch>
            <a:fillRect/>
          </a:stretch>
        </p:blipFill>
        <p:spPr>
          <a:xfrm>
            <a:off x="1420200" y="1295280"/>
            <a:ext cx="6303240" cy="5029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17" name="PlaceHolder 2"/>
          <p:cNvSpPr>
            <a:spLocks noGrp="1"/>
          </p:cNvSpPr>
          <p:nvPr>
            <p:ph type="body"/>
          </p:nvPr>
        </p:nvSpPr>
        <p:spPr>
          <a:xfrm>
            <a:off x="457200" y="1295280"/>
            <a:ext cx="8229600" cy="5029200"/>
          </a:xfrm>
          <a:prstGeom prst="rect">
            <a:avLst/>
          </a:prstGeom>
        </p:spPr>
        <p:txBody>
          <a:bodyPr lIns="90000" rIns="90000" tIns="46800" bIns="4680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19" name="PlaceHolder 2"/>
          <p:cNvSpPr>
            <a:spLocks noGrp="1"/>
          </p:cNvSpPr>
          <p:nvPr>
            <p:ph type="body"/>
          </p:nvPr>
        </p:nvSpPr>
        <p:spPr>
          <a:xfrm>
            <a:off x="457200" y="1295280"/>
            <a:ext cx="4015800" cy="5029200"/>
          </a:xfrm>
          <a:prstGeom prst="rect">
            <a:avLst/>
          </a:prstGeom>
        </p:spPr>
        <p:txBody>
          <a:bodyPr lIns="90000" rIns="90000" tIns="46800" bIns="46800"/>
          <a:p>
            <a:endParaRPr/>
          </a:p>
        </p:txBody>
      </p:sp>
      <p:sp>
        <p:nvSpPr>
          <p:cNvPr id="20" name="PlaceHolder 3"/>
          <p:cNvSpPr>
            <a:spLocks noGrp="1"/>
          </p:cNvSpPr>
          <p:nvPr>
            <p:ph type="body"/>
          </p:nvPr>
        </p:nvSpPr>
        <p:spPr>
          <a:xfrm>
            <a:off x="4674240" y="1295280"/>
            <a:ext cx="4015800" cy="5029200"/>
          </a:xfrm>
          <a:prstGeom prst="rect">
            <a:avLst/>
          </a:prstGeom>
        </p:spPr>
        <p:txBody>
          <a:bodyPr lIns="90000" rIns="90000" tIns="46800" bIns="4680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456840"/>
            <a:ext cx="8229600" cy="28267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24"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25" name="PlaceHolder 3"/>
          <p:cNvSpPr>
            <a:spLocks noGrp="1"/>
          </p:cNvSpPr>
          <p:nvPr>
            <p:ph type="body"/>
          </p:nvPr>
        </p:nvSpPr>
        <p:spPr>
          <a:xfrm>
            <a:off x="457200" y="3922200"/>
            <a:ext cx="4015800" cy="2398680"/>
          </a:xfrm>
          <a:prstGeom prst="rect">
            <a:avLst/>
          </a:prstGeom>
        </p:spPr>
        <p:txBody>
          <a:bodyPr lIns="90000" rIns="90000" tIns="46800" bIns="46800"/>
          <a:p>
            <a:endParaRPr/>
          </a:p>
        </p:txBody>
      </p:sp>
      <p:sp>
        <p:nvSpPr>
          <p:cNvPr id="26" name="PlaceHolder 4"/>
          <p:cNvSpPr>
            <a:spLocks noGrp="1"/>
          </p:cNvSpPr>
          <p:nvPr>
            <p:ph type="body"/>
          </p:nvPr>
        </p:nvSpPr>
        <p:spPr>
          <a:xfrm>
            <a:off x="4674240" y="1295280"/>
            <a:ext cx="4015800" cy="5029200"/>
          </a:xfrm>
          <a:prstGeom prst="rect">
            <a:avLst/>
          </a:prstGeom>
        </p:spPr>
        <p:txBody>
          <a:bodyPr lIns="90000" rIns="90000" tIns="46800" bIns="4680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28" name="PlaceHolder 2"/>
          <p:cNvSpPr>
            <a:spLocks noGrp="1"/>
          </p:cNvSpPr>
          <p:nvPr>
            <p:ph type="body"/>
          </p:nvPr>
        </p:nvSpPr>
        <p:spPr>
          <a:xfrm>
            <a:off x="457200" y="1295280"/>
            <a:ext cx="4015800" cy="5029200"/>
          </a:xfrm>
          <a:prstGeom prst="rect">
            <a:avLst/>
          </a:prstGeom>
        </p:spPr>
        <p:txBody>
          <a:bodyPr lIns="90000" rIns="90000" tIns="46800" bIns="46800"/>
          <a:p>
            <a:endParaRPr/>
          </a:p>
        </p:txBody>
      </p:sp>
      <p:sp>
        <p:nvSpPr>
          <p:cNvPr id="29"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30" name="PlaceHolder 4"/>
          <p:cNvSpPr>
            <a:spLocks noGrp="1"/>
          </p:cNvSpPr>
          <p:nvPr>
            <p:ph type="body"/>
          </p:nvPr>
        </p:nvSpPr>
        <p:spPr>
          <a:xfrm>
            <a:off x="4674240" y="3922200"/>
            <a:ext cx="4015800" cy="2398680"/>
          </a:xfrm>
          <a:prstGeom prst="rect">
            <a:avLst/>
          </a:prstGeom>
        </p:spPr>
        <p:txBody>
          <a:bodyPr lIns="90000" rIns="90000" tIns="46800" bIns="4680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410040"/>
            <a:ext cx="8229600" cy="703440"/>
          </a:xfrm>
          <a:prstGeom prst="rect">
            <a:avLst/>
          </a:prstGeom>
        </p:spPr>
        <p:txBody>
          <a:bodyPr lIns="90000" rIns="90000" tIns="46800" bIns="46800" anchor="ctr"/>
          <a:p>
            <a:endParaRPr/>
          </a:p>
        </p:txBody>
      </p:sp>
      <p:sp>
        <p:nvSpPr>
          <p:cNvPr id="32" name="PlaceHolder 2"/>
          <p:cNvSpPr>
            <a:spLocks noGrp="1"/>
          </p:cNvSpPr>
          <p:nvPr>
            <p:ph type="body"/>
          </p:nvPr>
        </p:nvSpPr>
        <p:spPr>
          <a:xfrm>
            <a:off x="457200" y="1295280"/>
            <a:ext cx="4015800" cy="2398680"/>
          </a:xfrm>
          <a:prstGeom prst="rect">
            <a:avLst/>
          </a:prstGeom>
        </p:spPr>
        <p:txBody>
          <a:bodyPr lIns="90000" rIns="90000" tIns="46800" bIns="46800"/>
          <a:p>
            <a:endParaRPr/>
          </a:p>
        </p:txBody>
      </p:sp>
      <p:sp>
        <p:nvSpPr>
          <p:cNvPr id="33" name="PlaceHolder 3"/>
          <p:cNvSpPr>
            <a:spLocks noGrp="1"/>
          </p:cNvSpPr>
          <p:nvPr>
            <p:ph type="body"/>
          </p:nvPr>
        </p:nvSpPr>
        <p:spPr>
          <a:xfrm>
            <a:off x="4674240" y="1295280"/>
            <a:ext cx="4015800" cy="2398680"/>
          </a:xfrm>
          <a:prstGeom prst="rect">
            <a:avLst/>
          </a:prstGeom>
        </p:spPr>
        <p:txBody>
          <a:bodyPr lIns="90000" rIns="90000" tIns="46800" bIns="46800"/>
          <a:p>
            <a:endParaRPr/>
          </a:p>
        </p:txBody>
      </p:sp>
      <p:sp>
        <p:nvSpPr>
          <p:cNvPr id="34" name="PlaceHolder 4"/>
          <p:cNvSpPr>
            <a:spLocks noGrp="1"/>
          </p:cNvSpPr>
          <p:nvPr>
            <p:ph type="body"/>
          </p:nvPr>
        </p:nvSpPr>
        <p:spPr>
          <a:xfrm>
            <a:off x="457200" y="3922200"/>
            <a:ext cx="8229600" cy="2398680"/>
          </a:xfrm>
          <a:prstGeom prst="rect">
            <a:avLst/>
          </a:prstGeom>
        </p:spPr>
        <p:txBody>
          <a:bodyPr lIns="90000" rIns="90000" tIns="46800" bIns="4680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p:nvPr>
        </p:nvSpPr>
        <p:spPr>
          <a:xfrm>
            <a:off x="3124080" y="6248520"/>
            <a:ext cx="2895840" cy="457200"/>
          </a:xfrm>
          <a:prstGeom prst="rect">
            <a:avLst/>
          </a:prstGeom>
        </p:spPr>
        <p:txBody>
          <a:bodyPr lIns="90000" rIns="90000" tIns="46800" bIns="46800" anchor="b"/>
          <a:p>
            <a:endParaRPr/>
          </a:p>
        </p:txBody>
      </p:sp>
      <p:sp>
        <p:nvSpPr>
          <p:cNvPr id="1" name="PlaceHolder 2"/>
          <p:cNvSpPr>
            <a:spLocks noGrp="1"/>
          </p:cNvSpPr>
          <p:nvPr>
            <p:ph type="sldNum"/>
          </p:nvPr>
        </p:nvSpPr>
        <p:spPr>
          <a:xfrm>
            <a:off x="6552720" y="6248520"/>
            <a:ext cx="2133720" cy="457200"/>
          </a:xfrm>
          <a:prstGeom prst="rect">
            <a:avLst/>
          </a:prstGeom>
        </p:spPr>
        <p:txBody>
          <a:bodyPr lIns="90000" rIns="90000" tIns="46800" bIns="46800" anchor="b"/>
          <a:p>
            <a:pPr/>
            <a:fld id="{8D37988E-6B31-4DCB-95AE-2019FF46AD81}" type="slidenum">
              <a:rPr lang="en-US" sz="2400">
                <a:latin typeface="Arial"/>
              </a:rPr>
              <a:t>&lt;number&gt;</a:t>
            </a:fld>
            <a:endParaRPr/>
          </a:p>
        </p:txBody>
      </p:sp>
      <p:sp>
        <p:nvSpPr>
          <p:cNvPr id="2" name="CustomShape 3"/>
          <p:cNvSpPr/>
          <p:nvPr/>
        </p:nvSpPr>
        <p:spPr>
          <a:xfrm>
            <a:off x="0" y="0"/>
            <a:ext cx="285840" cy="533520"/>
          </a:xfrm>
          <a:prstGeom prst="rect">
            <a:avLst/>
          </a:prstGeom>
          <a:gradFill>
            <a:gsLst>
              <a:gs pos="0">
                <a:srgbClr val="ffffff"/>
              </a:gs>
              <a:gs pos="100000">
                <a:srgbClr val="a5a5ff"/>
              </a:gs>
            </a:gsLst>
            <a:lin ang="10800000"/>
          </a:gradFill>
          <a:ln>
            <a:noFill/>
          </a:ln>
        </p:spPr>
      </p:sp>
      <p:sp>
        <p:nvSpPr>
          <p:cNvPr id="3" name="CustomShape 4"/>
          <p:cNvSpPr/>
          <p:nvPr/>
        </p:nvSpPr>
        <p:spPr>
          <a:xfrm>
            <a:off x="412920" y="135000"/>
            <a:ext cx="8731080" cy="274680"/>
          </a:xfrm>
          <a:prstGeom prst="rect">
            <a:avLst/>
          </a:prstGeom>
          <a:gradFill>
            <a:gsLst>
              <a:gs pos="0">
                <a:srgbClr val="ffffff"/>
              </a:gs>
              <a:gs pos="100000">
                <a:srgbClr val="0000d0"/>
              </a:gs>
            </a:gsLst>
            <a:lin ang="10800000"/>
          </a:gradFill>
          <a:ln>
            <a:noFill/>
          </a:ln>
        </p:spPr>
      </p:sp>
      <p:sp>
        <p:nvSpPr>
          <p:cNvPr id="4" name="CustomShape 5"/>
          <p:cNvSpPr/>
          <p:nvPr/>
        </p:nvSpPr>
        <p:spPr>
          <a:xfrm>
            <a:off x="409680" y="135000"/>
            <a:ext cx="137880" cy="141120"/>
          </a:xfrm>
          <a:prstGeom prst="rect">
            <a:avLst/>
          </a:prstGeom>
          <a:solidFill>
            <a:srgbClr val="a5a5ff"/>
          </a:solidFill>
          <a:ln>
            <a:noFill/>
          </a:ln>
        </p:spPr>
      </p:sp>
      <p:sp>
        <p:nvSpPr>
          <p:cNvPr id="5" name="CustomShape 6"/>
          <p:cNvSpPr/>
          <p:nvPr/>
        </p:nvSpPr>
        <p:spPr>
          <a:xfrm>
            <a:off x="547560" y="0"/>
            <a:ext cx="139680" cy="138240"/>
          </a:xfrm>
          <a:prstGeom prst="rect">
            <a:avLst/>
          </a:prstGeom>
          <a:solidFill>
            <a:srgbClr val="a5a5ff"/>
          </a:solidFill>
          <a:ln>
            <a:noFill/>
          </a:ln>
        </p:spPr>
      </p:sp>
      <p:sp>
        <p:nvSpPr>
          <p:cNvPr id="6" name="CustomShape 7"/>
          <p:cNvSpPr/>
          <p:nvPr/>
        </p:nvSpPr>
        <p:spPr>
          <a:xfrm>
            <a:off x="547560" y="135000"/>
            <a:ext cx="139680" cy="141120"/>
          </a:xfrm>
          <a:prstGeom prst="rect">
            <a:avLst/>
          </a:prstGeom>
          <a:solidFill>
            <a:srgbClr val="4747ff"/>
          </a:solidFill>
          <a:ln>
            <a:noFill/>
          </a:ln>
        </p:spPr>
      </p:sp>
      <p:sp>
        <p:nvSpPr>
          <p:cNvPr id="7" name="CustomShape 8"/>
          <p:cNvSpPr/>
          <p:nvPr/>
        </p:nvSpPr>
        <p:spPr>
          <a:xfrm>
            <a:off x="274680" y="274680"/>
            <a:ext cx="136440" cy="138240"/>
          </a:xfrm>
          <a:prstGeom prst="rect">
            <a:avLst/>
          </a:prstGeom>
          <a:solidFill>
            <a:srgbClr val="a5a5ff"/>
          </a:solidFill>
          <a:ln>
            <a:noFill/>
          </a:ln>
        </p:spPr>
      </p:sp>
      <p:sp>
        <p:nvSpPr>
          <p:cNvPr id="8" name="CustomShape 9"/>
          <p:cNvSpPr/>
          <p:nvPr/>
        </p:nvSpPr>
        <p:spPr>
          <a:xfrm>
            <a:off x="131760" y="136440"/>
            <a:ext cx="141120" cy="138240"/>
          </a:xfrm>
          <a:prstGeom prst="rect">
            <a:avLst/>
          </a:prstGeom>
          <a:solidFill>
            <a:srgbClr val="0000d0"/>
          </a:solidFill>
          <a:ln>
            <a:noFill/>
          </a:ln>
        </p:spPr>
      </p:sp>
      <p:sp>
        <p:nvSpPr>
          <p:cNvPr id="9" name="CustomShape 10"/>
          <p:cNvSpPr/>
          <p:nvPr/>
        </p:nvSpPr>
        <p:spPr>
          <a:xfrm>
            <a:off x="409680" y="271440"/>
            <a:ext cx="137880" cy="138240"/>
          </a:xfrm>
          <a:prstGeom prst="rect">
            <a:avLst/>
          </a:prstGeom>
          <a:solidFill>
            <a:srgbClr val="4747ff"/>
          </a:solidFill>
          <a:ln>
            <a:noFill/>
          </a:ln>
        </p:spPr>
      </p:sp>
      <p:sp>
        <p:nvSpPr>
          <p:cNvPr id="10" name="CustomShape 11"/>
          <p:cNvSpPr/>
          <p:nvPr/>
        </p:nvSpPr>
        <p:spPr>
          <a:xfrm>
            <a:off x="274680" y="409680"/>
            <a:ext cx="136440" cy="136440"/>
          </a:xfrm>
          <a:prstGeom prst="rect">
            <a:avLst/>
          </a:prstGeom>
          <a:solidFill>
            <a:srgbClr val="4747ff"/>
          </a:solidFill>
          <a:ln>
            <a:noFill/>
          </a:ln>
        </p:spPr>
      </p:sp>
      <p:sp>
        <p:nvSpPr>
          <p:cNvPr id="11" name="PlaceHolder 12"/>
          <p:cNvSpPr>
            <a:spLocks noGrp="1"/>
          </p:cNvSpPr>
          <p:nvPr>
            <p:ph type="title"/>
          </p:nvPr>
        </p:nvSpPr>
        <p:spPr>
          <a:xfrm>
            <a:off x="457200" y="456840"/>
            <a:ext cx="8229600" cy="609480"/>
          </a:xfrm>
          <a:prstGeom prst="rect">
            <a:avLst/>
          </a:prstGeom>
        </p:spPr>
        <p:txBody>
          <a:bodyPr lIns="90000" rIns="90000" tIns="46800" bIns="46800" anchor="ctr"/>
          <a:p>
            <a:r>
              <a:rPr lang="en-US" sz="3600">
                <a:latin typeface="Arial"/>
              </a:rPr>
              <a:t>Click to edit the title text format</a:t>
            </a:r>
            <a:endParaRPr/>
          </a:p>
        </p:txBody>
      </p:sp>
      <p:sp>
        <p:nvSpPr>
          <p:cNvPr id="12" name="PlaceHolder 13"/>
          <p:cNvSpPr>
            <a:spLocks noGrp="1"/>
          </p:cNvSpPr>
          <p:nvPr>
            <p:ph type="body"/>
          </p:nvPr>
        </p:nvSpPr>
        <p:spPr>
          <a:xfrm>
            <a:off x="457200" y="1295280"/>
            <a:ext cx="8229600" cy="5029200"/>
          </a:xfrm>
          <a:prstGeom prst="rect">
            <a:avLst/>
          </a:prstGeom>
        </p:spPr>
        <p:txBody>
          <a:bodyPr lIns="90000" rIns="90000" tIns="46800" bIns="46800"/>
          <a:p>
            <a:pPr>
              <a:buSzPct val="80000"/>
              <a:buFont typeface="Wingdings" charset="2"/>
              <a:buChar char=""/>
            </a:pPr>
            <a:r>
              <a:rPr lang="en-US" sz="2800">
                <a:latin typeface="Arial"/>
              </a:rPr>
              <a:t>Click to edit the outline text format</a:t>
            </a:r>
            <a:endParaRPr/>
          </a:p>
          <a:p>
            <a:pPr lvl="1">
              <a:buSzPct val="75000"/>
              <a:buFont typeface="Wingdings" charset="2"/>
              <a:buChar char=""/>
            </a:pPr>
            <a:r>
              <a:rPr lang="en-US" sz="2400">
                <a:latin typeface="Arial"/>
              </a:rPr>
              <a:t>Second Outline Level</a:t>
            </a:r>
            <a:endParaRPr/>
          </a:p>
          <a:p>
            <a:pPr lvl="2">
              <a:buSzPct val="65000"/>
              <a:buFont typeface="Wingdings" charset="2"/>
              <a:buChar char=""/>
            </a:pPr>
            <a:r>
              <a:rPr lang="en-US" sz="2000">
                <a:latin typeface="Arial"/>
              </a:rPr>
              <a:t>Third Outline Level</a:t>
            </a:r>
            <a:endParaRPr/>
          </a:p>
          <a:p>
            <a:pPr lvl="3">
              <a:buSzPct val="70000"/>
              <a:buFont typeface="Wingdings" charset="2"/>
              <a:buChar char=""/>
            </a:pPr>
            <a:r>
              <a:rPr lang="en-US" sz="2000">
                <a:latin typeface="Arial"/>
              </a:rPr>
              <a:t>Fourth Outline Level</a:t>
            </a:r>
            <a:endParaRPr/>
          </a:p>
          <a:p>
            <a:pPr lvl="4">
              <a:buFont typeface="Wingdings" charset="2"/>
              <a:buChar char=""/>
            </a:pPr>
            <a:r>
              <a:rPr lang="en-US" sz="2000">
                <a:latin typeface="Arial"/>
              </a:rPr>
              <a:t>Fifth Outline Level</a:t>
            </a:r>
            <a:endParaRPr/>
          </a:p>
          <a:p>
            <a:pPr lvl="5">
              <a:buFont typeface="Wingdings" charset="2"/>
              <a:buChar char=""/>
            </a:pPr>
            <a:r>
              <a:rPr lang="en-US" sz="2000">
                <a:latin typeface="Arial"/>
              </a:rPr>
              <a:t>Sixth Outline Level</a:t>
            </a:r>
            <a:endParaRPr/>
          </a:p>
          <a:p>
            <a:pPr lvl="6">
              <a:buFont typeface="Wingdings" charset="2"/>
              <a:buChar char=""/>
            </a:pPr>
            <a:r>
              <a:rPr lang="en-US" sz="2000">
                <a:latin typeface="Arial"/>
              </a:rPr>
              <a:t>Seventh Outline Level</a:t>
            </a:r>
            <a:endParaRPr/>
          </a:p>
        </p:txBody>
      </p:sp>
      <p:sp>
        <p:nvSpPr>
          <p:cNvPr id="13" name="PlaceHolder 14"/>
          <p:cNvSpPr>
            <a:spLocks noGrp="1"/>
          </p:cNvSpPr>
          <p:nvPr>
            <p:ph type="dt"/>
          </p:nvPr>
        </p:nvSpPr>
        <p:spPr>
          <a:xfrm>
            <a:off x="456840" y="6244920"/>
            <a:ext cx="2133720" cy="476280"/>
          </a:xfrm>
          <a:prstGeom prst="rect">
            <a:avLst/>
          </a:prstGeom>
        </p:spPr>
        <p:txBody>
          <a:bodyPr lIns="90000" rIns="90000" tIns="46800" bIns="46800" anchor="b"/>
          <a:p>
            <a:pPr/>
            <a:r>
              <a:rPr lang="en-US" sz="2400">
                <a:latin typeface="Arial"/>
              </a:rPr>
              <a:t>April 2007, Irwin, PSU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0" y="0"/>
            <a:ext cx="3505320" cy="6858000"/>
          </a:xfrm>
          <a:prstGeom prst="rect">
            <a:avLst/>
          </a:prstGeom>
          <a:gradFill>
            <a:gsLst>
              <a:gs pos="0">
                <a:srgbClr val="ffffff"/>
              </a:gs>
              <a:gs pos="100000">
                <a:srgbClr val="a5a5ff"/>
              </a:gs>
            </a:gsLst>
            <a:lin ang="10800000"/>
          </a:gradFill>
          <a:ln>
            <a:noFill/>
          </a:ln>
        </p:spPr>
      </p:sp>
      <p:sp>
        <p:nvSpPr>
          <p:cNvPr id="49" name="CustomShape 2"/>
          <p:cNvSpPr/>
          <p:nvPr/>
        </p:nvSpPr>
        <p:spPr>
          <a:xfrm>
            <a:off x="1716120" y="1690560"/>
            <a:ext cx="7427880" cy="1890720"/>
          </a:xfrm>
          <a:prstGeom prst="rect">
            <a:avLst/>
          </a:prstGeom>
          <a:solidFill>
            <a:srgbClr val="0000d0"/>
          </a:solidFill>
          <a:ln>
            <a:noFill/>
          </a:ln>
        </p:spPr>
      </p:sp>
      <p:sp>
        <p:nvSpPr>
          <p:cNvPr id="50" name="CustomShape 3"/>
          <p:cNvSpPr/>
          <p:nvPr/>
        </p:nvSpPr>
        <p:spPr>
          <a:xfrm>
            <a:off x="573120" y="3583080"/>
            <a:ext cx="576360" cy="641160"/>
          </a:xfrm>
          <a:prstGeom prst="rect">
            <a:avLst/>
          </a:prstGeom>
          <a:solidFill>
            <a:srgbClr val="4747ff"/>
          </a:solidFill>
          <a:ln>
            <a:noFill/>
          </a:ln>
        </p:spPr>
      </p:sp>
      <p:sp>
        <p:nvSpPr>
          <p:cNvPr id="51" name="CustomShape 4"/>
          <p:cNvSpPr/>
          <p:nvPr/>
        </p:nvSpPr>
        <p:spPr>
          <a:xfrm>
            <a:off x="1716120" y="1690560"/>
            <a:ext cx="574560" cy="642960"/>
          </a:xfrm>
          <a:prstGeom prst="rect">
            <a:avLst/>
          </a:prstGeom>
          <a:solidFill>
            <a:srgbClr val="a5a5ff"/>
          </a:solidFill>
          <a:ln>
            <a:noFill/>
          </a:ln>
        </p:spPr>
      </p:sp>
      <p:sp>
        <p:nvSpPr>
          <p:cNvPr id="52" name="CustomShape 5"/>
          <p:cNvSpPr/>
          <p:nvPr/>
        </p:nvSpPr>
        <p:spPr>
          <a:xfrm>
            <a:off x="2281320" y="1066680"/>
            <a:ext cx="585720" cy="635040"/>
          </a:xfrm>
          <a:prstGeom prst="rect">
            <a:avLst/>
          </a:prstGeom>
          <a:solidFill>
            <a:srgbClr val="a5a5ff"/>
          </a:solidFill>
          <a:ln>
            <a:noFill/>
          </a:ln>
        </p:spPr>
      </p:sp>
      <p:sp>
        <p:nvSpPr>
          <p:cNvPr id="53" name="CustomShape 6"/>
          <p:cNvSpPr/>
          <p:nvPr/>
        </p:nvSpPr>
        <p:spPr>
          <a:xfrm>
            <a:off x="2281320" y="1690560"/>
            <a:ext cx="585720" cy="642960"/>
          </a:xfrm>
          <a:prstGeom prst="rect">
            <a:avLst/>
          </a:prstGeom>
          <a:solidFill>
            <a:srgbClr val="4747ff"/>
          </a:solidFill>
          <a:ln>
            <a:noFill/>
          </a:ln>
        </p:spPr>
      </p:sp>
      <p:sp>
        <p:nvSpPr>
          <p:cNvPr id="54" name="CustomShape 7"/>
          <p:cNvSpPr/>
          <p:nvPr/>
        </p:nvSpPr>
        <p:spPr>
          <a:xfrm>
            <a:off x="1141560" y="2324160"/>
            <a:ext cx="583920" cy="633240"/>
          </a:xfrm>
          <a:prstGeom prst="rect">
            <a:avLst/>
          </a:prstGeom>
          <a:solidFill>
            <a:srgbClr val="a5a5ff"/>
          </a:solidFill>
          <a:ln>
            <a:noFill/>
          </a:ln>
        </p:spPr>
      </p:sp>
      <p:sp>
        <p:nvSpPr>
          <p:cNvPr id="55" name="CustomShape 8"/>
          <p:cNvSpPr/>
          <p:nvPr/>
        </p:nvSpPr>
        <p:spPr>
          <a:xfrm>
            <a:off x="0" y="2324160"/>
            <a:ext cx="582480" cy="633240"/>
          </a:xfrm>
          <a:prstGeom prst="rect">
            <a:avLst/>
          </a:prstGeom>
          <a:solidFill>
            <a:srgbClr val="0000d0"/>
          </a:solidFill>
          <a:ln>
            <a:noFill/>
          </a:ln>
        </p:spPr>
      </p:sp>
      <p:sp>
        <p:nvSpPr>
          <p:cNvPr id="56" name="CustomShape 9"/>
          <p:cNvSpPr/>
          <p:nvPr/>
        </p:nvSpPr>
        <p:spPr>
          <a:xfrm>
            <a:off x="1716120" y="2324160"/>
            <a:ext cx="574560" cy="633240"/>
          </a:xfrm>
          <a:prstGeom prst="rect">
            <a:avLst/>
          </a:prstGeom>
          <a:solidFill>
            <a:srgbClr val="4747ff"/>
          </a:solidFill>
          <a:ln>
            <a:noFill/>
          </a:ln>
        </p:spPr>
      </p:sp>
      <p:sp>
        <p:nvSpPr>
          <p:cNvPr id="57" name="CustomShape 10"/>
          <p:cNvSpPr/>
          <p:nvPr/>
        </p:nvSpPr>
        <p:spPr>
          <a:xfrm>
            <a:off x="573120" y="2948040"/>
            <a:ext cx="576360" cy="644400"/>
          </a:xfrm>
          <a:prstGeom prst="rect">
            <a:avLst/>
          </a:prstGeom>
          <a:solidFill>
            <a:srgbClr val="a5a5ff"/>
          </a:solidFill>
          <a:ln>
            <a:noFill/>
          </a:ln>
        </p:spPr>
      </p:sp>
      <p:sp>
        <p:nvSpPr>
          <p:cNvPr id="58" name="CustomShape 11"/>
          <p:cNvSpPr/>
          <p:nvPr/>
        </p:nvSpPr>
        <p:spPr>
          <a:xfrm>
            <a:off x="1141560" y="2948040"/>
            <a:ext cx="583920" cy="644400"/>
          </a:xfrm>
          <a:prstGeom prst="rect">
            <a:avLst/>
          </a:prstGeom>
          <a:solidFill>
            <a:srgbClr val="4747ff"/>
          </a:solidFill>
          <a:ln>
            <a:noFill/>
          </a:ln>
        </p:spPr>
      </p:sp>
      <p:sp>
        <p:nvSpPr>
          <p:cNvPr id="59" name="PlaceHolder 12"/>
          <p:cNvSpPr>
            <a:spLocks noGrp="1"/>
          </p:cNvSpPr>
          <p:nvPr>
            <p:ph type="title"/>
          </p:nvPr>
        </p:nvSpPr>
        <p:spPr>
          <a:xfrm>
            <a:off x="457200" y="456840"/>
            <a:ext cx="8229600" cy="609480"/>
          </a:xfrm>
          <a:prstGeom prst="rect">
            <a:avLst/>
          </a:prstGeom>
        </p:spPr>
        <p:txBody>
          <a:bodyPr lIns="90000" rIns="90000" tIns="46800" bIns="46800" anchor="ctr"/>
          <a:p>
            <a:r>
              <a:rPr lang="en-US" sz="3600">
                <a:latin typeface="Arial"/>
              </a:rPr>
              <a:t>Click to edit the title text format</a:t>
            </a:r>
            <a:endParaRPr/>
          </a:p>
        </p:txBody>
      </p:sp>
      <p:sp>
        <p:nvSpPr>
          <p:cNvPr id="60" name="PlaceHolder 13"/>
          <p:cNvSpPr>
            <a:spLocks noGrp="1"/>
          </p:cNvSpPr>
          <p:nvPr>
            <p:ph type="body"/>
          </p:nvPr>
        </p:nvSpPr>
        <p:spPr>
          <a:xfrm>
            <a:off x="457200" y="1295280"/>
            <a:ext cx="8229600" cy="5029200"/>
          </a:xfrm>
          <a:prstGeom prst="rect">
            <a:avLst/>
          </a:prstGeom>
        </p:spPr>
        <p:txBody>
          <a:bodyPr lIns="90000" rIns="90000" tIns="46800" bIns="46800"/>
          <a:p>
            <a:pPr>
              <a:buSzPct val="80000"/>
              <a:buFont typeface="Wingdings" charset="2"/>
              <a:buChar char=""/>
            </a:pPr>
            <a:r>
              <a:rPr lang="en-US" sz="2800">
                <a:latin typeface="Arial"/>
              </a:rPr>
              <a:t>Click to edit the outline text format</a:t>
            </a:r>
            <a:endParaRPr/>
          </a:p>
          <a:p>
            <a:pPr lvl="1">
              <a:buSzPct val="75000"/>
              <a:buFont typeface="Wingdings" charset="2"/>
              <a:buChar char=""/>
            </a:pPr>
            <a:r>
              <a:rPr lang="en-US" sz="2400">
                <a:latin typeface="Arial"/>
              </a:rPr>
              <a:t>Second Outline Level</a:t>
            </a:r>
            <a:endParaRPr/>
          </a:p>
          <a:p>
            <a:pPr lvl="2">
              <a:buSzPct val="65000"/>
              <a:buFont typeface="Wingdings" charset="2"/>
              <a:buChar char=""/>
            </a:pPr>
            <a:r>
              <a:rPr lang="en-US" sz="2000">
                <a:latin typeface="Arial"/>
              </a:rPr>
              <a:t>Third Outline Level</a:t>
            </a:r>
            <a:endParaRPr/>
          </a:p>
          <a:p>
            <a:pPr lvl="3">
              <a:buSzPct val="70000"/>
              <a:buFont typeface="Wingdings" charset="2"/>
              <a:buChar char=""/>
            </a:pPr>
            <a:r>
              <a:rPr lang="en-US" sz="2000">
                <a:latin typeface="Arial"/>
              </a:rPr>
              <a:t>Fourth Outline Level</a:t>
            </a:r>
            <a:endParaRPr/>
          </a:p>
          <a:p>
            <a:pPr lvl="4">
              <a:buFont typeface="Wingdings" charset="2"/>
              <a:buChar char=""/>
            </a:pPr>
            <a:r>
              <a:rPr lang="en-US" sz="2000">
                <a:latin typeface="Arial"/>
              </a:rPr>
              <a:t>Fifth Outline Level</a:t>
            </a:r>
            <a:endParaRPr/>
          </a:p>
          <a:p>
            <a:pPr lvl="5">
              <a:buFont typeface="Wingdings" charset="2"/>
              <a:buChar char=""/>
            </a:pPr>
            <a:r>
              <a:rPr lang="en-US" sz="2000">
                <a:latin typeface="Arial"/>
              </a:rPr>
              <a:t>Sixth Outline Level</a:t>
            </a:r>
            <a:endParaRPr/>
          </a:p>
          <a:p>
            <a:pPr lvl="6">
              <a:buFont typeface="Wingdings" charset="2"/>
              <a:buChar char=""/>
            </a:pPr>
            <a:r>
              <a:rPr lang="en-US" sz="2000">
                <a:latin typeface="Arial"/>
              </a:rPr>
              <a:t>Seventh Outline Level</a:t>
            </a:r>
            <a:endParaRPr/>
          </a:p>
        </p:txBody>
      </p:sp>
      <p:sp>
        <p:nvSpPr>
          <p:cNvPr id="61" name="PlaceHolder 14"/>
          <p:cNvSpPr>
            <a:spLocks noGrp="1"/>
          </p:cNvSpPr>
          <p:nvPr>
            <p:ph type="dt"/>
          </p:nvPr>
        </p:nvSpPr>
        <p:spPr>
          <a:xfrm>
            <a:off x="456840" y="6248520"/>
            <a:ext cx="2133720" cy="457200"/>
          </a:xfrm>
          <a:prstGeom prst="rect">
            <a:avLst/>
          </a:prstGeom>
        </p:spPr>
        <p:txBody>
          <a:bodyPr lIns="90000" rIns="90000" tIns="46800" bIns="46800" anchor="b"/>
          <a:p>
            <a:endParaRPr/>
          </a:p>
        </p:txBody>
      </p:sp>
      <p:sp>
        <p:nvSpPr>
          <p:cNvPr id="62" name="PlaceHolder 15"/>
          <p:cNvSpPr>
            <a:spLocks noGrp="1"/>
          </p:cNvSpPr>
          <p:nvPr>
            <p:ph type="ftr"/>
          </p:nvPr>
        </p:nvSpPr>
        <p:spPr>
          <a:xfrm>
            <a:off x="3124080" y="6248520"/>
            <a:ext cx="2895840" cy="457200"/>
          </a:xfrm>
          <a:prstGeom prst="rect">
            <a:avLst/>
          </a:prstGeom>
        </p:spPr>
        <p:txBody>
          <a:bodyPr lIns="90000" rIns="90000" tIns="46800" bIns="46800" anchor="b"/>
          <a:p>
            <a:endParaRPr/>
          </a:p>
        </p:txBody>
      </p:sp>
      <p:sp>
        <p:nvSpPr>
          <p:cNvPr id="63" name="PlaceHolder 16"/>
          <p:cNvSpPr>
            <a:spLocks noGrp="1"/>
          </p:cNvSpPr>
          <p:nvPr>
            <p:ph type="sldNum"/>
          </p:nvPr>
        </p:nvSpPr>
        <p:spPr>
          <a:xfrm>
            <a:off x="6552720" y="6248520"/>
            <a:ext cx="2133720" cy="457200"/>
          </a:xfrm>
          <a:prstGeom prst="rect">
            <a:avLst/>
          </a:prstGeom>
        </p:spPr>
        <p:txBody>
          <a:bodyPr lIns="90000" rIns="90000" tIns="46800" bIns="46800" anchor="b"/>
          <a:p>
            <a:pPr algn="r">
              <a:lnSpc>
                <a:spcPct val="100000"/>
              </a:lnSpc>
            </a:pPr>
            <a:fld id="{0016158D-0F15-4FF8-9A2D-F1D3151AF66A}" type="slidenum">
              <a:rPr lang="en-US" sz="1200">
                <a:latin typeface="Arial Black"/>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 Id="rId3" Type="http://schemas.openxmlformats.org/officeDocument/2006/relationships/image" Target="../media/image22.png"/><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slideLayout" Target="../slideLayouts/slideLayout1.xml"/><Relationship Id="rId9"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wmf"/><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slideLayout" Target="../slideLayouts/slideLayout1.xml"/><Relationship Id="rId1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slideLayout" Target="../slideLayouts/slideLayout1.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2971800" y="1743120"/>
            <a:ext cx="6019920" cy="1828800"/>
          </a:xfrm>
          <a:prstGeom prst="rect">
            <a:avLst/>
          </a:prstGeom>
        </p:spPr>
        <p:txBody>
          <a:bodyPr anchor="ctr"/>
          <a:p>
            <a:pPr/>
            <a:r>
              <a:rPr lang="en-US" sz="3600">
                <a:solidFill>
                  <a:srgbClr val="ffffff"/>
                </a:solidFill>
                <a:latin typeface="Arial"/>
              </a:rPr>
              <a:t>Impacts of Moore</a:t>
            </a:r>
            <a:r>
              <a:rPr lang="en-US" sz="3600">
                <a:solidFill>
                  <a:srgbClr val="ffffff"/>
                </a:solidFill>
                <a:latin typeface="Arial"/>
              </a:rPr>
              <a:t>’s Law:  </a:t>
            </a:r>
            <a:r>
              <a:rPr lang="en-US" sz="2800">
                <a:solidFill>
                  <a:srgbClr val="ffffff"/>
                </a:solidFill>
                <a:latin typeface="Arial"/>
              </a:rPr>
              <a:t>What every CIS undergraduate should know about the impacts of advancing technology</a:t>
            </a:r>
            <a:endParaRPr/>
          </a:p>
        </p:txBody>
      </p:sp>
      <p:sp>
        <p:nvSpPr>
          <p:cNvPr id="105" name="TextShape 2"/>
          <p:cNvSpPr txBox="1"/>
          <p:nvPr/>
        </p:nvSpPr>
        <p:spPr>
          <a:xfrm>
            <a:off x="2971800" y="3809520"/>
            <a:ext cx="6019920" cy="2057400"/>
          </a:xfrm>
          <a:prstGeom prst="rect">
            <a:avLst/>
          </a:prstGeom>
        </p:spPr>
        <p:txBody>
          <a:bodyPr/>
          <a:p>
            <a:pPr>
              <a:lnSpc>
                <a:spcPct val="90000"/>
              </a:lnSpc>
            </a:pPr>
            <a:r>
              <a:rPr lang="en-US" sz="3000">
                <a:latin typeface="Arial"/>
              </a:rPr>
              <a:t>Mary Jane Irwin</a:t>
            </a:r>
            <a:endParaRPr/>
          </a:p>
          <a:p>
            <a:pPr>
              <a:lnSpc>
                <a:spcPct val="90000"/>
              </a:lnSpc>
            </a:pPr>
            <a:r>
              <a:rPr lang="en-US" sz="3000">
                <a:latin typeface="Arial"/>
              </a:rPr>
              <a:t>Computer Science &amp; Engr.</a:t>
            </a:r>
            <a:endParaRPr/>
          </a:p>
          <a:p>
            <a:pPr>
              <a:lnSpc>
                <a:spcPct val="90000"/>
              </a:lnSpc>
            </a:pPr>
            <a:r>
              <a:rPr lang="en-US" sz="3000">
                <a:latin typeface="Arial"/>
              </a:rPr>
              <a:t>Penn State University</a:t>
            </a:r>
            <a:endParaRPr/>
          </a:p>
          <a:p>
            <a:pPr>
              <a:lnSpc>
                <a:spcPct val="90000"/>
              </a:lnSpc>
            </a:pPr>
            <a:r>
              <a:rPr lang="en-US" sz="3000">
                <a:latin typeface="Arial"/>
              </a:rPr>
              <a:t>April 2007</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44" name="TextShape 2"/>
          <p:cNvSpPr txBox="1"/>
          <p:nvPr/>
        </p:nvSpPr>
        <p:spPr>
          <a:xfrm>
            <a:off x="457200" y="456840"/>
            <a:ext cx="8229600" cy="609480"/>
          </a:xfrm>
          <a:prstGeom prst="rect">
            <a:avLst/>
          </a:prstGeom>
        </p:spPr>
        <p:txBody>
          <a:bodyPr anchor="ctr"/>
          <a:p>
            <a:pPr/>
            <a:r>
              <a:rPr lang="en-US" sz="3600">
                <a:latin typeface="Arial"/>
              </a:rPr>
              <a:t>Technology scaling road map – Take 2</a:t>
            </a:r>
            <a:endParaRPr/>
          </a:p>
        </p:txBody>
      </p:sp>
      <p:sp>
        <p:nvSpPr>
          <p:cNvPr id="145" name="TextShape 3"/>
          <p:cNvSpPr txBox="1"/>
          <p:nvPr/>
        </p:nvSpPr>
        <p:spPr>
          <a:xfrm>
            <a:off x="762120" y="4532040"/>
            <a:ext cx="7772400" cy="1709640"/>
          </a:xfrm>
          <a:prstGeom prst="rect">
            <a:avLst/>
          </a:prstGeom>
        </p:spPr>
        <p:txBody>
          <a:bodyPr/>
          <a:p>
            <a:pPr>
              <a:buSzPct val="80000"/>
              <a:buFont typeface="Wingdings" charset="2"/>
              <a:buChar char=""/>
            </a:pPr>
            <a:r>
              <a:rPr lang="en-US" sz="2400">
                <a:solidFill>
                  <a:srgbClr val="000000"/>
                </a:solidFill>
                <a:latin typeface="Arial"/>
              </a:rPr>
              <a:t>More fun facts about 45nm transistors</a:t>
            </a:r>
            <a:endParaRPr/>
          </a:p>
          <a:p>
            <a:pPr lvl="1">
              <a:buSzPct val="75000"/>
              <a:buFont typeface="Wingdings" charset="2"/>
              <a:buChar char=""/>
            </a:pPr>
            <a:r>
              <a:rPr lang="en-US" sz="2000">
                <a:solidFill>
                  <a:srgbClr val="000000"/>
                </a:solidFill>
                <a:latin typeface="Arial"/>
              </a:rPr>
              <a:t>It can switch on and off about 300 billion times a second</a:t>
            </a:r>
            <a:endParaRPr/>
          </a:p>
          <a:p>
            <a:pPr lvl="1">
              <a:buSzPct val="75000"/>
              <a:buFont typeface="Wingdings" charset="2"/>
              <a:buChar char=""/>
            </a:pPr>
            <a:r>
              <a:rPr lang="en-US" sz="2000">
                <a:solidFill>
                  <a:srgbClr val="000000"/>
                </a:solidFill>
                <a:latin typeface="Arial"/>
              </a:rPr>
              <a:t>A beam of light travels less than a tenth of an inch during the time it takes a 45nm transistor to switch on and off</a:t>
            </a:r>
            <a:endParaRPr/>
          </a:p>
          <a:p>
            <a:pPr lvl="1">
              <a:buSzPct val="75000"/>
              <a:buFont typeface="Wingdings" charset="2"/>
              <a:buChar char=""/>
            </a:pPr>
            <a:endParaRPr/>
          </a:p>
        </p:txBody>
      </p:sp>
      <p:sp>
        <p:nvSpPr>
          <p:cNvPr id="146" name="CustomShape 4"/>
          <p:cNvSpPr/>
          <p:nvPr/>
        </p:nvSpPr>
        <p:spPr>
          <a:xfrm>
            <a:off x="6513480" y="3233880"/>
            <a:ext cx="2301840" cy="825480"/>
          </a:xfrm>
          <a:prstGeom prst="rect">
            <a:avLst/>
          </a:prstGeom>
          <a:noFill/>
          <a:ln>
            <a:noFill/>
          </a:ln>
        </p:spPr>
        <p:txBody>
          <a:bodyPr lIns="90000" rIns="90000" tIns="46800" bIns="46800"/>
          <a:p>
            <a:pPr/>
            <a:r>
              <a:rPr lang="en-US" sz="2400">
                <a:solidFill>
                  <a:srgbClr val="0033cc"/>
                </a:solidFill>
                <a:latin typeface="Arial"/>
              </a:rPr>
              <a:t>Delay Scaling will slow down</a:t>
            </a:r>
            <a:endParaRPr/>
          </a:p>
        </p:txBody>
      </p:sp>
      <p:graphicFrame>
        <p:nvGraphicFramePr>
          <p:cNvPr id="147" name="Table 5"/>
          <p:cNvGraphicFramePr/>
          <p:nvPr/>
        </p:nvGraphicFramePr>
        <p:xfrm>
          <a:off x="604080" y="1320840"/>
          <a:ext cx="8107560" cy="3035520"/>
        </p:xfrm>
        <a:graphic>
          <a:graphicData uri="http://schemas.openxmlformats.org/drawingml/2006/table">
            <a:tbl>
              <a:tblPr/>
              <a:tblGrid>
                <a:gridCol w="2090880"/>
                <a:gridCol w="813240"/>
                <a:gridCol w="813600"/>
                <a:gridCol w="813240"/>
                <a:gridCol w="871200"/>
                <a:gridCol w="1067040"/>
                <a:gridCol w="789840"/>
                <a:gridCol w="848880"/>
              </a:tblGrid>
              <a:tr h="605880">
                <a:tc>
                  <a:tcPr/>
                </a:tc>
                <a:tc>
                  <a:txBody>
                    <a:bodyPr lIns="90000" rIns="90000" tIns="46800" bIns="46800"/>
                    <a:p>
                      <a:pPr algn="ctr"/>
                      <a:r>
                        <a:rPr b="1" lang="en-US">
                          <a:latin typeface="Arial"/>
                        </a:rPr>
                        <a:t>2004</a:t>
                      </a:r>
                      <a:endParaRPr/>
                    </a:p>
                  </a:txBody>
                  <a:tcPr/>
                </a:tc>
                <a:tc>
                  <a:txBody>
                    <a:bodyPr lIns="90000" rIns="90000" tIns="46800" bIns="46800"/>
                    <a:p>
                      <a:pPr algn="ctr"/>
                      <a:r>
                        <a:rPr b="1" lang="en-US">
                          <a:latin typeface="Arial"/>
                        </a:rPr>
                        <a:t>2006</a:t>
                      </a:r>
                      <a:endParaRPr/>
                    </a:p>
                  </a:txBody>
                  <a:tcPr/>
                </a:tc>
                <a:tc>
                  <a:txBody>
                    <a:bodyPr lIns="90000" rIns="90000" tIns="46800" bIns="46800"/>
                    <a:p>
                      <a:pPr algn="ctr"/>
                      <a:r>
                        <a:rPr b="1" lang="en-US">
                          <a:latin typeface="Arial"/>
                        </a:rPr>
                        <a:t>2008</a:t>
                      </a:r>
                      <a:endParaRPr/>
                    </a:p>
                  </a:txBody>
                  <a:tcPr/>
                </a:tc>
                <a:tc>
                  <a:txBody>
                    <a:bodyPr lIns="90000" rIns="90000" tIns="46800" bIns="46800"/>
                    <a:p>
                      <a:pPr algn="ctr"/>
                      <a:r>
                        <a:rPr b="1" lang="en-US">
                          <a:latin typeface="Arial"/>
                        </a:rPr>
                        <a:t>2010</a:t>
                      </a:r>
                      <a:endParaRPr/>
                    </a:p>
                  </a:txBody>
                  <a:tcPr/>
                </a:tc>
                <a:tc>
                  <a:txBody>
                    <a:bodyPr lIns="90000" rIns="90000" tIns="46800" bIns="46800"/>
                    <a:p>
                      <a:pPr algn="ctr"/>
                      <a:r>
                        <a:rPr b="1" lang="en-US">
                          <a:latin typeface="Arial"/>
                        </a:rPr>
                        <a:t>2012</a:t>
                      </a:r>
                      <a:endParaRPr/>
                    </a:p>
                  </a:txBody>
                  <a:tcPr/>
                </a:tc>
                <a:tc>
                  <a:txBody>
                    <a:bodyPr lIns="90000" rIns="90000" tIns="46800" bIns="46800"/>
                    <a:p>
                      <a:pPr algn="ctr"/>
                      <a:r>
                        <a:rPr b="1" lang="en-US">
                          <a:latin typeface="Arial"/>
                        </a:rPr>
                        <a:t>2014</a:t>
                      </a:r>
                      <a:endParaRPr/>
                    </a:p>
                  </a:txBody>
                  <a:tcPr/>
                </a:tc>
                <a:tc>
                  <a:txBody>
                    <a:bodyPr lIns="90000" rIns="90000" tIns="46800" bIns="46800"/>
                    <a:p>
                      <a:pPr algn="ctr"/>
                      <a:r>
                        <a:rPr b="1" lang="en-US">
                          <a:latin typeface="Arial"/>
                        </a:rPr>
                        <a:t>2016</a:t>
                      </a:r>
                      <a:endParaRPr/>
                    </a:p>
                  </a:txBody>
                  <a:tcPr/>
                </a:tc>
              </a:tr>
              <a:tr h="489960">
                <a:tc>
                  <a:txBody>
                    <a:bodyPr lIns="90000" rIns="90000" tIns="46800" bIns="46800"/>
                    <a:p>
                      <a:pPr algn="ctr"/>
                      <a:r>
                        <a:rPr lang="en-US">
                          <a:solidFill>
                            <a:srgbClr val="000000"/>
                          </a:solidFill>
                          <a:latin typeface="Arial"/>
                        </a:rPr>
                        <a:t>Feature size (nm)</a:t>
                      </a:r>
                      <a:endParaRPr/>
                    </a:p>
                  </a:txBody>
                  <a:tcPr/>
                </a:tc>
                <a:tc>
                  <a:txBody>
                    <a:bodyPr lIns="90000" rIns="90000" tIns="46800" bIns="46800"/>
                    <a:p>
                      <a:pPr algn="ctr"/>
                      <a:r>
                        <a:rPr lang="en-US">
                          <a:solidFill>
                            <a:srgbClr val="000000"/>
                          </a:solidFill>
                          <a:latin typeface="Arial"/>
                        </a:rPr>
                        <a:t>130</a:t>
                      </a:r>
                      <a:endParaRPr/>
                    </a:p>
                  </a:txBody>
                  <a:tcPr/>
                </a:tc>
                <a:tc>
                  <a:txBody>
                    <a:bodyPr lIns="90000" rIns="90000" tIns="46800" bIns="46800"/>
                    <a:p>
                      <a:pPr algn="ctr"/>
                      <a:r>
                        <a:rPr lang="en-US">
                          <a:solidFill>
                            <a:srgbClr val="000000"/>
                          </a:solidFill>
                          <a:latin typeface="Arial"/>
                        </a:rPr>
                        <a:t>90</a:t>
                      </a:r>
                      <a:endParaRPr/>
                    </a:p>
                  </a:txBody>
                  <a:tcPr/>
                </a:tc>
                <a:tc>
                  <a:txBody>
                    <a:bodyPr lIns="90000" rIns="90000" tIns="46800" bIns="46800"/>
                    <a:p>
                      <a:pPr algn="ctr"/>
                      <a:r>
                        <a:rPr lang="en-US">
                          <a:solidFill>
                            <a:srgbClr val="000000"/>
                          </a:solidFill>
                          <a:latin typeface="Arial"/>
                        </a:rPr>
                        <a:t>45</a:t>
                      </a:r>
                      <a:endParaRPr/>
                    </a:p>
                  </a:txBody>
                  <a:tcPr/>
                </a:tc>
                <a:tc>
                  <a:txBody>
                    <a:bodyPr lIns="90000" rIns="90000" tIns="46800" bIns="46800"/>
                    <a:p>
                      <a:pPr algn="ctr"/>
                      <a:r>
                        <a:rPr lang="en-US">
                          <a:solidFill>
                            <a:srgbClr val="000000"/>
                          </a:solidFill>
                          <a:latin typeface="Arial"/>
                        </a:rPr>
                        <a:t>32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14</a:t>
                      </a:r>
                      <a:endParaRPr/>
                    </a:p>
                  </a:txBody>
                  <a:tcPr/>
                </a:tc>
              </a:tr>
              <a:tr h="1465560">
                <a:tc>
                  <a:txBody>
                    <a:bodyPr lIns="90000" rIns="90000" tIns="46800" bIns="46800"/>
                    <a:p>
                      <a:pPr algn="ctr"/>
                      <a:r>
                        <a:rPr lang="en-US" sz="2200">
                          <a:latin typeface="Arial"/>
                        </a:rPr>
                        <a:t>Integrative Capacity</a:t>
                      </a:r>
                      <a:r>
                        <a:rPr lang="en-US">
                          <a:latin typeface="Arial"/>
                        </a:rPr>
                        <a:t> (</a:t>
                      </a:r>
                      <a:r>
                        <a:rPr lang="en-US" sz="2000">
                          <a:latin typeface="Arial"/>
                        </a:rPr>
                        <a:t>billions of transistors</a:t>
                      </a:r>
                      <a:r>
                        <a:rPr lang="en-US">
                          <a:latin typeface="Arial"/>
                        </a:rPr>
                        <a:t>)</a:t>
                      </a:r>
                      <a:endParaRPr/>
                    </a:p>
                  </a:txBody>
                  <a:tcPr/>
                </a:tc>
                <a:tc>
                  <a:txBody>
                    <a:bodyPr lIns="90000" rIns="90000" tIns="46800" bIns="46800"/>
                    <a:p>
                      <a:pPr algn="ctr"/>
                      <a:r>
                        <a:rPr lang="en-US">
                          <a:latin typeface="Arial"/>
                        </a:rPr>
                        <a:t>0.6</a:t>
                      </a:r>
                      <a:endParaRPr/>
                    </a:p>
                  </a:txBody>
                  <a:tcPr/>
                </a:tc>
                <a:tc>
                  <a:txBody>
                    <a:bodyPr lIns="90000" rIns="90000" tIns="46800" bIns="46800"/>
                    <a:p>
                      <a:pPr algn="ctr"/>
                      <a:r>
                        <a:rPr lang="en-US">
                          <a:latin typeface="Arial"/>
                        </a:rPr>
                        <a:t>1.7</a:t>
                      </a:r>
                      <a:endParaRPr/>
                    </a:p>
                  </a:txBody>
                  <a:tcPr/>
                </a:tc>
                <a:tc>
                  <a:txBody>
                    <a:bodyPr lIns="90000" rIns="90000" tIns="46800" bIns="46800"/>
                    <a:p>
                      <a:pPr algn="ctr"/>
                      <a:r>
                        <a:rPr lang="en-US">
                          <a:latin typeface="Arial"/>
                        </a:rPr>
                        <a:t>1.9</a:t>
                      </a:r>
                      <a:endParaRPr/>
                    </a:p>
                  </a:txBody>
                  <a:tcPr/>
                </a:tc>
                <a:tc>
                  <a:txBody>
                    <a:bodyPr lIns="90000" rIns="90000" tIns="46800" bIns="46800"/>
                    <a:p>
                      <a:pPr algn="ctr"/>
                      <a:r>
                        <a:rPr lang="en-US">
                          <a:latin typeface="Arial"/>
                        </a:rPr>
                        <a:t>1.2</a:t>
                      </a:r>
                      <a:endParaRPr/>
                    </a:p>
                  </a:txBody>
                  <a:tcPr/>
                </a:tc>
                <a:tc>
                  <a:txBody>
                    <a:bodyPr lIns="90000" rIns="90000" tIns="46800" bIns="46800"/>
                    <a:p>
                      <a:pPr algn="ctr"/>
                      <a:r>
                        <a:rPr lang="en-US">
                          <a:latin typeface="Arial"/>
                        </a:rPr>
                        <a:t>5</a:t>
                      </a:r>
                      <a:endParaRPr/>
                    </a:p>
                  </a:txBody>
                  <a:tcPr/>
                </a:tc>
                <a:tc>
                  <a:txBody>
                    <a:bodyPr lIns="90000" rIns="90000" tIns="46800" bIns="46800"/>
                    <a:p>
                      <a:pPr algn="ctr"/>
                      <a:r>
                        <a:rPr lang="en-US">
                          <a:latin typeface="Arial"/>
                        </a:rPr>
                        <a:t>5.6</a:t>
                      </a:r>
                      <a:endParaRPr/>
                    </a:p>
                  </a:txBody>
                  <a:tcPr/>
                </a:tc>
                <a:tc>
                  <a:txBody>
                    <a:bodyPr lIns="90000" rIns="90000" tIns="46800" bIns="46800"/>
                    <a:p>
                      <a:pPr algn="ctr"/>
                      <a:r>
                        <a:rPr lang="en-US">
                          <a:latin typeface="Arial"/>
                        </a:rPr>
                        <a:t>30</a:t>
                      </a:r>
                      <a:endParaRPr/>
                    </a:p>
                  </a:txBody>
                  <a:tcPr/>
                </a:tc>
              </a:tr>
              <a:tr h="474480">
                <a:tc>
                  <a:txBody>
                    <a:bodyPr lIns="90000" rIns="90000" tIns="46800" bIns="46800"/>
                    <a:p>
                      <a:pPr algn="ctr"/>
                      <a:r>
                        <a:rPr lang="en-US">
                          <a:solidFill>
                            <a:srgbClr val="0000ff"/>
                          </a:solidFill>
                          <a:latin typeface="Arial"/>
                        </a:rPr>
                        <a:t>Delay Scaling</a:t>
                      </a:r>
                      <a:endParaRPr/>
                    </a:p>
                  </a:txBody>
                  <a:tcPr/>
                </a:tc>
                <a:tc>
                  <a:txBody>
                    <a:bodyPr lIns="90000" rIns="90000" tIns="46800" bIns="46800"/>
                    <a:p>
                      <a:pPr algn="ctr"/>
                      <a:r>
                        <a:rPr lang="en-US">
                          <a:solidFill>
                            <a:srgbClr val="0000ff"/>
                          </a:solidFill>
                          <a:latin typeface="Arial"/>
                        </a:rPr>
                        <a:t>0.7</a:t>
                      </a:r>
                      <a:endParaRPr/>
                    </a:p>
                  </a:txBody>
                  <a:tcPr/>
                </a:tc>
                <a:tc>
                  <a:txBody>
                    <a:bodyPr lIns="90000" rIns="90000" tIns="46800" bIns="46800"/>
                    <a:p>
                      <a:pPr algn="ctr"/>
                      <a:r>
                        <a:rPr lang="en-US">
                          <a:solidFill>
                            <a:srgbClr val="0000ff"/>
                          </a:solidFill>
                          <a:latin typeface="Arial"/>
                        </a:rPr>
                        <a:t>~0.7</a:t>
                      </a:r>
                      <a:endParaRPr/>
                    </a:p>
                  </a:txBody>
                  <a:tcPr/>
                </a:tc>
                <a:tc>
                  <a:txBody>
                    <a:bodyPr lIns="90000" rIns="90000" tIns="46800" bIns="46800"/>
                    <a:p>
                      <a:pPr algn="ctr"/>
                      <a:r>
                        <a:rPr lang="en-US">
                          <a:solidFill>
                            <a:srgbClr val="0000ff"/>
                          </a:solidFill>
                          <a:latin typeface="Arial"/>
                        </a:rPr>
                        <a:t>&gt;0.7</a:t>
                      </a:r>
                      <a:endParaRPr/>
                    </a:p>
                  </a:txBody>
                  <a:tcPr/>
                </a:tc>
                <a:tc>
                  <a:txBody>
                    <a:bodyPr lIns="90000" rIns="90000" tIns="46800" bIns="46800"/>
                    <a:p>
                      <a:r>
                        <a:rPr lang="en-US">
                          <a:solidFill>
                            <a:srgbClr val="0000ff"/>
                          </a:solidFill>
                          <a:latin typeface="Arial"/>
                        </a:rPr>
                        <a:t>Delay Scaling has slowed down</a:t>
                      </a:r>
                      <a:endParaRPr/>
                    </a:p>
                  </a:txBody>
                  <a:tcPr/>
                </a:tc>
              </a:tr>
            </a:tbl>
          </a:graphicData>
        </a:graphic>
      </p:graphicFrame>
    </p:spTree>
  </p:cSld>
  <p:timing>
    <p:tnLst>
      <p:par>
        <p:cTn id="58" dur="indefinite" restart="never" nodeType="tmRoot">
          <p:childTnLst>
            <p:seq>
              <p:cTn id="59" dur="indefinite" nodeType="mainSeq">
                <p:childTnLst>
                  <p:par>
                    <p:cTn id="60" fill="hold">
                      <p:stCondLst>
                        <p:cond delay="indefinite"/>
                      </p:stCondLst>
                      <p:childTnLst>
                        <p:par>
                          <p:cTn id="61" fill="hold">
                            <p:stCondLst>
                              <p:cond delay="0"/>
                            </p:stCondLst>
                            <p:childTnLst>
                              <p:par>
                                <p:cTn id="62" nodeType="clickEffect" fill="hold" presetClass="entr" presetID="1">
                                  <p:stCondLst>
                                    <p:cond delay="0"/>
                                  </p:stCondLst>
                                  <p:childTnLst>
                                    <p:set>
                                      <p:cBhvr>
                                        <p:cTn id="63" dur="1" fill="hold">
                                          <p:stCondLst>
                                            <p:cond delay="0"/>
                                          </p:stCondLst>
                                        </p:cTn>
                                        <p:tgtEl>
                                          <p:spTgt spid="145">
                                            <p:txEl>
                                              <p:pRg st="0" end="38"/>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nodeType="clickEffect" fill="hold" presetClass="entr" presetID="1">
                                  <p:stCondLst>
                                    <p:cond delay="0"/>
                                  </p:stCondLst>
                                  <p:childTnLst>
                                    <p:set>
                                      <p:cBhvr>
                                        <p:cTn id="67" dur="1" fill="hold">
                                          <p:stCondLst>
                                            <p:cond delay="0"/>
                                          </p:stCondLst>
                                        </p:cTn>
                                        <p:tgtEl>
                                          <p:spTgt spid="145">
                                            <p:txEl>
                                              <p:pRg st="38" end="96"/>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nodeType="clickEffect" fill="hold" presetClass="entr" presetID="1">
                                  <p:stCondLst>
                                    <p:cond delay="0"/>
                                  </p:stCondLst>
                                  <p:childTnLst>
                                    <p:set>
                                      <p:cBhvr>
                                        <p:cTn id="71" dur="1" fill="hold">
                                          <p:stCondLst>
                                            <p:cond delay="0"/>
                                          </p:stCondLst>
                                        </p:cTn>
                                        <p:tgtEl>
                                          <p:spTgt spid="145">
                                            <p:txEl>
                                              <p:pRg st="96" end="21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1">
                                  <p:stCondLst>
                                    <p:cond delay="0"/>
                                  </p:stCondLst>
                                  <p:childTnLst>
                                    <p:set>
                                      <p:cBhvr>
                                        <p:cTn id="75"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pic>
        <p:nvPicPr>
          <p:cNvPr id="149" name="Picture 4" descr=""/>
          <p:cNvPicPr/>
          <p:nvPr/>
        </p:nvPicPr>
        <p:blipFill>
          <a:blip r:embed="rId1"/>
          <a:stretch>
            <a:fillRect/>
          </a:stretch>
        </p:blipFill>
        <p:spPr>
          <a:xfrm>
            <a:off x="3581280" y="1093680"/>
            <a:ext cx="5639040" cy="4384800"/>
          </a:xfrm>
          <a:prstGeom prst="rect">
            <a:avLst/>
          </a:prstGeom>
          <a:ln>
            <a:noFill/>
          </a:ln>
        </p:spPr>
      </p:pic>
      <p:sp>
        <p:nvSpPr>
          <p:cNvPr id="150" name="CustomShape 2"/>
          <p:cNvSpPr/>
          <p:nvPr/>
        </p:nvSpPr>
        <p:spPr>
          <a:xfrm>
            <a:off x="4114800" y="3809880"/>
            <a:ext cx="4419720" cy="2286000"/>
          </a:xfrm>
          <a:prstGeom prst="rect">
            <a:avLst/>
          </a:prstGeom>
          <a:solidFill>
            <a:srgbClr val="ffffff"/>
          </a:solidFill>
          <a:ln>
            <a:noFill/>
          </a:ln>
        </p:spPr>
      </p:sp>
      <p:sp>
        <p:nvSpPr>
          <p:cNvPr id="151" name="TextShape 3"/>
          <p:cNvSpPr txBox="1"/>
          <p:nvPr/>
        </p:nvSpPr>
        <p:spPr>
          <a:xfrm>
            <a:off x="457200" y="456840"/>
            <a:ext cx="8229600" cy="609480"/>
          </a:xfrm>
          <a:prstGeom prst="rect">
            <a:avLst/>
          </a:prstGeom>
        </p:spPr>
        <p:txBody>
          <a:bodyPr anchor="ctr"/>
          <a:p>
            <a:pPr/>
            <a:r>
              <a:rPr lang="en-US" sz="3600">
                <a:latin typeface="Arial"/>
              </a:rPr>
              <a:t>Too much heat!</a:t>
            </a:r>
            <a:endParaRPr/>
          </a:p>
        </p:txBody>
      </p:sp>
      <p:sp>
        <p:nvSpPr>
          <p:cNvPr id="152" name="TextShape 4"/>
          <p:cNvSpPr txBox="1"/>
          <p:nvPr/>
        </p:nvSpPr>
        <p:spPr>
          <a:xfrm>
            <a:off x="457200" y="1219320"/>
            <a:ext cx="3200400" cy="2743200"/>
          </a:xfrm>
          <a:prstGeom prst="rect">
            <a:avLst/>
          </a:prstGeom>
        </p:spPr>
        <p:txBody>
          <a:bodyPr/>
          <a:p>
            <a:pPr>
              <a:buSzPct val="80000"/>
              <a:buFont typeface="Wingdings" charset="2"/>
              <a:buChar char=""/>
            </a:pPr>
            <a:r>
              <a:rPr lang="en-US" sz="2800">
                <a:solidFill>
                  <a:srgbClr val="000000"/>
                </a:solidFill>
                <a:latin typeface="Arial"/>
              </a:rPr>
              <a:t>Between 2000 and 2005, chip power increased by 1.6x</a:t>
            </a:r>
            <a:endParaRPr/>
          </a:p>
          <a:p>
            <a:pPr>
              <a:buSzPct val="80000"/>
              <a:buFont typeface="Wingdings" charset="2"/>
              <a:buChar char=""/>
            </a:pPr>
            <a:r>
              <a:rPr lang="en-US" sz="2800">
                <a:solidFill>
                  <a:srgbClr val="000000"/>
                </a:solidFill>
                <a:latin typeface="Arial"/>
              </a:rPr>
              <a:t>Heat flux by 2x</a:t>
            </a:r>
            <a:endParaRPr/>
          </a:p>
          <a:p>
            <a:pPr lvl="1">
              <a:buSzPct val="75000"/>
              <a:buFont typeface="Wingdings" charset="2"/>
              <a:buChar char=""/>
            </a:pPr>
            <a:r>
              <a:rPr lang="en-US" sz="2000">
                <a:solidFill>
                  <a:srgbClr val="000000"/>
                </a:solidFill>
                <a:latin typeface="Arial"/>
              </a:rPr>
              <a:t> </a:t>
            </a:r>
            <a:r>
              <a:rPr lang="en-US" sz="2000">
                <a:solidFill>
                  <a:srgbClr val="000000"/>
                </a:solidFill>
                <a:latin typeface="Symbol"/>
                <a:ea typeface="Symbol"/>
              </a:rPr>
              <a:t></a:t>
            </a:r>
            <a:r>
              <a:rPr lang="en-US" sz="2000">
                <a:solidFill>
                  <a:srgbClr val="000000"/>
                </a:solidFill>
                <a:latin typeface="Arial"/>
              </a:rPr>
              <a:t> </a:t>
            </a:r>
            <a:r>
              <a:rPr lang="en-US" sz="2000">
                <a:solidFill>
                  <a:srgbClr val="000000"/>
                </a:solidFill>
                <a:latin typeface="Arial"/>
              </a:rPr>
              <a:t>power/area</a:t>
            </a:r>
            <a:endParaRPr/>
          </a:p>
        </p:txBody>
      </p:sp>
      <p:graphicFrame>
        <p:nvGraphicFramePr>
          <p:cNvPr id="153" name="Table 5"/>
          <p:cNvGraphicFramePr/>
          <p:nvPr/>
        </p:nvGraphicFramePr>
        <p:xfrm>
          <a:off x="4191120" y="3809880"/>
          <a:ext cx="4190400" cy="2174400"/>
        </p:xfrm>
        <a:graphic>
          <a:graphicData uri="http://schemas.openxmlformats.org/drawingml/2006/table">
            <a:tbl>
              <a:tblPr/>
              <a:tblGrid>
                <a:gridCol w="1066680"/>
                <a:gridCol w="1479600"/>
                <a:gridCol w="1644480"/>
              </a:tblGrid>
              <a:tr h="767160">
                <a:tc>
                  <a:tcPr/>
                </a:tc>
                <a:tc>
                  <a:txBody>
                    <a:bodyPr lIns="90000" rIns="90000" tIns="46800" bIns="46800"/>
                    <a:p>
                      <a:pPr algn="ctr"/>
                      <a:r>
                        <a:rPr b="1" lang="en-US" sz="2000">
                          <a:latin typeface="Arial"/>
                        </a:rPr>
                        <a:t>Light Bulb</a:t>
                      </a:r>
                      <a:endParaRPr/>
                    </a:p>
                    <a:p>
                      <a:pPr algn="ctr"/>
                      <a:r>
                        <a:rPr b="1" lang="en-US" sz="2000">
                          <a:latin typeface="Arial"/>
                        </a:rPr>
                        <a:t>100 W</a:t>
                      </a:r>
                      <a:endParaRPr/>
                    </a:p>
                  </a:txBody>
                  <a:tcPr/>
                </a:tc>
                <a:tc>
                  <a:txBody>
                    <a:bodyPr lIns="90000" rIns="90000" tIns="46800" bIns="46800"/>
                    <a:p>
                      <a:pPr algn="ctr"/>
                      <a:r>
                        <a:rPr b="1" lang="en-US" sz="2000">
                          <a:latin typeface="Arial"/>
                        </a:rPr>
                        <a:t>BGA Pack</a:t>
                      </a:r>
                      <a:endParaRPr/>
                    </a:p>
                    <a:p>
                      <a:pPr algn="ctr"/>
                      <a:r>
                        <a:rPr b="1" lang="en-US" sz="2000">
                          <a:latin typeface="Arial"/>
                        </a:rPr>
                        <a:t>25W</a:t>
                      </a:r>
                      <a:endParaRPr/>
                    </a:p>
                  </a:txBody>
                  <a:tcPr/>
                </a:tc>
              </a:tr>
              <a:tr h="703800">
                <a:tc>
                  <a:txBody>
                    <a:bodyPr lIns="90000" rIns="90000" tIns="46800" bIns="46800"/>
                    <a:p>
                      <a:pPr/>
                      <a:r>
                        <a:rPr lang="en-US" sz="2000">
                          <a:latin typeface="Arial"/>
                        </a:rPr>
                        <a:t>Surface Area</a:t>
                      </a:r>
                      <a:endParaRPr/>
                    </a:p>
                  </a:txBody>
                  <a:tcPr/>
                </a:tc>
                <a:tc>
                  <a:txBody>
                    <a:bodyPr lIns="90000" rIns="90000" tIns="46800" bIns="46800"/>
                    <a:p>
                      <a:pPr/>
                      <a:r>
                        <a:rPr lang="en-US" sz="2000">
                          <a:latin typeface="Arial"/>
                        </a:rPr>
                        <a:t>106 cm</a:t>
                      </a:r>
                      <a:r>
                        <a:rPr lang="en-US" sz="2000" baseline="30000">
                          <a:latin typeface="Arial"/>
                        </a:rPr>
                        <a:t>2</a:t>
                      </a:r>
                      <a:endParaRPr/>
                    </a:p>
                  </a:txBody>
                  <a:tcPr/>
                </a:tc>
                <a:tc>
                  <a:txBody>
                    <a:bodyPr lIns="90000" rIns="90000" tIns="46800" bIns="46800"/>
                    <a:p>
                      <a:pPr/>
                      <a:r>
                        <a:rPr lang="en-US" sz="2000">
                          <a:latin typeface="Arial"/>
                        </a:rPr>
                        <a:t>1.96 cm</a:t>
                      </a:r>
                      <a:r>
                        <a:rPr lang="en-US" sz="2000" baseline="30000">
                          <a:latin typeface="Arial"/>
                        </a:rPr>
                        <a:t>2</a:t>
                      </a:r>
                      <a:endParaRPr/>
                    </a:p>
                  </a:txBody>
                  <a:tcPr/>
                </a:tc>
              </a:tr>
              <a:tr h="703800">
                <a:tc>
                  <a:txBody>
                    <a:bodyPr lIns="90000" rIns="90000" tIns="46800" bIns="46800"/>
                    <a:p>
                      <a:pPr/>
                      <a:r>
                        <a:rPr lang="en-US" sz="2000">
                          <a:latin typeface="Arial"/>
                        </a:rPr>
                        <a:t>Heat Flux</a:t>
                      </a:r>
                      <a:endParaRPr/>
                    </a:p>
                  </a:txBody>
                  <a:tcPr/>
                </a:tc>
                <a:tc>
                  <a:txBody>
                    <a:bodyPr lIns="90000" rIns="90000" tIns="46800" bIns="46800"/>
                    <a:p>
                      <a:pPr/>
                      <a:r>
                        <a:rPr lang="en-US" sz="2000">
                          <a:latin typeface="Arial"/>
                        </a:rPr>
                        <a:t>0.9 W/cm</a:t>
                      </a:r>
                      <a:r>
                        <a:rPr lang="en-US" sz="2000" baseline="30000">
                          <a:latin typeface="Arial"/>
                        </a:rPr>
                        <a:t>2</a:t>
                      </a:r>
                      <a:endParaRPr/>
                    </a:p>
                  </a:txBody>
                  <a:tcPr/>
                </a:tc>
                <a:tc>
                  <a:txBody>
                    <a:bodyPr lIns="90000" rIns="90000" tIns="46800" bIns="46800"/>
                    <a:p>
                      <a:pPr/>
                      <a:r>
                        <a:rPr lang="en-US" sz="2000">
                          <a:latin typeface="Arial"/>
                        </a:rPr>
                        <a:t>12.75 W/cm</a:t>
                      </a:r>
                      <a:r>
                        <a:rPr lang="en-US" sz="2000" baseline="30000">
                          <a:latin typeface="Arial"/>
                        </a:rPr>
                        <a:t>2</a:t>
                      </a:r>
                      <a:endParaRPr/>
                    </a:p>
                  </a:txBody>
                  <a:tcPr/>
                </a:tc>
              </a:tr>
            </a:tbl>
          </a:graphicData>
        </a:graphic>
      </p:graphicFrame>
      <p:sp>
        <p:nvSpPr>
          <p:cNvPr id="154" name="CustomShape 6"/>
          <p:cNvSpPr/>
          <p:nvPr/>
        </p:nvSpPr>
        <p:spPr>
          <a:xfrm>
            <a:off x="457200" y="3981600"/>
            <a:ext cx="3733920" cy="2514600"/>
          </a:xfrm>
          <a:prstGeom prst="rect">
            <a:avLst/>
          </a:prstGeom>
          <a:noFill/>
          <a:ln>
            <a:noFill/>
          </a:ln>
        </p:spPr>
        <p:txBody>
          <a:bodyPr lIns="90000" rIns="90000" tIns="46800" bIns="46800"/>
          <a:p>
            <a:pPr>
              <a:lnSpc>
                <a:spcPct val="90000"/>
              </a:lnSpc>
              <a:buSzPct val="80000"/>
              <a:buFont typeface="Wingdings" charset="2"/>
              <a:buChar char=""/>
            </a:pPr>
            <a:r>
              <a:rPr lang="en-US" sz="2800">
                <a:latin typeface="Arial"/>
              </a:rPr>
              <a:t>Main culprits</a:t>
            </a:r>
            <a:endParaRPr/>
          </a:p>
          <a:p>
            <a:pPr lvl="1">
              <a:lnSpc>
                <a:spcPct val="90000"/>
              </a:lnSpc>
              <a:buSzPct val="75000"/>
              <a:buFont typeface="Wingdings" charset="2"/>
              <a:buChar char=""/>
            </a:pPr>
            <a:r>
              <a:rPr lang="en-US" sz="2400">
                <a:solidFill>
                  <a:srgbClr val="000000"/>
                </a:solidFill>
                <a:latin typeface="Arial"/>
                <a:ea typeface="ＭＳ Ｐゴシック"/>
              </a:rPr>
              <a:t>Increasing clock frequencies</a:t>
            </a:r>
            <a:endParaRPr/>
          </a:p>
          <a:p>
            <a:pPr lvl="2">
              <a:lnSpc>
                <a:spcPct val="90000"/>
              </a:lnSpc>
              <a:buSzPct val="65000"/>
              <a:buFont typeface="Wingdings" charset="2"/>
              <a:buChar char=""/>
            </a:pPr>
            <a:r>
              <a:rPr lang="en-US">
                <a:solidFill>
                  <a:srgbClr val="000000"/>
                </a:solidFill>
                <a:latin typeface="Arial"/>
                <a:ea typeface="ＭＳ Ｐゴシック"/>
              </a:rPr>
              <a:t>Power (Watts) =          V</a:t>
            </a:r>
            <a:r>
              <a:rPr lang="en-US" baseline="30000">
                <a:solidFill>
                  <a:srgbClr val="000000"/>
                </a:solidFill>
                <a:latin typeface="Arial"/>
                <a:ea typeface="ＭＳ Ｐゴシック"/>
              </a:rPr>
              <a:t>2 </a:t>
            </a:r>
            <a:r>
              <a:rPr lang="en-US">
                <a:solidFill>
                  <a:srgbClr val="000000"/>
                </a:solidFill>
                <a:latin typeface="Arial"/>
                <a:ea typeface="ＭＳ Ｐゴシック"/>
              </a:rPr>
              <a:t>f + V I</a:t>
            </a:r>
            <a:r>
              <a:rPr lang="en-US" baseline="-25000">
                <a:solidFill>
                  <a:srgbClr val="000000"/>
                </a:solidFill>
                <a:latin typeface="Arial"/>
                <a:ea typeface="ＭＳ Ｐゴシック"/>
              </a:rPr>
              <a:t>off</a:t>
            </a:r>
            <a:endParaRPr/>
          </a:p>
          <a:p>
            <a:pPr lvl="1">
              <a:lnSpc>
                <a:spcPct val="90000"/>
              </a:lnSpc>
              <a:buSzPct val="75000"/>
              <a:buFont typeface="Wingdings" charset="2"/>
              <a:buChar char=""/>
            </a:pPr>
            <a:r>
              <a:rPr lang="en-US" sz="2400">
                <a:solidFill>
                  <a:srgbClr val="000000"/>
                </a:solidFill>
                <a:latin typeface="Arial"/>
                <a:ea typeface="ＭＳ Ｐゴシック"/>
              </a:rPr>
              <a:t>Technology scaling</a:t>
            </a:r>
            <a:endParaRPr/>
          </a:p>
          <a:p>
            <a:pPr lvl="2">
              <a:lnSpc>
                <a:spcPct val="90000"/>
              </a:lnSpc>
              <a:buSzPct val="65000"/>
              <a:buFont typeface="Wingdings" charset="2"/>
              <a:buChar char=""/>
            </a:pPr>
            <a:r>
              <a:rPr lang="en-US">
                <a:solidFill>
                  <a:srgbClr val="000000"/>
                </a:solidFill>
                <a:latin typeface="Arial"/>
                <a:ea typeface="ＭＳ Ｐゴシック"/>
              </a:rPr>
              <a:t>Leaky transistors</a:t>
            </a:r>
            <a:endParaRPr/>
          </a:p>
          <a:p>
            <a:pPr lvl="1">
              <a:lnSpc>
                <a:spcPct val="90000"/>
              </a:lnSpc>
              <a:buSzPct val="75000"/>
              <a:buFont typeface="Wingdings" charset="2"/>
              <a:buChar char=""/>
            </a:pPr>
            <a:endParaRPr/>
          </a:p>
        </p:txBody>
      </p:sp>
    </p:spTree>
  </p:cSld>
  <p:timing>
    <p:tnLst>
      <p:par>
        <p:cTn id="76" dur="indefinite" restart="never" nodeType="tmRoot">
          <p:childTnLst>
            <p:seq>
              <p:cTn id="77" nodeType="mainSeq">
                <p:childTnLst>
                  <p:par>
                    <p:cTn id="78" fill="freeze">
                      <p:stCondLst>
                        <p:cond delay="indefinite"/>
                      </p:stCondLst>
                      <p:childTnLst>
                        <p:par>
                          <p:cTn id="79" fill="freeze">
                            <p:stCondLst>
                              <p:cond delay="0"/>
                            </p:stCondLst>
                            <p:childTnLst>
                              <p:par>
                                <p:cTn id="80" nodeType="clickEffect" fill="hold" presetClass="entr" presetID="1">
                                  <p:stCondLst>
                                    <p:cond delay="0"/>
                                  </p:stCondLst>
                                  <p:childTnLst>
                                    <p:set>
                                      <p:cBhvr>
                                        <p:cTn id="81" dur="1" fill="hold">
                                          <p:stCondLst>
                                            <p:cond delay="0"/>
                                          </p:stCondLst>
                                        </p:cTn>
                                        <p:tgtEl>
                                          <p:spTgt spid="150"/>
                                        </p:tgtEl>
                                        <p:attrNameLst>
                                          <p:attrName>style.visibility</p:attrName>
                                        </p:attrNameLst>
                                      </p:cBhvr>
                                      <p:to>
                                        <p:strVal val="visible"/>
                                      </p:to>
                                    </p:set>
                                  </p:childTnLst>
                                </p:cTn>
                              </p:par>
                              <p:par>
                                <p:cTn id="82" nodeType="withEffect" fill="hold" presetClass="entr" presetID="1">
                                  <p:stCondLst>
                                    <p:cond delay="0"/>
                                  </p:stCondLst>
                                  <p:childTnLst>
                                    <p:set>
                                      <p:cBhvr>
                                        <p:cTn id="83" dur="1" fill="hold">
                                          <p:stCondLst>
                                            <p:cond delay="0"/>
                                          </p:stCondLst>
                                        </p:cTn>
                                        <p:tgtEl>
                                          <p:spTgt spid="153"/>
                                        </p:tgtEl>
                                        <p:attrNameLst>
                                          <p:attrName>style.visibility</p:attrName>
                                        </p:attrNameLst>
                                      </p:cBhvr>
                                      <p:to>
                                        <p:strVal val="visible"/>
                                      </p:to>
                                    </p:set>
                                  </p:childTnLst>
                                </p:cTn>
                              </p:par>
                            </p:childTnLst>
                          </p:cTn>
                        </p:par>
                      </p:childTnLst>
                    </p:cTn>
                  </p:par>
                  <p:par>
                    <p:cTn id="84" fill="freeze">
                      <p:stCondLst>
                        <p:cond delay="indefinite"/>
                      </p:stCondLst>
                      <p:childTnLst>
                        <p:par>
                          <p:cTn id="85" fill="freeze">
                            <p:stCondLst>
                              <p:cond delay="0"/>
                            </p:stCondLst>
                            <p:childTnLst>
                              <p:par>
                                <p:cTn id="86" nodeType="clickEffect" fill="hold" presetClass="entr" presetID="1">
                                  <p:stCondLst>
                                    <p:cond delay="0"/>
                                  </p:stCondLst>
                                  <p:childTnLst>
                                    <p:set>
                                      <p:cBhvr>
                                        <p:cTn id="87"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56" name="TextShape 2"/>
          <p:cNvSpPr txBox="1"/>
          <p:nvPr/>
        </p:nvSpPr>
        <p:spPr>
          <a:xfrm>
            <a:off x="457200" y="456840"/>
            <a:ext cx="8229600" cy="609480"/>
          </a:xfrm>
          <a:prstGeom prst="rect">
            <a:avLst/>
          </a:prstGeom>
        </p:spPr>
        <p:txBody>
          <a:bodyPr anchor="ctr"/>
          <a:p>
            <a:pPr/>
            <a:r>
              <a:rPr lang="en-US" sz="3600">
                <a:latin typeface="Arial"/>
              </a:rPr>
              <a:t>Too much power consumption!</a:t>
            </a:r>
            <a:endParaRPr/>
          </a:p>
        </p:txBody>
      </p:sp>
      <p:sp>
        <p:nvSpPr>
          <p:cNvPr id="157" name="TextShape 3"/>
          <p:cNvSpPr txBox="1"/>
          <p:nvPr/>
        </p:nvSpPr>
        <p:spPr>
          <a:xfrm>
            <a:off x="456840" y="1294920"/>
            <a:ext cx="8280360" cy="1173240"/>
          </a:xfrm>
          <a:prstGeom prst="rect">
            <a:avLst/>
          </a:prstGeom>
        </p:spPr>
        <p:txBody>
          <a:bodyPr/>
          <a:p>
            <a:pPr>
              <a:buSzPct val="80000"/>
              <a:buFont typeface="Wingdings" charset="2"/>
              <a:buChar char=""/>
            </a:pPr>
            <a:r>
              <a:rPr lang="en-US" sz="2800">
                <a:solidFill>
                  <a:srgbClr val="000000"/>
                </a:solidFill>
                <a:latin typeface="Arial"/>
              </a:rPr>
              <a:t>Impacts battery life for mobile devices</a:t>
            </a:r>
            <a:endParaRPr/>
          </a:p>
          <a:p>
            <a:pPr>
              <a:buSzPct val="80000"/>
              <a:buFont typeface="Wingdings" charset="2"/>
              <a:buChar char=""/>
            </a:pPr>
            <a:r>
              <a:rPr lang="en-US" sz="2800">
                <a:solidFill>
                  <a:srgbClr val="000000"/>
                </a:solidFill>
                <a:latin typeface="Arial"/>
              </a:rPr>
              <a:t>Impacts the cost of powering &amp; cooling servers</a:t>
            </a:r>
            <a:endParaRPr/>
          </a:p>
        </p:txBody>
      </p:sp>
      <p:sp>
        <p:nvSpPr>
          <p:cNvPr id="158" name="CustomShape 4"/>
          <p:cNvSpPr/>
          <p:nvPr/>
        </p:nvSpPr>
        <p:spPr>
          <a:xfrm rot="16200000">
            <a:off x="-228240" y="4145760"/>
            <a:ext cx="2160360" cy="398880"/>
          </a:xfrm>
          <a:prstGeom prst="rect">
            <a:avLst/>
          </a:prstGeom>
          <a:noFill/>
          <a:ln>
            <a:noFill/>
          </a:ln>
        </p:spPr>
        <p:txBody>
          <a:bodyPr wrap="none" lIns="90000" rIns="90000" tIns="46800" bIns="46800"/>
          <a:p>
            <a:pPr/>
            <a:r>
              <a:rPr lang="en-US" sz="2000">
                <a:latin typeface="Arial"/>
                <a:ea typeface="Arial"/>
              </a:rPr>
              <a:t>Spending (B of $)</a:t>
            </a:r>
            <a:endParaRPr/>
          </a:p>
        </p:txBody>
      </p:sp>
      <p:sp>
        <p:nvSpPr>
          <p:cNvPr id="159" name="CustomShape 5"/>
          <p:cNvSpPr/>
          <p:nvPr/>
        </p:nvSpPr>
        <p:spPr>
          <a:xfrm>
            <a:off x="6018120" y="6303960"/>
            <a:ext cx="1285560" cy="337320"/>
          </a:xfrm>
          <a:prstGeom prst="rect">
            <a:avLst/>
          </a:prstGeom>
          <a:noFill/>
          <a:ln>
            <a:noFill/>
          </a:ln>
        </p:spPr>
        <p:txBody>
          <a:bodyPr wrap="none" lIns="90000" rIns="90000" tIns="46800" bIns="46800"/>
          <a:p>
            <a:pPr/>
            <a:r>
              <a:rPr lang="en-US" sz="1600">
                <a:solidFill>
                  <a:srgbClr val="0033cc"/>
                </a:solidFill>
                <a:latin typeface="Arial"/>
              </a:rPr>
              <a:t>Source: IDC</a:t>
            </a:r>
            <a:endParaRPr/>
          </a:p>
        </p:txBody>
      </p:sp>
    </p:spTree>
  </p:cSld>
  <p:timing>
    <p:tnLst>
      <p:par>
        <p:cTn id="88" dur="indefinite" restart="never" nodeType="tmRoot">
          <p:childTnLst>
            <p:seq>
              <p:cTn id="89" dur="indefinite" nodeType="mainSeq">
                <p:childTnLst>
                  <p:par>
                    <p:cTn id="90" fill="hold">
                      <p:stCondLst>
                        <p:cond delay="indefinite"/>
                      </p:stCondLst>
                      <p:childTnLst>
                        <p:par>
                          <p:cTn id="91" fill="hold">
                            <p:stCondLst>
                              <p:cond delay="0"/>
                            </p:stCondLst>
                            <p:childTnLst>
                              <p:par>
                                <p:cTn id="92" nodeType="withEffect" fill="hold" presetClass="entr" presetID="1">
                                  <p:stCondLst>
                                    <p:cond delay="0"/>
                                  </p:stCondLst>
                                  <p:childTnLst>
                                    <p:set>
                                      <p:cBhvr>
                                        <p:cTn id="93" dur="1" fill="hold">
                                          <p:stCondLst>
                                            <p:cond delay="0"/>
                                          </p:stCondLst>
                                        </p:cTn>
                                        <p:tgtEl>
                                          <p:spTgt spid="157">
                                            <p:txEl>
                                              <p:pRg st="0" end="40"/>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157">
                                            <p:txEl>
                                              <p:pRg st="40" end="8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1"/>
                                        </p:tgtEl>
                                        <p:attrNameLst>
                                          <p:attrName>style.visibility</p:attrName>
                                        </p:attrNameLst>
                                      </p:cBhvr>
                                      <p:to>
                                        <p:strVal val="visible"/>
                                      </p:to>
                                    </p:set>
                                  </p:childTnLst>
                                </p:cTn>
                              </p:par>
                              <p:par>
                                <p:cTn id="102" nodeType="withEffect" fill="hold" presetClass="entr" presetID="1">
                                  <p:stCondLst>
                                    <p:cond delay="0"/>
                                  </p:stCondLst>
                                  <p:childTnLst>
                                    <p:set>
                                      <p:cBhvr>
                                        <p:cTn id="103" dur="1" fill="hold">
                                          <p:stCondLst>
                                            <p:cond delay="0"/>
                                          </p:stCondLst>
                                        </p:cTn>
                                        <p:tgtEl>
                                          <p:spTgt spid="158"/>
                                        </p:tgtEl>
                                        <p:attrNameLst>
                                          <p:attrName>style.visibility</p:attrName>
                                        </p:attrNameLst>
                                      </p:cBhvr>
                                      <p:to>
                                        <p:strVal val="visible"/>
                                      </p:to>
                                    </p:set>
                                  </p:childTnLst>
                                </p:cTn>
                              </p:par>
                              <p:par>
                                <p:cTn id="104" nodeType="withEffect" fill="hold" presetClass="entr" presetID="1">
                                  <p:stCondLst>
                                    <p:cond delay="0"/>
                                  </p:stCondLst>
                                  <p:childTnLst>
                                    <p:set>
                                      <p:cBhvr>
                                        <p:cTn id="105" dur="1" fill="hold">
                                          <p:stCondLst>
                                            <p:cond delay="0"/>
                                          </p:stCondLst>
                                        </p:cTn>
                                        <p:tgtEl>
                                          <p:spTgt spid="159">
                                            <p:txEl>
                                              <p:pRg st="0" end="1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61" name="TextShape 2"/>
          <p:cNvSpPr txBox="1"/>
          <p:nvPr/>
        </p:nvSpPr>
        <p:spPr>
          <a:xfrm>
            <a:off x="457200" y="456840"/>
            <a:ext cx="8229600" cy="609480"/>
          </a:xfrm>
          <a:prstGeom prst="rect">
            <a:avLst/>
          </a:prstGeom>
        </p:spPr>
        <p:txBody>
          <a:bodyPr anchor="ctr"/>
          <a:p>
            <a:pPr/>
            <a:r>
              <a:rPr lang="en-US" sz="3600">
                <a:latin typeface="Arial"/>
              </a:rPr>
              <a:t>Google</a:t>
            </a:r>
            <a:r>
              <a:rPr lang="en-US" sz="3600">
                <a:latin typeface="Arial"/>
              </a:rPr>
              <a:t>’s “solution”</a:t>
            </a:r>
            <a:endParaRPr/>
          </a:p>
        </p:txBody>
      </p:sp>
      <p:pic>
        <p:nvPicPr>
          <p:cNvPr id="162" name="Picture 4" descr="image002"/>
          <p:cNvPicPr/>
          <p:nvPr/>
        </p:nvPicPr>
        <p:blipFill>
          <a:blip r:embed="rId1"/>
          <a:stretch>
            <a:fillRect/>
          </a:stretch>
        </p:blipFill>
        <p:spPr>
          <a:xfrm>
            <a:off x="1066680" y="1528920"/>
            <a:ext cx="7105680" cy="5329080"/>
          </a:xfrm>
          <a:prstGeom prst="rect">
            <a:avLst/>
          </a:prstGeom>
          <a:ln>
            <a:noFill/>
          </a:ln>
        </p:spPr>
      </p:pic>
      <p:pic>
        <p:nvPicPr>
          <p:cNvPr id="163" name="Picture 5" descr=""/>
          <p:cNvPicPr/>
          <p:nvPr/>
        </p:nvPicPr>
        <p:blipFill>
          <a:blip r:embed="rId2"/>
          <a:stretch>
            <a:fillRect/>
          </a:stretch>
        </p:blipFill>
        <p:spPr>
          <a:xfrm>
            <a:off x="380880" y="1517760"/>
            <a:ext cx="8534520" cy="4749840"/>
          </a:xfrm>
          <a:prstGeom prst="rect">
            <a:avLst/>
          </a:prstGeom>
          <a:ln>
            <a:noFill/>
          </a:ln>
        </p:spPr>
      </p:pic>
      <p:pic>
        <p:nvPicPr>
          <p:cNvPr id="164" name="Picture 6" descr=""/>
          <p:cNvPicPr/>
          <p:nvPr/>
        </p:nvPicPr>
        <p:blipFill>
          <a:blip r:embed="rId3"/>
          <a:stretch>
            <a:fillRect/>
          </a:stretch>
        </p:blipFill>
        <p:spPr>
          <a:xfrm>
            <a:off x="2516040" y="1619280"/>
            <a:ext cx="4037040" cy="4495680"/>
          </a:xfrm>
          <a:prstGeom prst="rect">
            <a:avLst/>
          </a:prstGeom>
          <a:ln>
            <a:noFill/>
          </a:ln>
        </p:spPr>
      </p:pic>
      <p:sp>
        <p:nvSpPr>
          <p:cNvPr id="165" name="CustomShape 3"/>
          <p:cNvSpPr/>
          <p:nvPr/>
        </p:nvSpPr>
        <p:spPr>
          <a:xfrm>
            <a:off x="380880" y="6267600"/>
            <a:ext cx="5265720" cy="590400"/>
          </a:xfrm>
          <a:prstGeom prst="rect">
            <a:avLst/>
          </a:prstGeom>
          <a:solidFill>
            <a:srgbClr val="ffffff"/>
          </a:solidFill>
          <a:ln>
            <a:noFill/>
          </a:ln>
        </p:spPr>
      </p:sp>
    </p:spTree>
  </p:cSld>
  <p:timing>
    <p:tnLst>
      <p:par>
        <p:cTn id="106" dur="indefinite" restart="never" nodeType="tmRoot">
          <p:childTnLst>
            <p:seq>
              <p:cTn id="107" dur="indefinite" nodeType="mainSeq">
                <p:childTnLst>
                  <p:par>
                    <p:cTn id="108" fill="hold">
                      <p:stCondLst>
                        <p:cond delay="indefinite"/>
                      </p:stCondLst>
                      <p:childTnLst>
                        <p:par>
                          <p:cTn id="109" fill="hold">
                            <p:stCondLst>
                              <p:cond delay="0"/>
                            </p:stCondLst>
                            <p:childTnLst>
                              <p:par>
                                <p:cTn id="110" nodeType="clickEffect" fill="hold" presetClass="entr" presetID="10">
                                  <p:stCondLst>
                                    <p:cond delay="0"/>
                                  </p:stCondLst>
                                  <p:childTnLst>
                                    <p:set>
                                      <p:cBhvr>
                                        <p:cTn id="111" dur="1" fill="hold">
                                          <p:stCondLst>
                                            <p:cond delay="0"/>
                                          </p:stCondLst>
                                        </p:cTn>
                                        <p:tgtEl>
                                          <p:spTgt spid="164"/>
                                        </p:tgtEl>
                                        <p:attrNameLst>
                                          <p:attrName>style.visibility</p:attrName>
                                        </p:attrNameLst>
                                      </p:cBhvr>
                                      <p:to>
                                        <p:strVal val="visible"/>
                                      </p:to>
                                    </p:set>
                                    <p:animEffect filter="fade" transition="in">
                                      <p:cBhvr additive="repl">
                                        <p:cTn id="112" dur="2000"/>
                                        <p:tgtEl>
                                          <p:spTgt spid="1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67" name="TextShape 2"/>
          <p:cNvSpPr txBox="1"/>
          <p:nvPr/>
        </p:nvSpPr>
        <p:spPr>
          <a:xfrm>
            <a:off x="457200" y="456840"/>
            <a:ext cx="8229600" cy="609480"/>
          </a:xfrm>
          <a:prstGeom prst="rect">
            <a:avLst/>
          </a:prstGeom>
        </p:spPr>
        <p:txBody>
          <a:bodyPr anchor="ctr"/>
          <a:p>
            <a:pPr/>
            <a:r>
              <a:rPr lang="en-US" sz="3600">
                <a:latin typeface="Arial"/>
              </a:rPr>
              <a:t>Technology scaling road map – Take 3</a:t>
            </a:r>
            <a:endParaRPr/>
          </a:p>
        </p:txBody>
      </p:sp>
      <p:sp>
        <p:nvSpPr>
          <p:cNvPr id="168" name="TextShape 3"/>
          <p:cNvSpPr txBox="1"/>
          <p:nvPr/>
        </p:nvSpPr>
        <p:spPr>
          <a:xfrm>
            <a:off x="762120" y="5145120"/>
            <a:ext cx="7772400" cy="990720"/>
          </a:xfrm>
          <a:prstGeom prst="rect">
            <a:avLst/>
          </a:prstGeom>
        </p:spPr>
        <p:txBody>
          <a:bodyPr/>
          <a:p>
            <a:pPr>
              <a:buSzPct val="80000"/>
              <a:buFont typeface="Wingdings" charset="2"/>
              <a:buChar char=""/>
            </a:pPr>
            <a:r>
              <a:rPr lang="en-US" sz="2800">
                <a:solidFill>
                  <a:srgbClr val="000000"/>
                </a:solidFill>
                <a:latin typeface="Arial"/>
              </a:rPr>
              <a:t>A 60% decrease in feature size increases the heat flux (W/cm</a:t>
            </a:r>
            <a:r>
              <a:rPr lang="en-US" sz="2800" baseline="30000">
                <a:solidFill>
                  <a:srgbClr val="000000"/>
                </a:solidFill>
                <a:latin typeface="Arial"/>
              </a:rPr>
              <a:t>2</a:t>
            </a:r>
            <a:r>
              <a:rPr lang="en-US" sz="2800">
                <a:solidFill>
                  <a:srgbClr val="000000"/>
                </a:solidFill>
                <a:latin typeface="Arial"/>
              </a:rPr>
              <a:t>) by </a:t>
            </a:r>
            <a:r>
              <a:rPr lang="en-US" sz="2800">
                <a:solidFill>
                  <a:srgbClr val="ff00ff"/>
                </a:solidFill>
                <a:latin typeface="Arial"/>
              </a:rPr>
              <a:t>six</a:t>
            </a:r>
            <a:r>
              <a:rPr lang="en-US" sz="2800">
                <a:solidFill>
                  <a:srgbClr val="000000"/>
                </a:solidFill>
                <a:latin typeface="Arial"/>
              </a:rPr>
              <a:t> times</a:t>
            </a:r>
            <a:endParaRPr/>
          </a:p>
        </p:txBody>
      </p:sp>
      <p:graphicFrame>
        <p:nvGraphicFramePr>
          <p:cNvPr id="169" name="Table 4"/>
          <p:cNvGraphicFramePr/>
          <p:nvPr/>
        </p:nvGraphicFramePr>
        <p:xfrm>
          <a:off x="454320" y="1312200"/>
          <a:ext cx="8108280" cy="3470400"/>
        </p:xfrm>
        <a:graphic>
          <a:graphicData uri="http://schemas.openxmlformats.org/drawingml/2006/table">
            <a:tbl>
              <a:tblPr/>
              <a:tblGrid>
                <a:gridCol w="2090880"/>
                <a:gridCol w="813240"/>
                <a:gridCol w="813600"/>
                <a:gridCol w="813240"/>
                <a:gridCol w="871200"/>
                <a:gridCol w="1067040"/>
                <a:gridCol w="789840"/>
                <a:gridCol w="849600"/>
              </a:tblGrid>
              <a:tr h="663120">
                <a:tc>
                  <a:tcPr/>
                </a:tc>
                <a:tc>
                  <a:txBody>
                    <a:bodyPr lIns="90000" rIns="90000" tIns="46800" bIns="46800"/>
                    <a:p>
                      <a:pPr algn="ctr"/>
                      <a:r>
                        <a:rPr b="1" lang="en-US">
                          <a:latin typeface="Arial"/>
                        </a:rPr>
                        <a:t>2004</a:t>
                      </a:r>
                      <a:endParaRPr/>
                    </a:p>
                  </a:txBody>
                  <a:tcPr/>
                </a:tc>
                <a:tc>
                  <a:txBody>
                    <a:bodyPr lIns="90000" rIns="90000" tIns="46800" bIns="46800"/>
                    <a:p>
                      <a:pPr algn="ctr"/>
                      <a:r>
                        <a:rPr b="1" lang="en-US">
                          <a:latin typeface="Arial"/>
                        </a:rPr>
                        <a:t>2006</a:t>
                      </a:r>
                      <a:endParaRPr/>
                    </a:p>
                  </a:txBody>
                  <a:tcPr/>
                </a:tc>
                <a:tc>
                  <a:txBody>
                    <a:bodyPr lIns="90000" rIns="90000" tIns="46800" bIns="46800"/>
                    <a:p>
                      <a:pPr algn="ctr"/>
                      <a:r>
                        <a:rPr b="1" lang="en-US">
                          <a:latin typeface="Arial"/>
                        </a:rPr>
                        <a:t>2008</a:t>
                      </a:r>
                      <a:endParaRPr/>
                    </a:p>
                  </a:txBody>
                  <a:tcPr/>
                </a:tc>
                <a:tc>
                  <a:txBody>
                    <a:bodyPr lIns="90000" rIns="90000" tIns="46800" bIns="46800"/>
                    <a:p>
                      <a:pPr algn="ctr"/>
                      <a:r>
                        <a:rPr b="1" lang="en-US">
                          <a:latin typeface="Arial"/>
                        </a:rPr>
                        <a:t>2010</a:t>
                      </a:r>
                      <a:endParaRPr/>
                    </a:p>
                  </a:txBody>
                  <a:tcPr/>
                </a:tc>
                <a:tc>
                  <a:txBody>
                    <a:bodyPr lIns="90000" rIns="90000" tIns="46800" bIns="46800"/>
                    <a:p>
                      <a:pPr algn="ctr"/>
                      <a:r>
                        <a:rPr b="1" lang="en-US">
                          <a:latin typeface="Arial"/>
                        </a:rPr>
                        <a:t>2012</a:t>
                      </a:r>
                      <a:endParaRPr/>
                    </a:p>
                  </a:txBody>
                  <a:tcPr/>
                </a:tc>
                <a:tc>
                  <a:txBody>
                    <a:bodyPr lIns="90000" rIns="90000" tIns="46800" bIns="46800"/>
                    <a:p>
                      <a:pPr algn="ctr"/>
                      <a:r>
                        <a:rPr b="1" lang="en-US">
                          <a:latin typeface="Arial"/>
                        </a:rPr>
                        <a:t>2014</a:t>
                      </a:r>
                      <a:endParaRPr/>
                    </a:p>
                  </a:txBody>
                  <a:tcPr/>
                </a:tc>
                <a:tc>
                  <a:txBody>
                    <a:bodyPr lIns="90000" rIns="90000" tIns="46800" bIns="46800"/>
                    <a:p>
                      <a:pPr algn="ctr"/>
                      <a:r>
                        <a:rPr b="1" lang="en-US">
                          <a:latin typeface="Arial"/>
                        </a:rPr>
                        <a:t>2016</a:t>
                      </a:r>
                      <a:endParaRPr/>
                    </a:p>
                  </a:txBody>
                  <a:tcPr/>
                </a:tc>
              </a:tr>
              <a:tr h="663120">
                <a:tc>
                  <a:txBody>
                    <a:bodyPr lIns="90000" rIns="90000" tIns="46800" bIns="46800"/>
                    <a:p>
                      <a:pPr algn="ctr"/>
                      <a:r>
                        <a:rPr lang="en-US">
                          <a:solidFill>
                            <a:srgbClr val="000000"/>
                          </a:solidFill>
                          <a:latin typeface="Arial"/>
                        </a:rPr>
                        <a:t>Feature size (nm)</a:t>
                      </a:r>
                      <a:endParaRPr/>
                    </a:p>
                  </a:txBody>
                  <a:tcPr/>
                </a:tc>
                <a:tc>
                  <a:txBody>
                    <a:bodyPr lIns="90000" rIns="90000" tIns="46800" bIns="46800"/>
                    <a:p>
                      <a:pPr algn="ctr"/>
                      <a:r>
                        <a:rPr lang="en-US">
                          <a:solidFill>
                            <a:srgbClr val="000000"/>
                          </a:solidFill>
                          <a:latin typeface="Arial"/>
                        </a:rPr>
                        <a:t>130</a:t>
                      </a:r>
                      <a:endParaRPr/>
                    </a:p>
                  </a:txBody>
                  <a:tcPr/>
                </a:tc>
                <a:tc>
                  <a:txBody>
                    <a:bodyPr lIns="90000" rIns="90000" tIns="46800" bIns="46800"/>
                    <a:p>
                      <a:pPr algn="ctr"/>
                      <a:r>
                        <a:rPr lang="en-US">
                          <a:solidFill>
                            <a:srgbClr val="000000"/>
                          </a:solidFill>
                          <a:latin typeface="Arial"/>
                        </a:rPr>
                        <a:t>90</a:t>
                      </a:r>
                      <a:endParaRPr/>
                    </a:p>
                  </a:txBody>
                  <a:tcPr/>
                </a:tc>
                <a:tc>
                  <a:txBody>
                    <a:bodyPr lIns="90000" rIns="90000" tIns="46800" bIns="46800"/>
                    <a:p>
                      <a:pPr algn="ctr"/>
                      <a:r>
                        <a:rPr lang="en-US">
                          <a:solidFill>
                            <a:srgbClr val="000000"/>
                          </a:solidFill>
                          <a:latin typeface="Arial"/>
                        </a:rPr>
                        <a:t>45</a:t>
                      </a:r>
                      <a:endParaRPr/>
                    </a:p>
                  </a:txBody>
                  <a:tcPr/>
                </a:tc>
                <a:tc>
                  <a:txBody>
                    <a:bodyPr lIns="90000" rIns="90000" tIns="46800" bIns="46800"/>
                    <a:p>
                      <a:pPr algn="ctr"/>
                      <a:r>
                        <a:rPr lang="en-US">
                          <a:solidFill>
                            <a:srgbClr val="000000"/>
                          </a:solidFill>
                          <a:latin typeface="Arial"/>
                        </a:rPr>
                        <a:t>32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14</a:t>
                      </a:r>
                      <a:endParaRPr/>
                    </a:p>
                  </a:txBody>
                  <a:tcPr/>
                </a:tc>
              </a:tr>
              <a:tr h="858600">
                <a:tc>
                  <a:txBody>
                    <a:bodyPr lIns="90000" rIns="90000" tIns="46800" bIns="46800"/>
                    <a:p>
                      <a:pPr algn="ctr"/>
                      <a:r>
                        <a:rPr lang="en-US" sz="2200">
                          <a:latin typeface="Arial"/>
                        </a:rPr>
                        <a:t>Integrative Capacity</a:t>
                      </a:r>
                      <a:endParaRPr/>
                    </a:p>
                  </a:txBody>
                  <a:tcPr/>
                </a:tc>
                <a:tc>
                  <a:txBody>
                    <a:bodyPr lIns="90000" rIns="90000" tIns="46800" bIns="46800"/>
                    <a:p>
                      <a:pPr algn="ctr"/>
                      <a:r>
                        <a:rPr lang="en-US">
                          <a:latin typeface="Arial"/>
                        </a:rPr>
                        <a:t>0.6</a:t>
                      </a:r>
                      <a:endParaRPr/>
                    </a:p>
                  </a:txBody>
                  <a:tcPr/>
                </a:tc>
                <a:tc>
                  <a:txBody>
                    <a:bodyPr lIns="90000" rIns="90000" tIns="46800" bIns="46800"/>
                    <a:p>
                      <a:pPr algn="ctr"/>
                      <a:r>
                        <a:rPr lang="en-US">
                          <a:latin typeface="Arial"/>
                        </a:rPr>
                        <a:t>1.7</a:t>
                      </a:r>
                      <a:endParaRPr/>
                    </a:p>
                  </a:txBody>
                  <a:tcPr/>
                </a:tc>
                <a:tc>
                  <a:txBody>
                    <a:bodyPr lIns="90000" rIns="90000" tIns="46800" bIns="46800"/>
                    <a:p>
                      <a:pPr algn="ctr"/>
                      <a:r>
                        <a:rPr lang="en-US">
                          <a:latin typeface="Arial"/>
                        </a:rPr>
                        <a:t>1.9</a:t>
                      </a:r>
                      <a:endParaRPr/>
                    </a:p>
                  </a:txBody>
                  <a:tcPr/>
                </a:tc>
                <a:tc>
                  <a:txBody>
                    <a:bodyPr lIns="90000" rIns="90000" tIns="46800" bIns="46800"/>
                    <a:p>
                      <a:pPr algn="ctr"/>
                      <a:r>
                        <a:rPr lang="en-US">
                          <a:latin typeface="Arial"/>
                        </a:rPr>
                        <a:t>1.2</a:t>
                      </a:r>
                      <a:endParaRPr/>
                    </a:p>
                  </a:txBody>
                  <a:tcPr/>
                </a:tc>
                <a:tc>
                  <a:txBody>
                    <a:bodyPr lIns="90000" rIns="90000" tIns="46800" bIns="46800"/>
                    <a:p>
                      <a:pPr algn="ctr"/>
                      <a:r>
                        <a:rPr lang="en-US">
                          <a:latin typeface="Arial"/>
                        </a:rPr>
                        <a:t>5</a:t>
                      </a:r>
                      <a:endParaRPr/>
                    </a:p>
                  </a:txBody>
                  <a:tcPr/>
                </a:tc>
                <a:tc>
                  <a:txBody>
                    <a:bodyPr lIns="90000" rIns="90000" tIns="46800" bIns="46800"/>
                    <a:p>
                      <a:pPr algn="ctr"/>
                      <a:r>
                        <a:rPr lang="en-US">
                          <a:latin typeface="Arial"/>
                        </a:rPr>
                        <a:t>5.6</a:t>
                      </a:r>
                      <a:endParaRPr/>
                    </a:p>
                  </a:txBody>
                  <a:tcPr/>
                </a:tc>
                <a:tc>
                  <a:txBody>
                    <a:bodyPr lIns="90000" rIns="90000" tIns="46800" bIns="46800"/>
                    <a:p>
                      <a:pPr algn="ctr"/>
                      <a:r>
                        <a:rPr lang="en-US">
                          <a:latin typeface="Arial"/>
                        </a:rPr>
                        <a:t>30</a:t>
                      </a:r>
                      <a:endParaRPr/>
                    </a:p>
                  </a:txBody>
                  <a:tcPr/>
                </a:tc>
              </a:tr>
              <a:tr h="642960">
                <a:tc>
                  <a:txBody>
                    <a:bodyPr lIns="90000" rIns="90000" tIns="46800" bIns="46800"/>
                    <a:p>
                      <a:pPr algn="ctr"/>
                      <a:r>
                        <a:rPr lang="en-US">
                          <a:solidFill>
                            <a:srgbClr val="000000"/>
                          </a:solidFill>
                          <a:latin typeface="Arial"/>
                        </a:rPr>
                        <a:t>Delay Scaling</a:t>
                      </a:r>
                      <a:endParaRPr/>
                    </a:p>
                  </a:txBody>
                  <a:tcPr/>
                </a:tc>
                <a:tc>
                  <a:txBody>
                    <a:bodyPr lIns="90000" rIns="90000" tIns="46800" bIns="46800"/>
                    <a:p>
                      <a:pPr algn="ctr"/>
                      <a:r>
                        <a:rPr lang="en-US">
                          <a:solidFill>
                            <a:srgbClr val="000000"/>
                          </a:solidFill>
                          <a:latin typeface="Arial"/>
                        </a:rPr>
                        <a:t>0.7</a:t>
                      </a:r>
                      <a:endParaRPr/>
                    </a:p>
                  </a:txBody>
                  <a:tcPr/>
                </a:tc>
                <a:tc>
                  <a:txBody>
                    <a:bodyPr lIns="90000" rIns="90000" tIns="46800" bIns="46800"/>
                    <a:p>
                      <a:pPr algn="ctr"/>
                      <a:r>
                        <a:rPr lang="en-US">
                          <a:solidFill>
                            <a:srgbClr val="000000"/>
                          </a:solidFill>
                          <a:latin typeface="Arial"/>
                        </a:rPr>
                        <a:t>~0.7</a:t>
                      </a:r>
                      <a:endParaRPr/>
                    </a:p>
                  </a:txBody>
                  <a:tcPr/>
                </a:tc>
                <a:tc>
                  <a:txBody>
                    <a:bodyPr lIns="90000" rIns="90000" tIns="46800" bIns="46800"/>
                    <a:p>
                      <a:pPr algn="ctr"/>
                      <a:r>
                        <a:rPr lang="en-US">
                          <a:solidFill>
                            <a:srgbClr val="000000"/>
                          </a:solidFill>
                          <a:latin typeface="Arial"/>
                        </a:rPr>
                        <a:t>&gt;0.7</a:t>
                      </a:r>
                      <a:endParaRPr/>
                    </a:p>
                  </a:txBody>
                  <a:tcPr/>
                </a:tc>
                <a:tc>
                  <a:txBody>
                    <a:bodyPr lIns="90000" rIns="90000" tIns="46800" bIns="46800"/>
                    <a:p>
                      <a:pPr algn="ctr"/>
                      <a:r>
                        <a:rPr lang="en-US">
                          <a:solidFill>
                            <a:srgbClr val="000000"/>
                          </a:solidFill>
                          <a:latin typeface="Arial"/>
                        </a:rPr>
                        <a:t>Delay Scaling has slowed down</a:t>
                      </a:r>
                      <a:endParaRPr/>
                    </a:p>
                  </a:txBody>
                  <a:tcPr/>
                </a:tc>
              </a:tr>
              <a:tr h="642960">
                <a:tc>
                  <a:txBody>
                    <a:bodyPr lIns="90000" rIns="90000" tIns="46800" bIns="46800"/>
                    <a:p>
                      <a:pPr algn="ctr"/>
                      <a:r>
                        <a:rPr lang="en-US">
                          <a:solidFill>
                            <a:srgbClr val="0000ff"/>
                          </a:solidFill>
                          <a:latin typeface="Arial"/>
                        </a:rPr>
                        <a:t>Energy Scaling</a:t>
                      </a:r>
                      <a:endParaRPr/>
                    </a:p>
                  </a:txBody>
                  <a:tcPr/>
                </a:tc>
                <a:tc>
                  <a:txBody>
                    <a:bodyPr lIns="90000" rIns="90000" tIns="46800" bIns="46800"/>
                    <a:p>
                      <a:pPr algn="ctr"/>
                      <a:r>
                        <a:rPr lang="en-US">
                          <a:solidFill>
                            <a:srgbClr val="0000ff"/>
                          </a:solidFill>
                          <a:latin typeface="Arial"/>
                        </a:rPr>
                        <a:t>~0.35</a:t>
                      </a:r>
                      <a:endParaRPr/>
                    </a:p>
                  </a:txBody>
                  <a:tcPr/>
                </a:tc>
                <a:tc>
                  <a:txBody>
                    <a:bodyPr lIns="90000" rIns="90000" tIns="46800" bIns="46800"/>
                    <a:p>
                      <a:pPr algn="ctr"/>
                      <a:r>
                        <a:rPr lang="en-US">
                          <a:solidFill>
                            <a:srgbClr val="0000ff"/>
                          </a:solidFill>
                          <a:latin typeface="Arial"/>
                        </a:rPr>
                        <a:t>~0.5</a:t>
                      </a:r>
                      <a:endParaRPr/>
                    </a:p>
                  </a:txBody>
                  <a:tcPr/>
                </a:tc>
                <a:tc>
                  <a:txBody>
                    <a:bodyPr lIns="90000" rIns="90000" tIns="46800" bIns="46800"/>
                    <a:p>
                      <a:pPr algn="ctr"/>
                      <a:r>
                        <a:rPr lang="en-US">
                          <a:solidFill>
                            <a:srgbClr val="0000ff"/>
                          </a:solidFill>
                          <a:latin typeface="Arial"/>
                        </a:rPr>
                        <a:t>&gt;0.5</a:t>
                      </a:r>
                      <a:endParaRPr/>
                    </a:p>
                  </a:txBody>
                  <a:tcPr/>
                </a:tc>
                <a:tc>
                  <a:txBody>
                    <a:bodyPr lIns="90000" rIns="90000" tIns="46800" bIns="46800"/>
                    <a:p>
                      <a:pPr algn="ctr"/>
                      <a:r>
                        <a:rPr lang="en-US">
                          <a:solidFill>
                            <a:srgbClr val="0000ff"/>
                          </a:solidFill>
                          <a:latin typeface="Arial"/>
                        </a:rPr>
                        <a:t>Energy Scaling has slowed down</a:t>
                      </a:r>
                      <a:endParaRPr/>
                    </a:p>
                  </a:txBody>
                  <a:tcPr/>
                </a:tc>
              </a:tr>
            </a:tbl>
          </a:graphicData>
        </a:graphic>
      </p:graphicFrame>
    </p:spTree>
  </p:cSld>
  <p:timing>
    <p:tnLst>
      <p:par>
        <p:cTn id="113" dur="indefinite" restart="never" nodeType="tmRoot">
          <p:childTnLst>
            <p:seq>
              <p:cTn id="114" nodeType="mainSeq">
                <p:childTnLst>
                  <p:par>
                    <p:cTn id="115" fill="freeze">
                      <p:stCondLst>
                        <p:cond delay="indefinite"/>
                      </p:stCondLst>
                      <p:childTnLst>
                        <p:par>
                          <p:cTn id="116" fill="freeze">
                            <p:stCondLst>
                              <p:cond delay="0"/>
                            </p:stCondLst>
                            <p:childTnLst>
                              <p:par>
                                <p:cTn id="117" nodeType="clickEffect" fill="hold" presetClass="entr" presetID="1">
                                  <p:stCondLst>
                                    <p:cond delay="0"/>
                                  </p:stCondLst>
                                  <p:childTnLst>
                                    <p:set>
                                      <p:cBhvr>
                                        <p:cTn id="118" dur="1" fill="hold">
                                          <p:stCondLst>
                                            <p:cond delay="0"/>
                                          </p:stCondLst>
                                        </p:cTn>
                                        <p:tgtEl>
                                          <p:spTgt spid="168">
                                            <p:txEl>
                                              <p:pRg st="0" end="7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0"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71" name="TextShape 2"/>
          <p:cNvSpPr txBox="1"/>
          <p:nvPr/>
        </p:nvSpPr>
        <p:spPr>
          <a:xfrm>
            <a:off x="461520" y="456840"/>
            <a:ext cx="8153640" cy="422280"/>
          </a:xfrm>
          <a:prstGeom prst="rect">
            <a:avLst/>
          </a:prstGeom>
        </p:spPr>
        <p:txBody>
          <a:bodyPr anchor="ctr"/>
          <a:p>
            <a:pPr/>
            <a:r>
              <a:rPr lang="en-US" sz="3600">
                <a:latin typeface="Arial"/>
              </a:rPr>
              <a:t>A sea change is at hand …</a:t>
            </a:r>
            <a:endParaRPr/>
          </a:p>
        </p:txBody>
      </p:sp>
      <p:sp>
        <p:nvSpPr>
          <p:cNvPr id="172" name="TextShape 3"/>
          <p:cNvSpPr txBox="1"/>
          <p:nvPr/>
        </p:nvSpPr>
        <p:spPr>
          <a:xfrm>
            <a:off x="533520" y="1753920"/>
            <a:ext cx="8610480" cy="4313160"/>
          </a:xfrm>
          <a:prstGeom prst="rect">
            <a:avLst/>
          </a:prstGeom>
        </p:spPr>
        <p:txBody>
          <a:bodyPr/>
          <a:p>
            <a:pPr>
              <a:buSzPct val="80000"/>
              <a:buFont typeface="Wingdings" charset="2"/>
              <a:buChar char=""/>
            </a:pPr>
            <a:r>
              <a:rPr lang="en-US" sz="2800">
                <a:solidFill>
                  <a:srgbClr val="000000"/>
                </a:solidFill>
                <a:latin typeface="Arial"/>
              </a:rPr>
              <a:t>November 14, 2004 headline</a:t>
            </a:r>
            <a:r>
              <a:rPr lang="en-US" sz="2800">
                <a:solidFill>
                  <a:srgbClr val="000000"/>
                </a:solidFill>
                <a:latin typeface="Arial"/>
              </a:rPr>
              <a:t>	</a:t>
            </a:r>
            <a:endParaRPr/>
          </a:p>
          <a:p>
            <a:pPr lvl="1" algn="ctr"/>
            <a:r>
              <a:rPr lang="en-US" sz="2800">
                <a:solidFill>
                  <a:srgbClr val="000000"/>
                </a:solidFill>
                <a:latin typeface="Arial"/>
              </a:rPr>
              <a:t>“</a:t>
            </a:r>
            <a:r>
              <a:rPr i="1" lang="en-US" sz="2800">
                <a:solidFill>
                  <a:srgbClr val="000000"/>
                </a:solidFill>
                <a:latin typeface="Arial"/>
              </a:rPr>
              <a:t>Intel kills plans for 4 GHz Pentium</a:t>
            </a:r>
            <a:r>
              <a:rPr lang="en-US" sz="2800">
                <a:solidFill>
                  <a:srgbClr val="000000"/>
                </a:solidFill>
                <a:latin typeface="Arial"/>
              </a:rPr>
              <a:t>”</a:t>
            </a:r>
            <a:endParaRPr/>
          </a:p>
          <a:p>
            <a:pPr>
              <a:buSzPct val="80000"/>
              <a:buFont typeface="Wingdings" charset="2"/>
              <a:buChar char=""/>
            </a:pPr>
            <a:r>
              <a:rPr lang="en-US" sz="2800">
                <a:solidFill>
                  <a:srgbClr val="000000"/>
                </a:solidFill>
                <a:latin typeface="Arial"/>
              </a:rPr>
              <a:t>Why ?</a:t>
            </a:r>
            <a:endParaRPr/>
          </a:p>
          <a:p>
            <a:pPr lvl="1">
              <a:buSzPct val="75000"/>
              <a:buFont typeface="Wingdings" charset="2"/>
              <a:buChar char=""/>
            </a:pPr>
            <a:r>
              <a:rPr lang="en-US" sz="2400">
                <a:solidFill>
                  <a:srgbClr val="000000"/>
                </a:solidFill>
                <a:latin typeface="Arial"/>
              </a:rPr>
              <a:t>Problems with power consumption (and thermal densities)</a:t>
            </a:r>
            <a:endParaRPr/>
          </a:p>
          <a:p>
            <a:pPr lvl="1"/>
            <a:r>
              <a:rPr lang="en-US" sz="2400">
                <a:solidFill>
                  <a:srgbClr val="ff00ff"/>
                </a:solidFill>
                <a:latin typeface="Arial"/>
              </a:rPr>
              <a:t>Power consumption  ~ supple_voltage</a:t>
            </a:r>
            <a:r>
              <a:rPr lang="en-US" sz="2400" baseline="30000">
                <a:solidFill>
                  <a:srgbClr val="ff00ff"/>
                </a:solidFill>
                <a:latin typeface="Arial"/>
              </a:rPr>
              <a:t>2</a:t>
            </a:r>
            <a:r>
              <a:rPr lang="en-US" sz="2400">
                <a:solidFill>
                  <a:srgbClr val="ff00ff"/>
                </a:solidFill>
                <a:latin typeface="Arial"/>
              </a:rPr>
              <a:t> * clock_frequency</a:t>
            </a:r>
            <a:endParaRPr/>
          </a:p>
          <a:p>
            <a:pPr algn="ctr"/>
            <a:endParaRPr/>
          </a:p>
          <a:p>
            <a:pPr>
              <a:buSzPct val="80000"/>
              <a:buFont typeface="Wingdings" charset="2"/>
              <a:buChar char=""/>
            </a:pPr>
            <a:r>
              <a:rPr lang="en-US" sz="2800">
                <a:solidFill>
                  <a:srgbClr val="000000"/>
                </a:solidFill>
                <a:latin typeface="Arial"/>
              </a:rPr>
              <a:t>So what are we going to do with all those transistors?</a:t>
            </a:r>
            <a:endParaRPr/>
          </a:p>
        </p:txBody>
      </p:sp>
      <p:pic>
        <p:nvPicPr>
          <p:cNvPr id="173" name="Picture 4" descr="hd-site-3"/>
          <p:cNvPicPr/>
          <p:nvPr/>
        </p:nvPicPr>
        <p:blipFill>
          <a:blip r:embed="rId1"/>
          <a:stretch>
            <a:fillRect/>
          </a:stretch>
        </p:blipFill>
        <p:spPr>
          <a:xfrm>
            <a:off x="6289560" y="1654200"/>
            <a:ext cx="1905120" cy="638280"/>
          </a:xfrm>
          <a:prstGeom prst="rect">
            <a:avLst/>
          </a:prstGeom>
          <a:ln>
            <a:noFill/>
          </a:ln>
        </p:spPr>
      </p:pic>
    </p:spTree>
  </p:cSld>
  <p:timing>
    <p:tnLst>
      <p:par>
        <p:cTn id="119" dur="indefinite" restart="never" nodeType="tmRoot">
          <p:childTnLst>
            <p:seq>
              <p:cTn id="120" dur="indefinite" nodeType="mainSeq">
                <p:childTnLst>
                  <p:par>
                    <p:cTn id="121" fill="hold">
                      <p:stCondLst>
                        <p:cond delay="indefinite"/>
                      </p:stCondLst>
                      <p:childTnLst>
                        <p:par>
                          <p:cTn id="122" fill="hold">
                            <p:stCondLst>
                              <p:cond delay="0"/>
                            </p:stCondLst>
                            <p:childTnLst>
                              <p:par>
                                <p:cTn id="123" nodeType="afterEffect" fill="hold" presetClass="entr" presetID="1">
                                  <p:stCondLst>
                                    <p:cond delay="0"/>
                                  </p:stCondLst>
                                  <p:childTnLst>
                                    <p:set>
                                      <p:cBhvr>
                                        <p:cTn id="124" dur="1" fill="hold">
                                          <p:stCondLst>
                                            <p:cond delay="0"/>
                                          </p:stCondLst>
                                        </p:cTn>
                                        <p:tgtEl>
                                          <p:spTgt spid="172">
                                            <p:txEl>
                                              <p:pRg st="0" end="28"/>
                                            </p:txEl>
                                          </p:spTgt>
                                        </p:tgtEl>
                                        <p:attrNameLst>
                                          <p:attrName>style.visibility</p:attrName>
                                        </p:attrNameLst>
                                      </p:cBhvr>
                                      <p:to>
                                        <p:strVal val="visible"/>
                                      </p:to>
                                    </p:set>
                                  </p:childTnLst>
                                </p:cTn>
                              </p:par>
                              <p:par>
                                <p:cTn id="125" nodeType="withEffect" fill="hold" presetClass="entr" presetID="1">
                                  <p:stCondLst>
                                    <p:cond delay="0"/>
                                  </p:stCondLst>
                                  <p:childTnLst>
                                    <p:set>
                                      <p:cBhvr>
                                        <p:cTn id="126" dur="1" fill="hold">
                                          <p:stCondLst>
                                            <p:cond delay="0"/>
                                          </p:stCondLst>
                                        </p:cTn>
                                        <p:tgtEl>
                                          <p:spTgt spid="172">
                                            <p:txEl>
                                              <p:pRg st="28" end="6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72">
                                            <p:txEl>
                                              <p:pRg st="66" end="72"/>
                                            </p:txEl>
                                          </p:spTgt>
                                        </p:tgtEl>
                                        <p:attrNameLst>
                                          <p:attrName>style.visibility</p:attrName>
                                        </p:attrNameLst>
                                      </p:cBhvr>
                                      <p:to>
                                        <p:strVal val="visible"/>
                                      </p:to>
                                    </p:set>
                                  </p:childTnLst>
                                </p:cTn>
                              </p:par>
                              <p:par>
                                <p:cTn id="131" nodeType="withEffect" fill="hold" presetClass="entr" presetID="1">
                                  <p:stCondLst>
                                    <p:cond delay="0"/>
                                  </p:stCondLst>
                                  <p:childTnLst>
                                    <p:set>
                                      <p:cBhvr>
                                        <p:cTn id="132" dur="1" fill="hold">
                                          <p:stCondLst>
                                            <p:cond delay="0"/>
                                          </p:stCondLst>
                                        </p:cTn>
                                        <p:tgtEl>
                                          <p:spTgt spid="172">
                                            <p:txEl>
                                              <p:pRg st="72" end="128"/>
                                            </p:txEl>
                                          </p:spTgt>
                                        </p:tgtEl>
                                        <p:attrNameLst>
                                          <p:attrName>style.visibility</p:attrName>
                                        </p:attrNameLst>
                                      </p:cBhvr>
                                      <p:to>
                                        <p:strVal val="visible"/>
                                      </p:to>
                                    </p:set>
                                  </p:childTnLst>
                                </p:cTn>
                              </p:par>
                              <p:par>
                                <p:cTn id="133" nodeType="withEffect" fill="hold" presetClass="entr" presetID="1">
                                  <p:stCondLst>
                                    <p:cond delay="0"/>
                                  </p:stCondLst>
                                  <p:childTnLst>
                                    <p:set>
                                      <p:cBhvr>
                                        <p:cTn id="134" dur="1" fill="hold">
                                          <p:stCondLst>
                                            <p:cond delay="0"/>
                                          </p:stCondLst>
                                        </p:cTn>
                                        <p:tgtEl>
                                          <p:spTgt spid="172">
                                            <p:txEl>
                                              <p:pRg st="128" end="183"/>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72">
                                            <p:txEl>
                                              <p:pRg st="184" end="2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75" name="TextShape 2"/>
          <p:cNvSpPr txBox="1"/>
          <p:nvPr/>
        </p:nvSpPr>
        <p:spPr>
          <a:xfrm>
            <a:off x="457200" y="456840"/>
            <a:ext cx="8229600" cy="609480"/>
          </a:xfrm>
          <a:prstGeom prst="rect">
            <a:avLst/>
          </a:prstGeom>
        </p:spPr>
        <p:txBody>
          <a:bodyPr anchor="ctr"/>
          <a:p>
            <a:pPr/>
            <a:r>
              <a:rPr lang="en-US" sz="3600">
                <a:latin typeface="Arial"/>
              </a:rPr>
              <a:t>What to do?</a:t>
            </a:r>
            <a:endParaRPr/>
          </a:p>
        </p:txBody>
      </p:sp>
      <p:sp>
        <p:nvSpPr>
          <p:cNvPr id="176" name="TextShape 3"/>
          <p:cNvSpPr txBox="1"/>
          <p:nvPr/>
        </p:nvSpPr>
        <p:spPr>
          <a:xfrm>
            <a:off x="748800" y="1787040"/>
            <a:ext cx="7766280" cy="4148280"/>
          </a:xfrm>
          <a:prstGeom prst="rect">
            <a:avLst/>
          </a:prstGeom>
        </p:spPr>
        <p:txBody>
          <a:bodyPr/>
          <a:p>
            <a:pPr/>
            <a:r>
              <a:rPr lang="en-US" sz="2800">
                <a:latin typeface="Arial"/>
              </a:rPr>
              <a:t>Move away from frequency scaling alone to deliver performance</a:t>
            </a:r>
            <a:endParaRPr/>
          </a:p>
          <a:p>
            <a:pPr>
              <a:buSzPct val="80000"/>
              <a:buFont typeface="Wingdings" charset="2"/>
              <a:buChar char=""/>
            </a:pPr>
            <a:endParaRPr/>
          </a:p>
          <a:p>
            <a:pPr>
              <a:buSzPct val="80000"/>
              <a:buFont typeface="Wingdings" charset="2"/>
              <a:buChar char=""/>
            </a:pPr>
            <a:r>
              <a:rPr lang="en-US" sz="2400">
                <a:latin typeface="Arial"/>
              </a:rPr>
              <a:t>More on-die memory (e.g., bigger caches, more cache levels on-chip)</a:t>
            </a:r>
            <a:endParaRPr/>
          </a:p>
          <a:p>
            <a:pPr>
              <a:buSzPct val="80000"/>
              <a:buFont typeface="Wingdings" charset="2"/>
              <a:buChar char=""/>
            </a:pPr>
            <a:r>
              <a:rPr lang="en-US" sz="2400">
                <a:latin typeface="Arial"/>
              </a:rPr>
              <a:t>More multi-threading (e.g., Sun</a:t>
            </a:r>
            <a:r>
              <a:rPr lang="en-US" sz="2400">
                <a:latin typeface="Arial"/>
              </a:rPr>
              <a:t>’s Niagara)</a:t>
            </a:r>
            <a:endParaRPr/>
          </a:p>
          <a:p>
            <a:pPr>
              <a:buSzPct val="80000"/>
              <a:buFont typeface="Wingdings" charset="2"/>
              <a:buChar char=""/>
            </a:pPr>
            <a:r>
              <a:rPr lang="en-US" sz="2400">
                <a:latin typeface="Arial"/>
              </a:rPr>
              <a:t>More throughput oriented design (e.g., IBM Cell Broadband Engine)</a:t>
            </a:r>
            <a:endParaRPr/>
          </a:p>
          <a:p>
            <a:pPr>
              <a:buSzPct val="80000"/>
              <a:buFont typeface="Wingdings" charset="2"/>
              <a:buChar char=""/>
            </a:pPr>
            <a:r>
              <a:rPr lang="en-US" sz="2400">
                <a:solidFill>
                  <a:srgbClr val="ff00ff"/>
                </a:solidFill>
                <a:latin typeface="Arial"/>
              </a:rPr>
              <a:t>More cores on one chip</a:t>
            </a:r>
            <a:endParaRPr/>
          </a:p>
        </p:txBody>
      </p:sp>
    </p:spTree>
  </p:cSld>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withEffect" fill="hold" presetClass="entr" presetID="1">
                                  <p:stCondLst>
                                    <p:cond delay="0"/>
                                  </p:stCondLst>
                                  <p:childTnLst>
                                    <p:set>
                                      <p:cBhvr>
                                        <p:cTn id="144" dur="1" fill="hold">
                                          <p:stCondLst>
                                            <p:cond delay="0"/>
                                          </p:stCondLst>
                                        </p:cTn>
                                        <p:tgtEl>
                                          <p:spTgt spid="176">
                                            <p:txEl>
                                              <p:pRg st="0" end="6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76">
                                            <p:txEl>
                                              <p:pRg st="63" end="131"/>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76">
                                            <p:txEl>
                                              <p:pRg st="131" end="174"/>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176">
                                            <p:txEl>
                                              <p:pRg st="174" end="240"/>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176">
                                            <p:txEl>
                                              <p:pRg st="240" end="26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7"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78" name="TextShape 2"/>
          <p:cNvSpPr txBox="1"/>
          <p:nvPr/>
        </p:nvSpPr>
        <p:spPr>
          <a:xfrm>
            <a:off x="461520" y="485280"/>
            <a:ext cx="8153640" cy="422280"/>
          </a:xfrm>
          <a:prstGeom prst="rect">
            <a:avLst/>
          </a:prstGeom>
        </p:spPr>
        <p:txBody>
          <a:bodyPr anchor="ctr"/>
          <a:p>
            <a:pPr/>
            <a:r>
              <a:rPr lang="en-US" sz="3600">
                <a:latin typeface="Arial"/>
              </a:rPr>
              <a:t>Dual-core chips</a:t>
            </a:r>
            <a:endParaRPr/>
          </a:p>
        </p:txBody>
      </p:sp>
      <p:sp>
        <p:nvSpPr>
          <p:cNvPr id="179" name="TextShape 3"/>
          <p:cNvSpPr txBox="1"/>
          <p:nvPr/>
        </p:nvSpPr>
        <p:spPr>
          <a:xfrm>
            <a:off x="609480" y="1281240"/>
            <a:ext cx="4848480" cy="5138640"/>
          </a:xfrm>
          <a:prstGeom prst="rect">
            <a:avLst/>
          </a:prstGeom>
        </p:spPr>
        <p:txBody>
          <a:bodyPr/>
          <a:p>
            <a:pPr>
              <a:buSzPct val="80000"/>
              <a:buFont typeface="Wingdings" charset="2"/>
              <a:buChar char=""/>
            </a:pPr>
            <a:r>
              <a:rPr lang="en-US" sz="2800">
                <a:solidFill>
                  <a:srgbClr val="000000"/>
                </a:solidFill>
                <a:latin typeface="Arial"/>
              </a:rPr>
              <a:t>In April of 2005, Intel announced the Intel® dual-core processor - two cores on the same chip both running at the same frequency - to balance energy-efficiency and performance</a:t>
            </a:r>
            <a:endParaRPr/>
          </a:p>
          <a:p>
            <a:pPr>
              <a:buSzPct val="80000"/>
              <a:buFont typeface="Wingdings" charset="2"/>
              <a:buChar char=""/>
            </a:pPr>
            <a:r>
              <a:rPr lang="en-US" sz="2800">
                <a:solidFill>
                  <a:srgbClr val="000000"/>
                </a:solidFill>
                <a:latin typeface="Arial"/>
              </a:rPr>
              <a:t>Intel</a:t>
            </a:r>
            <a:r>
              <a:rPr lang="en-US" sz="2800">
                <a:solidFill>
                  <a:srgbClr val="000000"/>
                </a:solidFill>
                <a:latin typeface="Arial"/>
              </a:rPr>
              <a:t>’s (and others) first step into the </a:t>
            </a:r>
            <a:r>
              <a:rPr lang="en-US" sz="2800">
                <a:solidFill>
                  <a:srgbClr val="0000d0"/>
                </a:solidFill>
                <a:latin typeface="Arial"/>
              </a:rPr>
              <a:t>multicore future</a:t>
            </a:r>
            <a:endParaRPr/>
          </a:p>
        </p:txBody>
      </p:sp>
      <p:pic>
        <p:nvPicPr>
          <p:cNvPr id="180" name="Picture 4" descr="dc_wafer"/>
          <p:cNvPicPr/>
          <p:nvPr/>
        </p:nvPicPr>
        <p:blipFill>
          <a:blip r:embed="rId1"/>
          <a:stretch>
            <a:fillRect/>
          </a:stretch>
        </p:blipFill>
        <p:spPr>
          <a:xfrm>
            <a:off x="5867280" y="762120"/>
            <a:ext cx="2735280" cy="5715000"/>
          </a:xfrm>
          <a:prstGeom prst="rect">
            <a:avLst/>
          </a:prstGeom>
          <a:ln>
            <a:noFill/>
          </a:ln>
        </p:spPr>
      </p:pic>
      <p:sp>
        <p:nvSpPr>
          <p:cNvPr id="181" name="CustomShape 4"/>
          <p:cNvSpPr/>
          <p:nvPr/>
        </p:nvSpPr>
        <p:spPr>
          <a:xfrm>
            <a:off x="5881680" y="6492960"/>
            <a:ext cx="1697040" cy="368280"/>
          </a:xfrm>
          <a:prstGeom prst="rect">
            <a:avLst/>
          </a:prstGeom>
          <a:noFill/>
          <a:ln>
            <a:noFill/>
          </a:ln>
        </p:spPr>
        <p:txBody>
          <a:bodyPr wrap="none" lIns="90000" rIns="90000" tIns="46800" bIns="46800"/>
          <a:p>
            <a:pPr/>
            <a:r>
              <a:rPr lang="en-US" sz="1600">
                <a:solidFill>
                  <a:srgbClr val="0033cc"/>
                </a:solidFill>
                <a:latin typeface="Arial"/>
              </a:rPr>
              <a:t>Courtesy, Intel </a:t>
            </a:r>
            <a:r>
              <a:rPr lang="en-US">
                <a:solidFill>
                  <a:srgbClr val="0033cc"/>
                </a:solidFill>
                <a:latin typeface="Arial"/>
              </a:rPr>
              <a:t>®</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83" name="TextShape 2"/>
          <p:cNvSpPr txBox="1"/>
          <p:nvPr/>
        </p:nvSpPr>
        <p:spPr>
          <a:xfrm>
            <a:off x="457200" y="456840"/>
            <a:ext cx="8229600" cy="609480"/>
          </a:xfrm>
          <a:prstGeom prst="rect">
            <a:avLst/>
          </a:prstGeom>
        </p:spPr>
        <p:txBody>
          <a:bodyPr anchor="ctr"/>
          <a:p>
            <a:pPr/>
            <a:r>
              <a:rPr lang="en-US" sz="3600">
                <a:latin typeface="Arial"/>
              </a:rPr>
              <a:t>Intel</a:t>
            </a:r>
            <a:r>
              <a:rPr lang="en-US" sz="3600">
                <a:latin typeface="Arial"/>
              </a:rPr>
              <a:t>’s 45nm dual core - Penryn</a:t>
            </a:r>
            <a:endParaRPr/>
          </a:p>
        </p:txBody>
      </p:sp>
      <p:sp>
        <p:nvSpPr>
          <p:cNvPr id="184" name="TextShape 3"/>
          <p:cNvSpPr txBox="1"/>
          <p:nvPr/>
        </p:nvSpPr>
        <p:spPr>
          <a:xfrm>
            <a:off x="456840" y="1295280"/>
            <a:ext cx="4484520" cy="5029200"/>
          </a:xfrm>
          <a:prstGeom prst="rect">
            <a:avLst/>
          </a:prstGeom>
        </p:spPr>
        <p:txBody>
          <a:bodyPr/>
          <a:p>
            <a:pPr>
              <a:buSzPct val="80000"/>
              <a:buFont typeface="Wingdings" charset="2"/>
              <a:buChar char=""/>
            </a:pPr>
            <a:r>
              <a:rPr lang="en-US" sz="2800">
                <a:latin typeface="Arial"/>
              </a:rPr>
              <a:t>With new processing technology (high-k oxide and metal transistor gates)</a:t>
            </a:r>
            <a:endParaRPr/>
          </a:p>
          <a:p>
            <a:pPr lvl="1">
              <a:buSzPct val="75000"/>
              <a:buFont typeface="Wingdings" charset="2"/>
              <a:buChar char=""/>
            </a:pPr>
            <a:r>
              <a:rPr lang="en-US" sz="2400">
                <a:latin typeface="Arial"/>
              </a:rPr>
              <a:t>20% improvement in transistor switching speed (or 5x reduction in source-drain </a:t>
            </a:r>
            <a:r>
              <a:rPr lang="en-US" sz="2400">
                <a:solidFill>
                  <a:srgbClr val="ff00ff"/>
                </a:solidFill>
                <a:latin typeface="Arial"/>
              </a:rPr>
              <a:t>leakage</a:t>
            </a:r>
            <a:r>
              <a:rPr lang="en-US" sz="2400">
                <a:latin typeface="Arial"/>
              </a:rPr>
              <a:t>) </a:t>
            </a:r>
            <a:endParaRPr/>
          </a:p>
          <a:p>
            <a:pPr lvl="1">
              <a:buSzPct val="75000"/>
              <a:buFont typeface="Wingdings" charset="2"/>
              <a:buChar char=""/>
            </a:pPr>
            <a:r>
              <a:rPr lang="en-US" sz="2400">
                <a:latin typeface="Arial"/>
              </a:rPr>
              <a:t>30% reduction in switching power</a:t>
            </a:r>
            <a:endParaRPr/>
          </a:p>
          <a:p>
            <a:pPr lvl="1">
              <a:buSzPct val="75000"/>
              <a:buFont typeface="Wingdings" charset="2"/>
              <a:buChar char=""/>
            </a:pPr>
            <a:r>
              <a:rPr lang="en-US" sz="2400">
                <a:latin typeface="Arial"/>
              </a:rPr>
              <a:t>10x reduction in gate </a:t>
            </a:r>
            <a:r>
              <a:rPr lang="en-US" sz="2400">
                <a:solidFill>
                  <a:srgbClr val="ff00ff"/>
                </a:solidFill>
                <a:latin typeface="Arial"/>
              </a:rPr>
              <a:t>leakage</a:t>
            </a:r>
            <a:endParaRPr/>
          </a:p>
        </p:txBody>
      </p:sp>
      <p:pic>
        <p:nvPicPr>
          <p:cNvPr id="185" name="Picture 4" descr="penryn_die"/>
          <p:cNvPicPr/>
          <p:nvPr/>
        </p:nvPicPr>
        <p:blipFill>
          <a:blip r:embed="rId1"/>
          <a:stretch>
            <a:fillRect/>
          </a:stretch>
        </p:blipFill>
        <p:spPr>
          <a:xfrm>
            <a:off x="5133960" y="1295280"/>
            <a:ext cx="3498840" cy="5029200"/>
          </a:xfrm>
          <a:prstGeom prst="rect">
            <a:avLst/>
          </a:prstGeom>
          <a:ln>
            <a:noFill/>
          </a:ln>
        </p:spPr>
      </p:pic>
      <p:sp>
        <p:nvSpPr>
          <p:cNvPr id="186" name="CustomShape 4"/>
          <p:cNvSpPr/>
          <p:nvPr/>
        </p:nvSpPr>
        <p:spPr>
          <a:xfrm>
            <a:off x="5133960" y="6435720"/>
            <a:ext cx="1697040" cy="368280"/>
          </a:xfrm>
          <a:prstGeom prst="rect">
            <a:avLst/>
          </a:prstGeom>
          <a:noFill/>
          <a:ln>
            <a:noFill/>
          </a:ln>
        </p:spPr>
        <p:txBody>
          <a:bodyPr wrap="none" lIns="90000" rIns="90000" tIns="46800" bIns="46800"/>
          <a:p>
            <a:pPr/>
            <a:r>
              <a:rPr lang="en-US" sz="1600">
                <a:solidFill>
                  <a:srgbClr val="0033cc"/>
                </a:solidFill>
                <a:latin typeface="Arial"/>
              </a:rPr>
              <a:t>Courtesy, Intel </a:t>
            </a:r>
            <a:r>
              <a:rPr lang="en-US">
                <a:solidFill>
                  <a:srgbClr val="0033cc"/>
                </a:solidFill>
                <a:latin typeface="Arial"/>
              </a:rPr>
              <a:t>®</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87"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88" name="TextShape 2"/>
          <p:cNvSpPr txBox="1"/>
          <p:nvPr/>
        </p:nvSpPr>
        <p:spPr>
          <a:xfrm>
            <a:off x="461520" y="471240"/>
            <a:ext cx="8153640" cy="422280"/>
          </a:xfrm>
          <a:prstGeom prst="rect">
            <a:avLst/>
          </a:prstGeom>
        </p:spPr>
        <p:txBody>
          <a:bodyPr anchor="ctr"/>
          <a:p>
            <a:pPr/>
            <a:r>
              <a:rPr lang="en-US" sz="3600">
                <a:latin typeface="Arial"/>
              </a:rPr>
              <a:t>How far can it go?</a:t>
            </a:r>
            <a:endParaRPr/>
          </a:p>
        </p:txBody>
      </p:sp>
      <p:sp>
        <p:nvSpPr>
          <p:cNvPr id="189" name="TextShape 3"/>
          <p:cNvSpPr txBox="1"/>
          <p:nvPr/>
        </p:nvSpPr>
        <p:spPr>
          <a:xfrm>
            <a:off x="495360" y="1447560"/>
            <a:ext cx="4279680" cy="3878280"/>
          </a:xfrm>
          <a:prstGeom prst="rect">
            <a:avLst/>
          </a:prstGeom>
        </p:spPr>
        <p:txBody>
          <a:bodyPr/>
          <a:p>
            <a:pPr>
              <a:buSzPct val="80000"/>
              <a:buFont typeface="Wingdings" charset="2"/>
              <a:buChar char=""/>
            </a:pPr>
            <a:r>
              <a:rPr lang="en-US" sz="2800">
                <a:solidFill>
                  <a:srgbClr val="000000"/>
                </a:solidFill>
                <a:latin typeface="Arial"/>
              </a:rPr>
              <a:t>In September of 2006, Intel® announced a prototype of a processor with 80 cores that can perform a trillion floating-point operations per second</a:t>
            </a:r>
            <a:endParaRPr/>
          </a:p>
        </p:txBody>
      </p:sp>
      <p:pic>
        <p:nvPicPr>
          <p:cNvPr id="190" name="Picture 4" descr="otellini_idf_intel1"/>
          <p:cNvPicPr/>
          <p:nvPr/>
        </p:nvPicPr>
        <p:blipFill>
          <a:blip r:embed="rId1"/>
          <a:stretch>
            <a:fillRect/>
          </a:stretch>
        </p:blipFill>
        <p:spPr>
          <a:xfrm>
            <a:off x="5105520" y="1600200"/>
            <a:ext cx="3638520" cy="4218120"/>
          </a:xfrm>
          <a:prstGeom prst="rect">
            <a:avLst/>
          </a:prstGeom>
          <a:ln>
            <a:noFill/>
          </a:ln>
        </p:spPr>
      </p:pic>
      <p:sp>
        <p:nvSpPr>
          <p:cNvPr id="191" name="CustomShape 4"/>
          <p:cNvSpPr/>
          <p:nvPr/>
        </p:nvSpPr>
        <p:spPr>
          <a:xfrm>
            <a:off x="5095800" y="5794200"/>
            <a:ext cx="1697040" cy="368280"/>
          </a:xfrm>
          <a:prstGeom prst="rect">
            <a:avLst/>
          </a:prstGeom>
          <a:noFill/>
          <a:ln>
            <a:noFill/>
          </a:ln>
        </p:spPr>
        <p:txBody>
          <a:bodyPr wrap="none" lIns="90000" rIns="90000" tIns="46800" bIns="46800"/>
          <a:p>
            <a:pPr/>
            <a:r>
              <a:rPr lang="en-US" sz="1600">
                <a:solidFill>
                  <a:srgbClr val="0033cc"/>
                </a:solidFill>
                <a:latin typeface="Arial"/>
              </a:rPr>
              <a:t>Courtesy, Intel </a:t>
            </a:r>
            <a:r>
              <a:rPr lang="en-US">
                <a:solidFill>
                  <a:srgbClr val="0033cc"/>
                </a:solidFill>
                <a:latin typeface="Arial"/>
              </a:rPr>
              <a:t>®</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2971800" y="1743120"/>
            <a:ext cx="6019920" cy="1828800"/>
          </a:xfrm>
          <a:prstGeom prst="rect">
            <a:avLst/>
          </a:prstGeom>
        </p:spPr>
        <p:txBody>
          <a:bodyPr anchor="ctr"/>
          <a:p>
            <a:pPr/>
            <a:r>
              <a:rPr lang="en-US" sz="3600">
                <a:solidFill>
                  <a:srgbClr val="ffffff"/>
                </a:solidFill>
                <a:latin typeface="Arial"/>
              </a:rPr>
              <a:t>Or:  </a:t>
            </a:r>
            <a:r>
              <a:rPr lang="en-US" sz="2800">
                <a:solidFill>
                  <a:srgbClr val="ffffff"/>
                </a:solidFill>
                <a:latin typeface="Arial"/>
              </a:rPr>
              <a:t>Are computers getting faster??</a:t>
            </a:r>
            <a:endParaRPr/>
          </a:p>
        </p:txBody>
      </p:sp>
      <p:sp>
        <p:nvSpPr>
          <p:cNvPr id="107" name="TextShape 2"/>
          <p:cNvSpPr txBox="1"/>
          <p:nvPr/>
        </p:nvSpPr>
        <p:spPr>
          <a:xfrm>
            <a:off x="2971800" y="3809520"/>
            <a:ext cx="6019920" cy="2057400"/>
          </a:xfrm>
          <a:prstGeom prst="rect">
            <a:avLst/>
          </a:prstGeom>
        </p:spPr>
        <p:txBody>
          <a:bodyPr/>
          <a:p>
            <a:pPr>
              <a:lnSpc>
                <a:spcPct val="90000"/>
              </a:lnSpc>
            </a:pPr>
            <a:r>
              <a:rPr lang="en-US" sz="3000">
                <a:latin typeface="Arial"/>
              </a:rPr>
              <a:t>Mike Gousie</a:t>
            </a:r>
            <a:endParaRPr/>
          </a:p>
          <a:p>
            <a:pPr>
              <a:lnSpc>
                <a:spcPct val="90000"/>
              </a:lnSpc>
            </a:pPr>
            <a:r>
              <a:rPr lang="en-US" sz="3000">
                <a:latin typeface="Arial"/>
              </a:rPr>
              <a:t>Dept. of Math &amp; Comp. Science</a:t>
            </a:r>
            <a:endParaRPr/>
          </a:p>
          <a:p>
            <a:pPr>
              <a:lnSpc>
                <a:spcPct val="90000"/>
              </a:lnSpc>
            </a:pPr>
            <a:r>
              <a:rPr lang="en-US" sz="3000">
                <a:latin typeface="Arial"/>
              </a:rPr>
              <a:t>Wheaton College</a:t>
            </a:r>
            <a:endParaRPr/>
          </a:p>
          <a:p>
            <a:pPr>
              <a:lnSpc>
                <a:spcPct val="90000"/>
              </a:lnSpc>
            </a:pPr>
            <a:r>
              <a:rPr lang="en-US" sz="3000">
                <a:latin typeface="Arial"/>
              </a:rPr>
              <a:t>Spring 2017</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93" name="TextShape 2"/>
          <p:cNvSpPr txBox="1"/>
          <p:nvPr/>
        </p:nvSpPr>
        <p:spPr>
          <a:xfrm>
            <a:off x="457200" y="456840"/>
            <a:ext cx="8229600" cy="609480"/>
          </a:xfrm>
          <a:prstGeom prst="rect">
            <a:avLst/>
          </a:prstGeom>
        </p:spPr>
        <p:txBody>
          <a:bodyPr anchor="ctr"/>
          <a:p>
            <a:pPr/>
            <a:r>
              <a:rPr lang="en-US" sz="3600">
                <a:latin typeface="Arial"/>
              </a:rPr>
              <a:t>A generic multi-core platform</a:t>
            </a:r>
            <a:endParaRPr/>
          </a:p>
        </p:txBody>
      </p:sp>
      <p:sp>
        <p:nvSpPr>
          <p:cNvPr id="194" name="CustomShape 3"/>
          <p:cNvSpPr/>
          <p:nvPr/>
        </p:nvSpPr>
        <p:spPr>
          <a:xfrm>
            <a:off x="831960" y="2739960"/>
            <a:ext cx="863640" cy="863640"/>
          </a:xfrm>
          <a:prstGeom prst="rect">
            <a:avLst/>
          </a:prstGeom>
          <a:solidFill>
            <a:srgbClr val="e8eef7"/>
          </a:solidFill>
          <a:ln>
            <a:noFill/>
          </a:ln>
        </p:spPr>
      </p:sp>
      <p:sp>
        <p:nvSpPr>
          <p:cNvPr id="195" name="CustomShape 4"/>
          <p:cNvSpPr/>
          <p:nvPr/>
        </p:nvSpPr>
        <p:spPr>
          <a:xfrm>
            <a:off x="2055960" y="2739960"/>
            <a:ext cx="863280" cy="863640"/>
          </a:xfrm>
          <a:prstGeom prst="rect">
            <a:avLst/>
          </a:prstGeom>
          <a:solidFill>
            <a:srgbClr val="e8eef7"/>
          </a:solidFill>
          <a:ln>
            <a:noFill/>
          </a:ln>
        </p:spPr>
      </p:sp>
      <p:sp>
        <p:nvSpPr>
          <p:cNvPr id="196" name="CustomShape 5"/>
          <p:cNvSpPr/>
          <p:nvPr/>
        </p:nvSpPr>
        <p:spPr>
          <a:xfrm>
            <a:off x="3279600" y="2739960"/>
            <a:ext cx="863640" cy="863640"/>
          </a:xfrm>
          <a:prstGeom prst="rect">
            <a:avLst/>
          </a:prstGeom>
          <a:solidFill>
            <a:srgbClr val="e8eef7"/>
          </a:solidFill>
          <a:ln>
            <a:noFill/>
          </a:ln>
        </p:spPr>
      </p:sp>
      <p:sp>
        <p:nvSpPr>
          <p:cNvPr id="197" name="CustomShape 6"/>
          <p:cNvSpPr/>
          <p:nvPr/>
        </p:nvSpPr>
        <p:spPr>
          <a:xfrm>
            <a:off x="831960" y="3963960"/>
            <a:ext cx="863640" cy="863640"/>
          </a:xfrm>
          <a:prstGeom prst="rect">
            <a:avLst/>
          </a:prstGeom>
          <a:solidFill>
            <a:srgbClr val="e8eef7"/>
          </a:solidFill>
          <a:ln>
            <a:noFill/>
          </a:ln>
        </p:spPr>
      </p:sp>
      <p:sp>
        <p:nvSpPr>
          <p:cNvPr id="198" name="CustomShape 7"/>
          <p:cNvSpPr/>
          <p:nvPr/>
        </p:nvSpPr>
        <p:spPr>
          <a:xfrm>
            <a:off x="2055960" y="3963960"/>
            <a:ext cx="863280" cy="863640"/>
          </a:xfrm>
          <a:prstGeom prst="rect">
            <a:avLst/>
          </a:prstGeom>
          <a:solidFill>
            <a:srgbClr val="e8eef7"/>
          </a:solidFill>
          <a:ln>
            <a:noFill/>
          </a:ln>
        </p:spPr>
      </p:sp>
      <p:sp>
        <p:nvSpPr>
          <p:cNvPr id="199" name="CustomShape 8"/>
          <p:cNvSpPr/>
          <p:nvPr/>
        </p:nvSpPr>
        <p:spPr>
          <a:xfrm>
            <a:off x="3279600" y="3963960"/>
            <a:ext cx="863640" cy="863640"/>
          </a:xfrm>
          <a:prstGeom prst="rect">
            <a:avLst/>
          </a:prstGeom>
          <a:solidFill>
            <a:srgbClr val="e8eef7"/>
          </a:solidFill>
          <a:ln>
            <a:noFill/>
          </a:ln>
        </p:spPr>
      </p:sp>
      <p:sp>
        <p:nvSpPr>
          <p:cNvPr id="200" name="CustomShape 9"/>
          <p:cNvSpPr/>
          <p:nvPr/>
        </p:nvSpPr>
        <p:spPr>
          <a:xfrm>
            <a:off x="831960" y="5187960"/>
            <a:ext cx="863640" cy="863640"/>
          </a:xfrm>
          <a:prstGeom prst="rect">
            <a:avLst/>
          </a:prstGeom>
          <a:solidFill>
            <a:srgbClr val="e8eef7"/>
          </a:solidFill>
          <a:ln>
            <a:noFill/>
          </a:ln>
        </p:spPr>
      </p:sp>
      <p:sp>
        <p:nvSpPr>
          <p:cNvPr id="201" name="CustomShape 10"/>
          <p:cNvSpPr/>
          <p:nvPr/>
        </p:nvSpPr>
        <p:spPr>
          <a:xfrm>
            <a:off x="2055960" y="5187960"/>
            <a:ext cx="863280" cy="863640"/>
          </a:xfrm>
          <a:prstGeom prst="rect">
            <a:avLst/>
          </a:prstGeom>
          <a:solidFill>
            <a:srgbClr val="e8eef7"/>
          </a:solidFill>
          <a:ln>
            <a:noFill/>
          </a:ln>
        </p:spPr>
      </p:sp>
      <p:sp>
        <p:nvSpPr>
          <p:cNvPr id="202" name="CustomShape 11"/>
          <p:cNvSpPr/>
          <p:nvPr/>
        </p:nvSpPr>
        <p:spPr>
          <a:xfrm>
            <a:off x="3279600" y="5187960"/>
            <a:ext cx="863640" cy="863640"/>
          </a:xfrm>
          <a:prstGeom prst="rect">
            <a:avLst/>
          </a:prstGeom>
          <a:solidFill>
            <a:srgbClr val="e8eef7"/>
          </a:solidFill>
          <a:ln>
            <a:noFill/>
          </a:ln>
        </p:spPr>
      </p:sp>
      <p:sp>
        <p:nvSpPr>
          <p:cNvPr id="203" name="CustomShape 12"/>
          <p:cNvSpPr/>
          <p:nvPr/>
        </p:nvSpPr>
        <p:spPr>
          <a:xfrm>
            <a:off x="4498920" y="5202360"/>
            <a:ext cx="863640" cy="863640"/>
          </a:xfrm>
          <a:prstGeom prst="rect">
            <a:avLst/>
          </a:prstGeom>
          <a:solidFill>
            <a:srgbClr val="e8eef7"/>
          </a:solidFill>
          <a:ln>
            <a:noFill/>
          </a:ln>
        </p:spPr>
      </p:sp>
      <p:sp>
        <p:nvSpPr>
          <p:cNvPr id="204" name="CustomShape 13"/>
          <p:cNvSpPr/>
          <p:nvPr/>
        </p:nvSpPr>
        <p:spPr>
          <a:xfrm>
            <a:off x="4513320" y="3968640"/>
            <a:ext cx="863640" cy="863640"/>
          </a:xfrm>
          <a:prstGeom prst="rect">
            <a:avLst/>
          </a:prstGeom>
          <a:solidFill>
            <a:srgbClr val="e8eef7"/>
          </a:solidFill>
          <a:ln>
            <a:noFill/>
          </a:ln>
        </p:spPr>
      </p:sp>
      <p:sp>
        <p:nvSpPr>
          <p:cNvPr id="205" name="CustomShape 14"/>
          <p:cNvSpPr/>
          <p:nvPr/>
        </p:nvSpPr>
        <p:spPr>
          <a:xfrm>
            <a:off x="4511520" y="2735280"/>
            <a:ext cx="863640" cy="863640"/>
          </a:xfrm>
          <a:prstGeom prst="rect">
            <a:avLst/>
          </a:prstGeom>
          <a:solidFill>
            <a:srgbClr val="e8eef7"/>
          </a:solidFill>
          <a:ln>
            <a:noFill/>
          </a:ln>
        </p:spPr>
      </p:sp>
      <p:sp>
        <p:nvSpPr>
          <p:cNvPr id="206" name="CustomShape 15"/>
          <p:cNvSpPr/>
          <p:nvPr/>
        </p:nvSpPr>
        <p:spPr>
          <a:xfrm>
            <a:off x="3278160" y="1500120"/>
            <a:ext cx="863640" cy="863640"/>
          </a:xfrm>
          <a:prstGeom prst="rect">
            <a:avLst/>
          </a:prstGeom>
          <a:solidFill>
            <a:srgbClr val="e8eef7"/>
          </a:solidFill>
          <a:ln>
            <a:noFill/>
          </a:ln>
        </p:spPr>
      </p:sp>
      <p:sp>
        <p:nvSpPr>
          <p:cNvPr id="207" name="CustomShape 16"/>
          <p:cNvSpPr/>
          <p:nvPr/>
        </p:nvSpPr>
        <p:spPr>
          <a:xfrm>
            <a:off x="2046240" y="1500120"/>
            <a:ext cx="863640" cy="863640"/>
          </a:xfrm>
          <a:prstGeom prst="rect">
            <a:avLst/>
          </a:prstGeom>
          <a:solidFill>
            <a:srgbClr val="e8eef7"/>
          </a:solidFill>
          <a:ln>
            <a:noFill/>
          </a:ln>
        </p:spPr>
      </p:sp>
      <p:sp>
        <p:nvSpPr>
          <p:cNvPr id="208" name="CustomShape 17"/>
          <p:cNvSpPr/>
          <p:nvPr/>
        </p:nvSpPr>
        <p:spPr>
          <a:xfrm>
            <a:off x="826920" y="1498680"/>
            <a:ext cx="863640" cy="863640"/>
          </a:xfrm>
          <a:prstGeom prst="rect">
            <a:avLst/>
          </a:prstGeom>
          <a:solidFill>
            <a:srgbClr val="e8eef7"/>
          </a:solidFill>
          <a:ln>
            <a:noFill/>
          </a:ln>
        </p:spPr>
      </p:sp>
      <p:sp>
        <p:nvSpPr>
          <p:cNvPr id="209" name="CustomShape 18"/>
          <p:cNvSpPr/>
          <p:nvPr/>
        </p:nvSpPr>
        <p:spPr>
          <a:xfrm>
            <a:off x="4491360" y="1514160"/>
            <a:ext cx="863640" cy="863640"/>
          </a:xfrm>
          <a:prstGeom prst="rect">
            <a:avLst/>
          </a:prstGeom>
          <a:solidFill>
            <a:srgbClr val="e8eef7"/>
          </a:solidFill>
          <a:ln>
            <a:noFill/>
          </a:ln>
        </p:spPr>
      </p:sp>
      <p:sp>
        <p:nvSpPr>
          <p:cNvPr id="210" name="CustomShape 19"/>
          <p:cNvSpPr/>
          <p:nvPr/>
        </p:nvSpPr>
        <p:spPr>
          <a:xfrm>
            <a:off x="4492800" y="1512720"/>
            <a:ext cx="862200" cy="865080"/>
          </a:xfrm>
          <a:prstGeom prst="rect">
            <a:avLst/>
          </a:prstGeom>
          <a:solidFill>
            <a:srgbClr val="e8eef7"/>
          </a:solidFill>
          <a:ln w="19080">
            <a:solidFill>
              <a:srgbClr val="000000"/>
            </a:solidFill>
            <a:miter/>
          </a:ln>
        </p:spPr>
      </p:sp>
      <p:sp>
        <p:nvSpPr>
          <p:cNvPr id="211" name="CustomShape 20"/>
          <p:cNvSpPr/>
          <p:nvPr/>
        </p:nvSpPr>
        <p:spPr>
          <a:xfrm>
            <a:off x="450720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12" name="CustomShape 21"/>
          <p:cNvSpPr/>
          <p:nvPr/>
        </p:nvSpPr>
        <p:spPr>
          <a:xfrm>
            <a:off x="4491360" y="1514160"/>
            <a:ext cx="450720" cy="374760"/>
          </a:xfrm>
          <a:prstGeom prst="rect">
            <a:avLst/>
          </a:prstGeom>
          <a:noFill/>
          <a:ln w="19080">
            <a:solidFill>
              <a:srgbClr val="000000"/>
            </a:solidFill>
            <a:miter/>
          </a:ln>
        </p:spPr>
      </p:sp>
      <p:sp>
        <p:nvSpPr>
          <p:cNvPr id="213" name="CustomShape 22"/>
          <p:cNvSpPr/>
          <p:nvPr/>
        </p:nvSpPr>
        <p:spPr>
          <a:xfrm>
            <a:off x="438156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14" name="CustomShape 23"/>
          <p:cNvSpPr/>
          <p:nvPr/>
        </p:nvSpPr>
        <p:spPr>
          <a:xfrm>
            <a:off x="3260880" y="1514160"/>
            <a:ext cx="863640" cy="863640"/>
          </a:xfrm>
          <a:prstGeom prst="rect">
            <a:avLst/>
          </a:prstGeom>
          <a:solidFill>
            <a:srgbClr val="e8eef7"/>
          </a:solidFill>
          <a:ln>
            <a:noFill/>
          </a:ln>
        </p:spPr>
      </p:sp>
      <p:sp>
        <p:nvSpPr>
          <p:cNvPr id="215" name="CustomShape 24"/>
          <p:cNvSpPr/>
          <p:nvPr/>
        </p:nvSpPr>
        <p:spPr>
          <a:xfrm>
            <a:off x="3262320" y="1512720"/>
            <a:ext cx="862200" cy="865080"/>
          </a:xfrm>
          <a:prstGeom prst="rect">
            <a:avLst/>
          </a:prstGeom>
          <a:solidFill>
            <a:srgbClr val="e8eef7"/>
          </a:solidFill>
          <a:ln w="19080">
            <a:solidFill>
              <a:srgbClr val="000000"/>
            </a:solidFill>
            <a:miter/>
          </a:ln>
        </p:spPr>
      </p:sp>
      <p:sp>
        <p:nvSpPr>
          <p:cNvPr id="216" name="CustomShape 25"/>
          <p:cNvSpPr/>
          <p:nvPr/>
        </p:nvSpPr>
        <p:spPr>
          <a:xfrm>
            <a:off x="32767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17" name="CustomShape 26"/>
          <p:cNvSpPr/>
          <p:nvPr/>
        </p:nvSpPr>
        <p:spPr>
          <a:xfrm>
            <a:off x="3260880" y="1514160"/>
            <a:ext cx="450720" cy="374760"/>
          </a:xfrm>
          <a:prstGeom prst="rect">
            <a:avLst/>
          </a:prstGeom>
          <a:noFill/>
          <a:ln w="19080">
            <a:solidFill>
              <a:srgbClr val="000000"/>
            </a:solidFill>
            <a:miter/>
          </a:ln>
        </p:spPr>
      </p:sp>
      <p:sp>
        <p:nvSpPr>
          <p:cNvPr id="218" name="CustomShape 27"/>
          <p:cNvSpPr/>
          <p:nvPr/>
        </p:nvSpPr>
        <p:spPr>
          <a:xfrm>
            <a:off x="31510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19" name="CustomShape 28"/>
          <p:cNvSpPr/>
          <p:nvPr/>
        </p:nvSpPr>
        <p:spPr>
          <a:xfrm>
            <a:off x="2041920" y="1514160"/>
            <a:ext cx="863640" cy="863640"/>
          </a:xfrm>
          <a:prstGeom prst="rect">
            <a:avLst/>
          </a:prstGeom>
          <a:solidFill>
            <a:srgbClr val="e8eef7"/>
          </a:solidFill>
          <a:ln>
            <a:noFill/>
          </a:ln>
        </p:spPr>
      </p:sp>
      <p:sp>
        <p:nvSpPr>
          <p:cNvPr id="220" name="CustomShape 29"/>
          <p:cNvSpPr/>
          <p:nvPr/>
        </p:nvSpPr>
        <p:spPr>
          <a:xfrm>
            <a:off x="2043360" y="1512720"/>
            <a:ext cx="862200" cy="865080"/>
          </a:xfrm>
          <a:prstGeom prst="rect">
            <a:avLst/>
          </a:prstGeom>
          <a:solidFill>
            <a:srgbClr val="e8eef7"/>
          </a:solidFill>
          <a:ln w="19080">
            <a:solidFill>
              <a:srgbClr val="000000"/>
            </a:solidFill>
            <a:miter/>
          </a:ln>
        </p:spPr>
      </p:sp>
      <p:sp>
        <p:nvSpPr>
          <p:cNvPr id="221" name="CustomShape 30"/>
          <p:cNvSpPr/>
          <p:nvPr/>
        </p:nvSpPr>
        <p:spPr>
          <a:xfrm>
            <a:off x="205776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22" name="CustomShape 31"/>
          <p:cNvSpPr/>
          <p:nvPr/>
        </p:nvSpPr>
        <p:spPr>
          <a:xfrm>
            <a:off x="2041920" y="1514160"/>
            <a:ext cx="450720" cy="374760"/>
          </a:xfrm>
          <a:prstGeom prst="rect">
            <a:avLst/>
          </a:prstGeom>
          <a:noFill/>
          <a:ln w="19080">
            <a:solidFill>
              <a:srgbClr val="000000"/>
            </a:solidFill>
            <a:miter/>
          </a:ln>
        </p:spPr>
      </p:sp>
      <p:sp>
        <p:nvSpPr>
          <p:cNvPr id="223" name="CustomShape 32"/>
          <p:cNvSpPr/>
          <p:nvPr/>
        </p:nvSpPr>
        <p:spPr>
          <a:xfrm>
            <a:off x="193212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24" name="CustomShape 33"/>
          <p:cNvSpPr/>
          <p:nvPr/>
        </p:nvSpPr>
        <p:spPr>
          <a:xfrm>
            <a:off x="814680" y="1514160"/>
            <a:ext cx="863640" cy="863640"/>
          </a:xfrm>
          <a:prstGeom prst="rect">
            <a:avLst/>
          </a:prstGeom>
          <a:solidFill>
            <a:srgbClr val="e8eef7"/>
          </a:solidFill>
          <a:ln>
            <a:noFill/>
          </a:ln>
        </p:spPr>
      </p:sp>
      <p:sp>
        <p:nvSpPr>
          <p:cNvPr id="225" name="CustomShape 34"/>
          <p:cNvSpPr/>
          <p:nvPr/>
        </p:nvSpPr>
        <p:spPr>
          <a:xfrm>
            <a:off x="816120" y="1512720"/>
            <a:ext cx="862200" cy="865080"/>
          </a:xfrm>
          <a:prstGeom prst="rect">
            <a:avLst/>
          </a:prstGeom>
          <a:solidFill>
            <a:srgbClr val="e8eef7"/>
          </a:solidFill>
          <a:ln w="19080">
            <a:solidFill>
              <a:srgbClr val="000000"/>
            </a:solidFill>
            <a:miter/>
          </a:ln>
        </p:spPr>
      </p:sp>
      <p:sp>
        <p:nvSpPr>
          <p:cNvPr id="226" name="CustomShape 35"/>
          <p:cNvSpPr/>
          <p:nvPr/>
        </p:nvSpPr>
        <p:spPr>
          <a:xfrm>
            <a:off x="8305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27" name="CustomShape 36"/>
          <p:cNvSpPr/>
          <p:nvPr/>
        </p:nvSpPr>
        <p:spPr>
          <a:xfrm>
            <a:off x="814680" y="1514160"/>
            <a:ext cx="450720" cy="374760"/>
          </a:xfrm>
          <a:prstGeom prst="rect">
            <a:avLst/>
          </a:prstGeom>
          <a:noFill/>
          <a:ln w="19080">
            <a:solidFill>
              <a:srgbClr val="000000"/>
            </a:solidFill>
            <a:miter/>
          </a:ln>
        </p:spPr>
      </p:sp>
      <p:sp>
        <p:nvSpPr>
          <p:cNvPr id="228" name="CustomShape 37"/>
          <p:cNvSpPr/>
          <p:nvPr/>
        </p:nvSpPr>
        <p:spPr>
          <a:xfrm>
            <a:off x="7048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29" name="CustomShape 38"/>
          <p:cNvSpPr/>
          <p:nvPr/>
        </p:nvSpPr>
        <p:spPr>
          <a:xfrm>
            <a:off x="814680" y="2741400"/>
            <a:ext cx="863640" cy="863640"/>
          </a:xfrm>
          <a:prstGeom prst="rect">
            <a:avLst/>
          </a:prstGeom>
          <a:solidFill>
            <a:srgbClr val="e8eef7"/>
          </a:solidFill>
          <a:ln>
            <a:noFill/>
          </a:ln>
        </p:spPr>
      </p:sp>
      <p:sp>
        <p:nvSpPr>
          <p:cNvPr id="230" name="CustomShape 39"/>
          <p:cNvSpPr/>
          <p:nvPr/>
        </p:nvSpPr>
        <p:spPr>
          <a:xfrm>
            <a:off x="816120" y="2739960"/>
            <a:ext cx="862200" cy="865080"/>
          </a:xfrm>
          <a:prstGeom prst="rect">
            <a:avLst/>
          </a:prstGeom>
          <a:solidFill>
            <a:srgbClr val="e8eef7"/>
          </a:solidFill>
          <a:ln w="19080">
            <a:solidFill>
              <a:srgbClr val="000000"/>
            </a:solidFill>
            <a:miter/>
          </a:ln>
        </p:spPr>
      </p:sp>
      <p:sp>
        <p:nvSpPr>
          <p:cNvPr id="231" name="CustomShape 40"/>
          <p:cNvSpPr/>
          <p:nvPr/>
        </p:nvSpPr>
        <p:spPr>
          <a:xfrm>
            <a:off x="830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32" name="CustomShape 41"/>
          <p:cNvSpPr/>
          <p:nvPr/>
        </p:nvSpPr>
        <p:spPr>
          <a:xfrm>
            <a:off x="814680" y="2741400"/>
            <a:ext cx="450720" cy="374760"/>
          </a:xfrm>
          <a:prstGeom prst="rect">
            <a:avLst/>
          </a:prstGeom>
          <a:noFill/>
          <a:ln w="19080">
            <a:solidFill>
              <a:srgbClr val="000000"/>
            </a:solidFill>
            <a:miter/>
          </a:ln>
        </p:spPr>
      </p:sp>
      <p:sp>
        <p:nvSpPr>
          <p:cNvPr id="233" name="CustomShape 42"/>
          <p:cNvSpPr/>
          <p:nvPr/>
        </p:nvSpPr>
        <p:spPr>
          <a:xfrm>
            <a:off x="704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34" name="CustomShape 43"/>
          <p:cNvSpPr/>
          <p:nvPr/>
        </p:nvSpPr>
        <p:spPr>
          <a:xfrm>
            <a:off x="2038680" y="2741400"/>
            <a:ext cx="863640" cy="863640"/>
          </a:xfrm>
          <a:prstGeom prst="rect">
            <a:avLst/>
          </a:prstGeom>
          <a:solidFill>
            <a:srgbClr val="e8eef7"/>
          </a:solidFill>
          <a:ln>
            <a:noFill/>
          </a:ln>
        </p:spPr>
      </p:sp>
      <p:sp>
        <p:nvSpPr>
          <p:cNvPr id="235" name="CustomShape 44"/>
          <p:cNvSpPr/>
          <p:nvPr/>
        </p:nvSpPr>
        <p:spPr>
          <a:xfrm>
            <a:off x="2040120" y="2739960"/>
            <a:ext cx="862200" cy="865080"/>
          </a:xfrm>
          <a:prstGeom prst="rect">
            <a:avLst/>
          </a:prstGeom>
          <a:solidFill>
            <a:srgbClr val="e8eef7"/>
          </a:solidFill>
          <a:ln w="19080">
            <a:solidFill>
              <a:srgbClr val="000000"/>
            </a:solidFill>
            <a:miter/>
          </a:ln>
        </p:spPr>
      </p:sp>
      <p:sp>
        <p:nvSpPr>
          <p:cNvPr id="236" name="CustomShape 45"/>
          <p:cNvSpPr/>
          <p:nvPr/>
        </p:nvSpPr>
        <p:spPr>
          <a:xfrm>
            <a:off x="2054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37" name="CustomShape 46"/>
          <p:cNvSpPr/>
          <p:nvPr/>
        </p:nvSpPr>
        <p:spPr>
          <a:xfrm>
            <a:off x="2038680" y="2741400"/>
            <a:ext cx="450720" cy="374760"/>
          </a:xfrm>
          <a:prstGeom prst="rect">
            <a:avLst/>
          </a:prstGeom>
          <a:noFill/>
          <a:ln w="19080">
            <a:solidFill>
              <a:srgbClr val="000000"/>
            </a:solidFill>
            <a:miter/>
          </a:ln>
        </p:spPr>
      </p:sp>
      <p:sp>
        <p:nvSpPr>
          <p:cNvPr id="238" name="CustomShape 47"/>
          <p:cNvSpPr/>
          <p:nvPr/>
        </p:nvSpPr>
        <p:spPr>
          <a:xfrm>
            <a:off x="1928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39" name="CustomShape 48"/>
          <p:cNvSpPr/>
          <p:nvPr/>
        </p:nvSpPr>
        <p:spPr>
          <a:xfrm>
            <a:off x="3264120" y="2741400"/>
            <a:ext cx="863640" cy="863640"/>
          </a:xfrm>
          <a:prstGeom prst="rect">
            <a:avLst/>
          </a:prstGeom>
          <a:solidFill>
            <a:srgbClr val="e8eef7"/>
          </a:solidFill>
          <a:ln>
            <a:noFill/>
          </a:ln>
        </p:spPr>
      </p:sp>
      <p:sp>
        <p:nvSpPr>
          <p:cNvPr id="240" name="CustomShape 49"/>
          <p:cNvSpPr/>
          <p:nvPr/>
        </p:nvSpPr>
        <p:spPr>
          <a:xfrm>
            <a:off x="3265560" y="2739960"/>
            <a:ext cx="862200" cy="865080"/>
          </a:xfrm>
          <a:prstGeom prst="rect">
            <a:avLst/>
          </a:prstGeom>
          <a:solidFill>
            <a:srgbClr val="e8eef7"/>
          </a:solidFill>
          <a:ln w="19080">
            <a:solidFill>
              <a:srgbClr val="000000"/>
            </a:solidFill>
            <a:miter/>
          </a:ln>
        </p:spPr>
      </p:sp>
      <p:sp>
        <p:nvSpPr>
          <p:cNvPr id="241" name="CustomShape 50"/>
          <p:cNvSpPr/>
          <p:nvPr/>
        </p:nvSpPr>
        <p:spPr>
          <a:xfrm>
            <a:off x="327996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42" name="CustomShape 51"/>
          <p:cNvSpPr/>
          <p:nvPr/>
        </p:nvSpPr>
        <p:spPr>
          <a:xfrm>
            <a:off x="3264120" y="2741400"/>
            <a:ext cx="450720" cy="374760"/>
          </a:xfrm>
          <a:prstGeom prst="rect">
            <a:avLst/>
          </a:prstGeom>
          <a:noFill/>
          <a:ln w="19080">
            <a:solidFill>
              <a:srgbClr val="000000"/>
            </a:solidFill>
            <a:miter/>
          </a:ln>
        </p:spPr>
      </p:sp>
      <p:sp>
        <p:nvSpPr>
          <p:cNvPr id="243" name="CustomShape 52"/>
          <p:cNvSpPr/>
          <p:nvPr/>
        </p:nvSpPr>
        <p:spPr>
          <a:xfrm>
            <a:off x="315432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44" name="CustomShape 53"/>
          <p:cNvSpPr/>
          <p:nvPr/>
        </p:nvSpPr>
        <p:spPr>
          <a:xfrm>
            <a:off x="4497480" y="2730240"/>
            <a:ext cx="863640" cy="863640"/>
          </a:xfrm>
          <a:prstGeom prst="rect">
            <a:avLst/>
          </a:prstGeom>
          <a:solidFill>
            <a:srgbClr val="e8eef7"/>
          </a:solidFill>
          <a:ln>
            <a:noFill/>
          </a:ln>
        </p:spPr>
      </p:sp>
      <p:sp>
        <p:nvSpPr>
          <p:cNvPr id="245" name="CustomShape 54"/>
          <p:cNvSpPr/>
          <p:nvPr/>
        </p:nvSpPr>
        <p:spPr>
          <a:xfrm>
            <a:off x="4498920" y="2728800"/>
            <a:ext cx="862200" cy="865080"/>
          </a:xfrm>
          <a:prstGeom prst="rect">
            <a:avLst/>
          </a:prstGeom>
          <a:solidFill>
            <a:srgbClr val="e8eef7"/>
          </a:solidFill>
          <a:ln w="19080">
            <a:solidFill>
              <a:srgbClr val="000000"/>
            </a:solidFill>
            <a:miter/>
          </a:ln>
        </p:spPr>
      </p:sp>
      <p:sp>
        <p:nvSpPr>
          <p:cNvPr id="246" name="CustomShape 55"/>
          <p:cNvSpPr/>
          <p:nvPr/>
        </p:nvSpPr>
        <p:spPr>
          <a:xfrm>
            <a:off x="4513320" y="2757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47" name="CustomShape 56"/>
          <p:cNvSpPr/>
          <p:nvPr/>
        </p:nvSpPr>
        <p:spPr>
          <a:xfrm>
            <a:off x="4497480" y="2730240"/>
            <a:ext cx="450720" cy="374760"/>
          </a:xfrm>
          <a:prstGeom prst="rect">
            <a:avLst/>
          </a:prstGeom>
          <a:noFill/>
          <a:ln w="19080">
            <a:solidFill>
              <a:srgbClr val="000000"/>
            </a:solidFill>
            <a:miter/>
          </a:ln>
        </p:spPr>
      </p:sp>
      <p:sp>
        <p:nvSpPr>
          <p:cNvPr id="248" name="CustomShape 57"/>
          <p:cNvSpPr/>
          <p:nvPr/>
        </p:nvSpPr>
        <p:spPr>
          <a:xfrm>
            <a:off x="4387680" y="3105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49" name="CustomShape 58"/>
          <p:cNvSpPr/>
          <p:nvPr/>
        </p:nvSpPr>
        <p:spPr>
          <a:xfrm>
            <a:off x="4497480" y="3992400"/>
            <a:ext cx="863640" cy="863640"/>
          </a:xfrm>
          <a:prstGeom prst="rect">
            <a:avLst/>
          </a:prstGeom>
          <a:solidFill>
            <a:srgbClr val="e8eef7"/>
          </a:solidFill>
          <a:ln>
            <a:noFill/>
          </a:ln>
        </p:spPr>
      </p:sp>
      <p:sp>
        <p:nvSpPr>
          <p:cNvPr id="250" name="CustomShape 59"/>
          <p:cNvSpPr/>
          <p:nvPr/>
        </p:nvSpPr>
        <p:spPr>
          <a:xfrm>
            <a:off x="4498920" y="3990960"/>
            <a:ext cx="862200" cy="865080"/>
          </a:xfrm>
          <a:prstGeom prst="rect">
            <a:avLst/>
          </a:prstGeom>
          <a:solidFill>
            <a:srgbClr val="e8eef7"/>
          </a:solidFill>
          <a:ln w="19080">
            <a:solidFill>
              <a:srgbClr val="000000"/>
            </a:solidFill>
            <a:miter/>
          </a:ln>
        </p:spPr>
      </p:sp>
      <p:sp>
        <p:nvSpPr>
          <p:cNvPr id="251" name="CustomShape 60"/>
          <p:cNvSpPr/>
          <p:nvPr/>
        </p:nvSpPr>
        <p:spPr>
          <a:xfrm>
            <a:off x="45133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52" name="CustomShape 61"/>
          <p:cNvSpPr/>
          <p:nvPr/>
        </p:nvSpPr>
        <p:spPr>
          <a:xfrm>
            <a:off x="4497480" y="3992400"/>
            <a:ext cx="450720" cy="374760"/>
          </a:xfrm>
          <a:prstGeom prst="rect">
            <a:avLst/>
          </a:prstGeom>
          <a:noFill/>
          <a:ln w="19080">
            <a:solidFill>
              <a:srgbClr val="000000"/>
            </a:solidFill>
            <a:miter/>
          </a:ln>
        </p:spPr>
      </p:sp>
      <p:sp>
        <p:nvSpPr>
          <p:cNvPr id="253" name="CustomShape 62"/>
          <p:cNvSpPr/>
          <p:nvPr/>
        </p:nvSpPr>
        <p:spPr>
          <a:xfrm>
            <a:off x="43876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54" name="CustomShape 63"/>
          <p:cNvSpPr/>
          <p:nvPr/>
        </p:nvSpPr>
        <p:spPr>
          <a:xfrm>
            <a:off x="3264120" y="3992400"/>
            <a:ext cx="863640" cy="863640"/>
          </a:xfrm>
          <a:prstGeom prst="rect">
            <a:avLst/>
          </a:prstGeom>
          <a:solidFill>
            <a:srgbClr val="e8eef7"/>
          </a:solidFill>
          <a:ln>
            <a:noFill/>
          </a:ln>
        </p:spPr>
      </p:sp>
      <p:sp>
        <p:nvSpPr>
          <p:cNvPr id="255" name="CustomShape 64"/>
          <p:cNvSpPr/>
          <p:nvPr/>
        </p:nvSpPr>
        <p:spPr>
          <a:xfrm>
            <a:off x="3265560" y="3990960"/>
            <a:ext cx="862200" cy="865080"/>
          </a:xfrm>
          <a:prstGeom prst="rect">
            <a:avLst/>
          </a:prstGeom>
          <a:solidFill>
            <a:srgbClr val="e8eef7"/>
          </a:solidFill>
          <a:ln w="19080">
            <a:solidFill>
              <a:srgbClr val="000000"/>
            </a:solidFill>
            <a:miter/>
          </a:ln>
        </p:spPr>
      </p:sp>
      <p:sp>
        <p:nvSpPr>
          <p:cNvPr id="256" name="CustomShape 65"/>
          <p:cNvSpPr/>
          <p:nvPr/>
        </p:nvSpPr>
        <p:spPr>
          <a:xfrm>
            <a:off x="327996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57" name="CustomShape 66"/>
          <p:cNvSpPr/>
          <p:nvPr/>
        </p:nvSpPr>
        <p:spPr>
          <a:xfrm>
            <a:off x="3264120" y="3992400"/>
            <a:ext cx="450720" cy="374760"/>
          </a:xfrm>
          <a:prstGeom prst="rect">
            <a:avLst/>
          </a:prstGeom>
          <a:noFill/>
          <a:ln w="19080">
            <a:solidFill>
              <a:srgbClr val="000000"/>
            </a:solidFill>
            <a:miter/>
          </a:ln>
        </p:spPr>
      </p:sp>
      <p:sp>
        <p:nvSpPr>
          <p:cNvPr id="258" name="CustomShape 67"/>
          <p:cNvSpPr/>
          <p:nvPr/>
        </p:nvSpPr>
        <p:spPr>
          <a:xfrm>
            <a:off x="315432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59" name="CustomShape 68"/>
          <p:cNvSpPr/>
          <p:nvPr/>
        </p:nvSpPr>
        <p:spPr>
          <a:xfrm>
            <a:off x="2038680" y="3992400"/>
            <a:ext cx="863640" cy="863640"/>
          </a:xfrm>
          <a:prstGeom prst="rect">
            <a:avLst/>
          </a:prstGeom>
          <a:solidFill>
            <a:srgbClr val="e8eef7"/>
          </a:solidFill>
          <a:ln>
            <a:noFill/>
          </a:ln>
        </p:spPr>
      </p:sp>
      <p:sp>
        <p:nvSpPr>
          <p:cNvPr id="260" name="CustomShape 69"/>
          <p:cNvSpPr/>
          <p:nvPr/>
        </p:nvSpPr>
        <p:spPr>
          <a:xfrm>
            <a:off x="2040120" y="3990960"/>
            <a:ext cx="862200" cy="865080"/>
          </a:xfrm>
          <a:prstGeom prst="rect">
            <a:avLst/>
          </a:prstGeom>
          <a:solidFill>
            <a:srgbClr val="e8eef7"/>
          </a:solidFill>
          <a:ln w="19080">
            <a:solidFill>
              <a:srgbClr val="000000"/>
            </a:solidFill>
            <a:miter/>
          </a:ln>
        </p:spPr>
      </p:sp>
      <p:sp>
        <p:nvSpPr>
          <p:cNvPr id="261" name="CustomShape 70"/>
          <p:cNvSpPr/>
          <p:nvPr/>
        </p:nvSpPr>
        <p:spPr>
          <a:xfrm>
            <a:off x="20545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62" name="CustomShape 71"/>
          <p:cNvSpPr/>
          <p:nvPr/>
        </p:nvSpPr>
        <p:spPr>
          <a:xfrm>
            <a:off x="2038680" y="3992400"/>
            <a:ext cx="450720" cy="374760"/>
          </a:xfrm>
          <a:prstGeom prst="rect">
            <a:avLst/>
          </a:prstGeom>
          <a:noFill/>
          <a:ln w="19080">
            <a:solidFill>
              <a:srgbClr val="000000"/>
            </a:solidFill>
            <a:miter/>
          </a:ln>
        </p:spPr>
      </p:sp>
      <p:sp>
        <p:nvSpPr>
          <p:cNvPr id="263" name="CustomShape 72"/>
          <p:cNvSpPr/>
          <p:nvPr/>
        </p:nvSpPr>
        <p:spPr>
          <a:xfrm>
            <a:off x="19288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64" name="CustomShape 73"/>
          <p:cNvSpPr/>
          <p:nvPr/>
        </p:nvSpPr>
        <p:spPr>
          <a:xfrm>
            <a:off x="816120" y="3981240"/>
            <a:ext cx="863640" cy="863640"/>
          </a:xfrm>
          <a:prstGeom prst="rect">
            <a:avLst/>
          </a:prstGeom>
          <a:solidFill>
            <a:srgbClr val="e8eef7"/>
          </a:solidFill>
          <a:ln>
            <a:noFill/>
          </a:ln>
        </p:spPr>
      </p:sp>
      <p:sp>
        <p:nvSpPr>
          <p:cNvPr id="265" name="CustomShape 74"/>
          <p:cNvSpPr/>
          <p:nvPr/>
        </p:nvSpPr>
        <p:spPr>
          <a:xfrm>
            <a:off x="817560" y="3979800"/>
            <a:ext cx="862200" cy="865080"/>
          </a:xfrm>
          <a:prstGeom prst="rect">
            <a:avLst/>
          </a:prstGeom>
          <a:solidFill>
            <a:srgbClr val="e8eef7"/>
          </a:solidFill>
          <a:ln w="19080">
            <a:solidFill>
              <a:srgbClr val="000000"/>
            </a:solidFill>
            <a:miter/>
          </a:ln>
        </p:spPr>
      </p:sp>
      <p:sp>
        <p:nvSpPr>
          <p:cNvPr id="266" name="CustomShape 75"/>
          <p:cNvSpPr/>
          <p:nvPr/>
        </p:nvSpPr>
        <p:spPr>
          <a:xfrm>
            <a:off x="831960" y="4008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67" name="CustomShape 76"/>
          <p:cNvSpPr/>
          <p:nvPr/>
        </p:nvSpPr>
        <p:spPr>
          <a:xfrm>
            <a:off x="816120" y="3981240"/>
            <a:ext cx="450720" cy="374760"/>
          </a:xfrm>
          <a:prstGeom prst="rect">
            <a:avLst/>
          </a:prstGeom>
          <a:noFill/>
          <a:ln w="19080">
            <a:solidFill>
              <a:srgbClr val="000000"/>
            </a:solidFill>
            <a:miter/>
          </a:ln>
        </p:spPr>
      </p:sp>
      <p:sp>
        <p:nvSpPr>
          <p:cNvPr id="268" name="CustomShape 77"/>
          <p:cNvSpPr/>
          <p:nvPr/>
        </p:nvSpPr>
        <p:spPr>
          <a:xfrm>
            <a:off x="706320" y="4356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69" name="CustomShape 78"/>
          <p:cNvSpPr/>
          <p:nvPr/>
        </p:nvSpPr>
        <p:spPr>
          <a:xfrm>
            <a:off x="810000" y="5203800"/>
            <a:ext cx="863640" cy="863640"/>
          </a:xfrm>
          <a:prstGeom prst="rect">
            <a:avLst/>
          </a:prstGeom>
          <a:solidFill>
            <a:srgbClr val="e8eef7"/>
          </a:solidFill>
          <a:ln>
            <a:noFill/>
          </a:ln>
        </p:spPr>
      </p:sp>
      <p:sp>
        <p:nvSpPr>
          <p:cNvPr id="270" name="CustomShape 79"/>
          <p:cNvSpPr/>
          <p:nvPr/>
        </p:nvSpPr>
        <p:spPr>
          <a:xfrm>
            <a:off x="811440" y="5202360"/>
            <a:ext cx="862200" cy="865080"/>
          </a:xfrm>
          <a:prstGeom prst="rect">
            <a:avLst/>
          </a:prstGeom>
          <a:solidFill>
            <a:srgbClr val="e8eef7"/>
          </a:solidFill>
          <a:ln w="19080">
            <a:solidFill>
              <a:srgbClr val="000000"/>
            </a:solidFill>
            <a:miter/>
          </a:ln>
        </p:spPr>
      </p:sp>
      <p:sp>
        <p:nvSpPr>
          <p:cNvPr id="271" name="CustomShape 80"/>
          <p:cNvSpPr/>
          <p:nvPr/>
        </p:nvSpPr>
        <p:spPr>
          <a:xfrm>
            <a:off x="82584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72" name="CustomShape 81"/>
          <p:cNvSpPr/>
          <p:nvPr/>
        </p:nvSpPr>
        <p:spPr>
          <a:xfrm>
            <a:off x="810000" y="5203800"/>
            <a:ext cx="450720" cy="374760"/>
          </a:xfrm>
          <a:prstGeom prst="rect">
            <a:avLst/>
          </a:prstGeom>
          <a:noFill/>
          <a:ln w="19080">
            <a:solidFill>
              <a:srgbClr val="000000"/>
            </a:solidFill>
            <a:miter/>
          </a:ln>
        </p:spPr>
      </p:sp>
      <p:sp>
        <p:nvSpPr>
          <p:cNvPr id="273" name="CustomShape 82"/>
          <p:cNvSpPr/>
          <p:nvPr/>
        </p:nvSpPr>
        <p:spPr>
          <a:xfrm>
            <a:off x="70020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74" name="CustomShape 83"/>
          <p:cNvSpPr/>
          <p:nvPr/>
        </p:nvSpPr>
        <p:spPr>
          <a:xfrm>
            <a:off x="2038680" y="5203800"/>
            <a:ext cx="863640" cy="863640"/>
          </a:xfrm>
          <a:prstGeom prst="rect">
            <a:avLst/>
          </a:prstGeom>
          <a:solidFill>
            <a:srgbClr val="e8eef7"/>
          </a:solidFill>
          <a:ln>
            <a:noFill/>
          </a:ln>
        </p:spPr>
      </p:sp>
      <p:sp>
        <p:nvSpPr>
          <p:cNvPr id="275" name="CustomShape 84"/>
          <p:cNvSpPr/>
          <p:nvPr/>
        </p:nvSpPr>
        <p:spPr>
          <a:xfrm>
            <a:off x="2040120" y="5202360"/>
            <a:ext cx="862200" cy="865080"/>
          </a:xfrm>
          <a:prstGeom prst="rect">
            <a:avLst/>
          </a:prstGeom>
          <a:solidFill>
            <a:srgbClr val="e8eef7"/>
          </a:solidFill>
          <a:ln w="19080">
            <a:solidFill>
              <a:srgbClr val="000000"/>
            </a:solidFill>
            <a:miter/>
          </a:ln>
        </p:spPr>
      </p:sp>
      <p:sp>
        <p:nvSpPr>
          <p:cNvPr id="276" name="CustomShape 85"/>
          <p:cNvSpPr/>
          <p:nvPr/>
        </p:nvSpPr>
        <p:spPr>
          <a:xfrm>
            <a:off x="205452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77" name="CustomShape 86"/>
          <p:cNvSpPr/>
          <p:nvPr/>
        </p:nvSpPr>
        <p:spPr>
          <a:xfrm>
            <a:off x="2038680" y="5203800"/>
            <a:ext cx="450720" cy="374760"/>
          </a:xfrm>
          <a:prstGeom prst="rect">
            <a:avLst/>
          </a:prstGeom>
          <a:noFill/>
          <a:ln w="19080">
            <a:solidFill>
              <a:srgbClr val="000000"/>
            </a:solidFill>
            <a:miter/>
          </a:ln>
        </p:spPr>
      </p:sp>
      <p:sp>
        <p:nvSpPr>
          <p:cNvPr id="278" name="CustomShape 87"/>
          <p:cNvSpPr/>
          <p:nvPr/>
        </p:nvSpPr>
        <p:spPr>
          <a:xfrm>
            <a:off x="192888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79" name="CustomShape 88"/>
          <p:cNvSpPr/>
          <p:nvPr/>
        </p:nvSpPr>
        <p:spPr>
          <a:xfrm>
            <a:off x="3264120" y="5206680"/>
            <a:ext cx="863640" cy="863640"/>
          </a:xfrm>
          <a:prstGeom prst="rect">
            <a:avLst/>
          </a:prstGeom>
          <a:solidFill>
            <a:srgbClr val="e8eef7"/>
          </a:solidFill>
          <a:ln>
            <a:noFill/>
          </a:ln>
        </p:spPr>
      </p:sp>
      <p:sp>
        <p:nvSpPr>
          <p:cNvPr id="280" name="CustomShape 89"/>
          <p:cNvSpPr/>
          <p:nvPr/>
        </p:nvSpPr>
        <p:spPr>
          <a:xfrm>
            <a:off x="3265560" y="5205240"/>
            <a:ext cx="862200" cy="865080"/>
          </a:xfrm>
          <a:prstGeom prst="rect">
            <a:avLst/>
          </a:prstGeom>
          <a:solidFill>
            <a:srgbClr val="e8eef7"/>
          </a:solidFill>
          <a:ln w="19080">
            <a:solidFill>
              <a:srgbClr val="000000"/>
            </a:solidFill>
            <a:miter/>
          </a:ln>
        </p:spPr>
      </p:sp>
      <p:sp>
        <p:nvSpPr>
          <p:cNvPr id="281" name="CustomShape 90"/>
          <p:cNvSpPr/>
          <p:nvPr/>
        </p:nvSpPr>
        <p:spPr>
          <a:xfrm>
            <a:off x="3279960" y="523368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82" name="CustomShape 91"/>
          <p:cNvSpPr/>
          <p:nvPr/>
        </p:nvSpPr>
        <p:spPr>
          <a:xfrm>
            <a:off x="3264120" y="5206680"/>
            <a:ext cx="450720" cy="374760"/>
          </a:xfrm>
          <a:prstGeom prst="rect">
            <a:avLst/>
          </a:prstGeom>
          <a:noFill/>
          <a:ln w="19080">
            <a:solidFill>
              <a:srgbClr val="000000"/>
            </a:solidFill>
            <a:miter/>
          </a:ln>
        </p:spPr>
      </p:sp>
      <p:sp>
        <p:nvSpPr>
          <p:cNvPr id="283" name="CustomShape 92"/>
          <p:cNvSpPr/>
          <p:nvPr/>
        </p:nvSpPr>
        <p:spPr>
          <a:xfrm>
            <a:off x="3154320" y="558144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84" name="CustomShape 93"/>
          <p:cNvSpPr/>
          <p:nvPr/>
        </p:nvSpPr>
        <p:spPr>
          <a:xfrm>
            <a:off x="4503960" y="5202000"/>
            <a:ext cx="863640" cy="863640"/>
          </a:xfrm>
          <a:prstGeom prst="rect">
            <a:avLst/>
          </a:prstGeom>
          <a:solidFill>
            <a:srgbClr val="e8eef7"/>
          </a:solidFill>
          <a:ln>
            <a:noFill/>
          </a:ln>
        </p:spPr>
      </p:sp>
      <p:sp>
        <p:nvSpPr>
          <p:cNvPr id="285" name="CustomShape 94"/>
          <p:cNvSpPr/>
          <p:nvPr/>
        </p:nvSpPr>
        <p:spPr>
          <a:xfrm>
            <a:off x="4505400" y="5200560"/>
            <a:ext cx="862200" cy="865080"/>
          </a:xfrm>
          <a:prstGeom prst="rect">
            <a:avLst/>
          </a:prstGeom>
          <a:solidFill>
            <a:srgbClr val="e8eef7"/>
          </a:solidFill>
          <a:ln w="19080">
            <a:solidFill>
              <a:srgbClr val="000000"/>
            </a:solidFill>
            <a:miter/>
          </a:ln>
        </p:spPr>
      </p:sp>
      <p:sp>
        <p:nvSpPr>
          <p:cNvPr id="286" name="CustomShape 95"/>
          <p:cNvSpPr/>
          <p:nvPr/>
        </p:nvSpPr>
        <p:spPr>
          <a:xfrm>
            <a:off x="4519800" y="52290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287" name="CustomShape 96"/>
          <p:cNvSpPr/>
          <p:nvPr/>
        </p:nvSpPr>
        <p:spPr>
          <a:xfrm>
            <a:off x="4503960" y="5202000"/>
            <a:ext cx="450720" cy="374760"/>
          </a:xfrm>
          <a:prstGeom prst="rect">
            <a:avLst/>
          </a:prstGeom>
          <a:noFill/>
          <a:ln w="19080">
            <a:solidFill>
              <a:srgbClr val="000000"/>
            </a:solidFill>
            <a:miter/>
          </a:ln>
        </p:spPr>
      </p:sp>
      <p:sp>
        <p:nvSpPr>
          <p:cNvPr id="288" name="CustomShape 97"/>
          <p:cNvSpPr/>
          <p:nvPr/>
        </p:nvSpPr>
        <p:spPr>
          <a:xfrm>
            <a:off x="4394160" y="55767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289" name="CustomShape 98"/>
          <p:cNvSpPr/>
          <p:nvPr/>
        </p:nvSpPr>
        <p:spPr>
          <a:xfrm>
            <a:off x="5743440" y="1498680"/>
            <a:ext cx="3200400" cy="1851120"/>
          </a:xfrm>
          <a:prstGeom prst="rect">
            <a:avLst/>
          </a:prstGeom>
          <a:noFill/>
          <a:ln>
            <a:noFill/>
          </a:ln>
        </p:spPr>
        <p:txBody>
          <a:bodyPr lIns="90000" rIns="90000" tIns="46800" bIns="46800"/>
          <a:p>
            <a:pPr>
              <a:buSzPct val="80000"/>
              <a:buFont typeface="Wingdings" charset="2"/>
              <a:buChar char=""/>
            </a:pPr>
            <a:r>
              <a:rPr lang="en-US" sz="2400">
                <a:latin typeface="Arial"/>
              </a:rPr>
              <a:t>General and special purpose cores</a:t>
            </a:r>
            <a:r>
              <a:rPr lang="en-US" sz="2800">
                <a:latin typeface="Arial"/>
              </a:rPr>
              <a:t> </a:t>
            </a:r>
            <a:r>
              <a:rPr lang="en-US" sz="2000">
                <a:latin typeface="Arial"/>
              </a:rPr>
              <a:t>(Processor Elements - PEs)</a:t>
            </a:r>
            <a:endParaRPr/>
          </a:p>
          <a:p>
            <a:pPr lvl="1">
              <a:lnSpc>
                <a:spcPct val="100000"/>
              </a:lnSpc>
              <a:buSzPct val="75000"/>
              <a:buFont typeface="Wingdings" charset="2"/>
              <a:buChar char=""/>
            </a:pPr>
            <a:r>
              <a:rPr lang="en-US" sz="2400">
                <a:solidFill>
                  <a:srgbClr val="000000"/>
                </a:solidFill>
                <a:latin typeface="Arial"/>
                <a:ea typeface="ＭＳ Ｐゴシック"/>
              </a:rPr>
              <a:t>PEs likely to have the same instruction set architecture </a:t>
            </a:r>
            <a:r>
              <a:rPr lang="en-US" sz="2000">
                <a:solidFill>
                  <a:srgbClr val="000000"/>
                </a:solidFill>
                <a:latin typeface="Arial"/>
                <a:ea typeface="ＭＳ Ｐゴシック"/>
              </a:rPr>
              <a:t>(ISA)</a:t>
            </a:r>
            <a:endParaRPr/>
          </a:p>
        </p:txBody>
      </p:sp>
      <p:sp>
        <p:nvSpPr>
          <p:cNvPr id="290" name="CustomShape 99"/>
          <p:cNvSpPr/>
          <p:nvPr/>
        </p:nvSpPr>
        <p:spPr>
          <a:xfrm>
            <a:off x="5793480" y="4458240"/>
            <a:ext cx="2801880" cy="1851120"/>
          </a:xfrm>
          <a:prstGeom prst="rect">
            <a:avLst/>
          </a:prstGeom>
          <a:noFill/>
          <a:ln>
            <a:noFill/>
          </a:ln>
        </p:spPr>
        <p:txBody>
          <a:bodyPr lIns="90000" rIns="90000" tIns="46800" bIns="46800"/>
          <a:p>
            <a:pPr>
              <a:buSzPct val="80000"/>
              <a:buFont typeface="Wingdings" charset="2"/>
              <a:buChar char=""/>
            </a:pPr>
            <a:r>
              <a:rPr lang="en-US" sz="2400">
                <a:latin typeface="Arial"/>
              </a:rPr>
              <a:t>Interconnect fabric</a:t>
            </a:r>
            <a:endParaRPr/>
          </a:p>
          <a:p>
            <a:pPr lvl="1">
              <a:lnSpc>
                <a:spcPct val="100000"/>
              </a:lnSpc>
              <a:buSzPct val="75000"/>
              <a:buFont typeface="Wingdings" charset="2"/>
              <a:buChar char=""/>
            </a:pPr>
            <a:r>
              <a:rPr lang="en-US" sz="2400">
                <a:solidFill>
                  <a:srgbClr val="000000"/>
                </a:solidFill>
                <a:latin typeface="Arial"/>
                <a:ea typeface="ＭＳ Ｐゴシック"/>
              </a:rPr>
              <a:t>Network on Chip </a:t>
            </a:r>
            <a:r>
              <a:rPr lang="en-US" sz="2000">
                <a:solidFill>
                  <a:srgbClr val="000000"/>
                </a:solidFill>
                <a:latin typeface="Arial"/>
                <a:ea typeface="ＭＳ Ｐゴシック"/>
              </a:rPr>
              <a:t>(NoC)</a:t>
            </a:r>
            <a:endParaRPr/>
          </a:p>
        </p:txBody>
      </p:sp>
      <p:sp>
        <p:nvSpPr>
          <p:cNvPr id="291" name="CustomShape 100"/>
          <p:cNvSpPr/>
          <p:nvPr/>
        </p:nvSpPr>
        <p:spPr>
          <a:xfrm>
            <a:off x="1320840" y="3401640"/>
            <a:ext cx="360000" cy="215640"/>
          </a:xfrm>
          <a:prstGeom prst="rect">
            <a:avLst/>
          </a:prstGeom>
          <a:solidFill>
            <a:srgbClr val="9a9a9a"/>
          </a:solidFill>
          <a:ln w="9360">
            <a:solidFill>
              <a:srgbClr val="ff0000"/>
            </a:solidFill>
            <a:miter/>
          </a:ln>
        </p:spPr>
      </p:sp>
      <p:sp>
        <p:nvSpPr>
          <p:cNvPr id="292" name="CustomShape 101"/>
          <p:cNvSpPr/>
          <p:nvPr/>
        </p:nvSpPr>
        <p:spPr>
          <a:xfrm>
            <a:off x="1320840" y="3401640"/>
            <a:ext cx="360000" cy="215640"/>
          </a:xfrm>
          <a:prstGeom prst="rect">
            <a:avLst/>
          </a:prstGeom>
          <a:noFill/>
          <a:ln w="15840">
            <a:solidFill>
              <a:srgbClr val="ff0000"/>
            </a:solidFill>
            <a:round/>
          </a:ln>
        </p:spPr>
      </p:sp>
      <p:sp>
        <p:nvSpPr>
          <p:cNvPr id="293" name="CustomShape 102"/>
          <p:cNvSpPr/>
          <p:nvPr/>
        </p:nvSpPr>
        <p:spPr>
          <a:xfrm>
            <a:off x="1411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294" name="CustomShape 103"/>
          <p:cNvSpPr/>
          <p:nvPr/>
        </p:nvSpPr>
        <p:spPr>
          <a:xfrm>
            <a:off x="1752480" y="3689280"/>
            <a:ext cx="215640" cy="215280"/>
          </a:xfrm>
          <a:prstGeom prst="rect">
            <a:avLst/>
          </a:prstGeom>
          <a:solidFill>
            <a:srgbClr val="e6e6e6"/>
          </a:solidFill>
          <a:ln w="9360">
            <a:solidFill>
              <a:srgbClr val="ff0000"/>
            </a:solidFill>
            <a:miter/>
          </a:ln>
        </p:spPr>
      </p:sp>
      <p:sp>
        <p:nvSpPr>
          <p:cNvPr id="295" name="CustomShape 104"/>
          <p:cNvSpPr/>
          <p:nvPr/>
        </p:nvSpPr>
        <p:spPr>
          <a:xfrm>
            <a:off x="1752480" y="3689280"/>
            <a:ext cx="215640" cy="215280"/>
          </a:xfrm>
          <a:prstGeom prst="rect">
            <a:avLst/>
          </a:prstGeom>
          <a:noFill/>
          <a:ln w="15840">
            <a:solidFill>
              <a:srgbClr val="ff0000"/>
            </a:solidFill>
            <a:round/>
          </a:ln>
        </p:spPr>
      </p:sp>
      <p:sp>
        <p:nvSpPr>
          <p:cNvPr id="296" name="CustomShape 105"/>
          <p:cNvSpPr/>
          <p:nvPr/>
        </p:nvSpPr>
        <p:spPr>
          <a:xfrm>
            <a:off x="1840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297" name="Line 106"/>
          <p:cNvSpPr/>
          <p:nvPr/>
        </p:nvSpPr>
        <p:spPr>
          <a:xfrm>
            <a:off x="1681200" y="3617640"/>
            <a:ext cx="70920" cy="71280"/>
          </a:xfrm>
          <a:prstGeom prst="line">
            <a:avLst/>
          </a:prstGeom>
          <a:ln w="15840">
            <a:solidFill>
              <a:srgbClr val="ff0000"/>
            </a:solidFill>
            <a:miter/>
          </a:ln>
        </p:spPr>
      </p:sp>
      <p:sp>
        <p:nvSpPr>
          <p:cNvPr id="298" name="CustomShape 107"/>
          <p:cNvSpPr/>
          <p:nvPr/>
        </p:nvSpPr>
        <p:spPr>
          <a:xfrm>
            <a:off x="2544480" y="3401640"/>
            <a:ext cx="360000" cy="215640"/>
          </a:xfrm>
          <a:prstGeom prst="rect">
            <a:avLst/>
          </a:prstGeom>
          <a:solidFill>
            <a:srgbClr val="9a9a9a"/>
          </a:solidFill>
          <a:ln w="9360">
            <a:solidFill>
              <a:srgbClr val="ff0000"/>
            </a:solidFill>
            <a:miter/>
          </a:ln>
        </p:spPr>
      </p:sp>
      <p:sp>
        <p:nvSpPr>
          <p:cNvPr id="299" name="CustomShape 108"/>
          <p:cNvSpPr/>
          <p:nvPr/>
        </p:nvSpPr>
        <p:spPr>
          <a:xfrm>
            <a:off x="2544480" y="3401640"/>
            <a:ext cx="360000" cy="215640"/>
          </a:xfrm>
          <a:prstGeom prst="rect">
            <a:avLst/>
          </a:prstGeom>
          <a:noFill/>
          <a:ln w="15840">
            <a:solidFill>
              <a:srgbClr val="ff0000"/>
            </a:solidFill>
            <a:round/>
          </a:ln>
        </p:spPr>
      </p:sp>
      <p:sp>
        <p:nvSpPr>
          <p:cNvPr id="300" name="CustomShape 109"/>
          <p:cNvSpPr/>
          <p:nvPr/>
        </p:nvSpPr>
        <p:spPr>
          <a:xfrm>
            <a:off x="263988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01" name="CustomShape 110"/>
          <p:cNvSpPr/>
          <p:nvPr/>
        </p:nvSpPr>
        <p:spPr>
          <a:xfrm>
            <a:off x="2976480" y="3689280"/>
            <a:ext cx="215640" cy="215280"/>
          </a:xfrm>
          <a:prstGeom prst="rect">
            <a:avLst/>
          </a:prstGeom>
          <a:solidFill>
            <a:srgbClr val="e6e6e6"/>
          </a:solidFill>
          <a:ln w="9360">
            <a:solidFill>
              <a:srgbClr val="ff0000"/>
            </a:solidFill>
            <a:miter/>
          </a:ln>
        </p:spPr>
      </p:sp>
      <p:sp>
        <p:nvSpPr>
          <p:cNvPr id="302" name="CustomShape 111"/>
          <p:cNvSpPr/>
          <p:nvPr/>
        </p:nvSpPr>
        <p:spPr>
          <a:xfrm>
            <a:off x="2976480" y="3689280"/>
            <a:ext cx="215640" cy="215280"/>
          </a:xfrm>
          <a:prstGeom prst="rect">
            <a:avLst/>
          </a:prstGeom>
          <a:noFill/>
          <a:ln w="15840">
            <a:solidFill>
              <a:srgbClr val="ff0000"/>
            </a:solidFill>
            <a:round/>
          </a:ln>
        </p:spPr>
      </p:sp>
      <p:sp>
        <p:nvSpPr>
          <p:cNvPr id="303" name="CustomShape 112"/>
          <p:cNvSpPr/>
          <p:nvPr/>
        </p:nvSpPr>
        <p:spPr>
          <a:xfrm>
            <a:off x="306000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04" name="Line 113"/>
          <p:cNvSpPr/>
          <p:nvPr/>
        </p:nvSpPr>
        <p:spPr>
          <a:xfrm>
            <a:off x="2904840" y="3617640"/>
            <a:ext cx="71280" cy="71280"/>
          </a:xfrm>
          <a:prstGeom prst="line">
            <a:avLst/>
          </a:prstGeom>
          <a:ln w="15840">
            <a:solidFill>
              <a:srgbClr val="ff0000"/>
            </a:solidFill>
            <a:miter/>
          </a:ln>
        </p:spPr>
      </p:sp>
      <p:sp>
        <p:nvSpPr>
          <p:cNvPr id="305" name="CustomShape 114"/>
          <p:cNvSpPr/>
          <p:nvPr/>
        </p:nvSpPr>
        <p:spPr>
          <a:xfrm>
            <a:off x="3768480" y="3401640"/>
            <a:ext cx="360000" cy="215640"/>
          </a:xfrm>
          <a:prstGeom prst="rect">
            <a:avLst/>
          </a:prstGeom>
          <a:solidFill>
            <a:srgbClr val="9a9a9a"/>
          </a:solidFill>
          <a:ln w="9360">
            <a:solidFill>
              <a:srgbClr val="ff0000"/>
            </a:solidFill>
            <a:miter/>
          </a:ln>
        </p:spPr>
      </p:sp>
      <p:sp>
        <p:nvSpPr>
          <p:cNvPr id="306" name="CustomShape 115"/>
          <p:cNvSpPr/>
          <p:nvPr/>
        </p:nvSpPr>
        <p:spPr>
          <a:xfrm>
            <a:off x="3768480" y="3401640"/>
            <a:ext cx="360000" cy="215640"/>
          </a:xfrm>
          <a:prstGeom prst="rect">
            <a:avLst/>
          </a:prstGeom>
          <a:noFill/>
          <a:ln w="15840">
            <a:solidFill>
              <a:srgbClr val="ff0000"/>
            </a:solidFill>
            <a:round/>
          </a:ln>
        </p:spPr>
      </p:sp>
      <p:sp>
        <p:nvSpPr>
          <p:cNvPr id="307" name="CustomShape 116"/>
          <p:cNvSpPr/>
          <p:nvPr/>
        </p:nvSpPr>
        <p:spPr>
          <a:xfrm>
            <a:off x="3859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08" name="CustomShape 117"/>
          <p:cNvSpPr/>
          <p:nvPr/>
        </p:nvSpPr>
        <p:spPr>
          <a:xfrm>
            <a:off x="4200480" y="3689280"/>
            <a:ext cx="215640" cy="215280"/>
          </a:xfrm>
          <a:prstGeom prst="rect">
            <a:avLst/>
          </a:prstGeom>
          <a:solidFill>
            <a:srgbClr val="e6e6e6"/>
          </a:solidFill>
          <a:ln w="9360">
            <a:solidFill>
              <a:srgbClr val="ff0000"/>
            </a:solidFill>
            <a:miter/>
          </a:ln>
        </p:spPr>
      </p:sp>
      <p:sp>
        <p:nvSpPr>
          <p:cNvPr id="309" name="CustomShape 118"/>
          <p:cNvSpPr/>
          <p:nvPr/>
        </p:nvSpPr>
        <p:spPr>
          <a:xfrm>
            <a:off x="4200480" y="3689280"/>
            <a:ext cx="215640" cy="215280"/>
          </a:xfrm>
          <a:prstGeom prst="rect">
            <a:avLst/>
          </a:prstGeom>
          <a:noFill/>
          <a:ln w="15840">
            <a:solidFill>
              <a:srgbClr val="ff0000"/>
            </a:solidFill>
            <a:round/>
          </a:ln>
        </p:spPr>
      </p:sp>
      <p:sp>
        <p:nvSpPr>
          <p:cNvPr id="310" name="CustomShape 119"/>
          <p:cNvSpPr/>
          <p:nvPr/>
        </p:nvSpPr>
        <p:spPr>
          <a:xfrm>
            <a:off x="4288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11" name="Line 120"/>
          <p:cNvSpPr/>
          <p:nvPr/>
        </p:nvSpPr>
        <p:spPr>
          <a:xfrm>
            <a:off x="4128840" y="3617640"/>
            <a:ext cx="71280" cy="71280"/>
          </a:xfrm>
          <a:prstGeom prst="line">
            <a:avLst/>
          </a:prstGeom>
          <a:ln w="15840">
            <a:solidFill>
              <a:srgbClr val="ff0000"/>
            </a:solidFill>
            <a:miter/>
          </a:ln>
        </p:spPr>
      </p:sp>
      <p:sp>
        <p:nvSpPr>
          <p:cNvPr id="312" name="CustomShape 121"/>
          <p:cNvSpPr/>
          <p:nvPr/>
        </p:nvSpPr>
        <p:spPr>
          <a:xfrm>
            <a:off x="1320840" y="4625640"/>
            <a:ext cx="360000" cy="215640"/>
          </a:xfrm>
          <a:prstGeom prst="rect">
            <a:avLst/>
          </a:prstGeom>
          <a:solidFill>
            <a:srgbClr val="9999cc"/>
          </a:solidFill>
          <a:ln w="9360">
            <a:solidFill>
              <a:srgbClr val="ff0000"/>
            </a:solidFill>
            <a:miter/>
          </a:ln>
        </p:spPr>
      </p:sp>
      <p:sp>
        <p:nvSpPr>
          <p:cNvPr id="313" name="CustomShape 122"/>
          <p:cNvSpPr/>
          <p:nvPr/>
        </p:nvSpPr>
        <p:spPr>
          <a:xfrm>
            <a:off x="1320840" y="4625640"/>
            <a:ext cx="360000" cy="215640"/>
          </a:xfrm>
          <a:prstGeom prst="rect">
            <a:avLst/>
          </a:prstGeom>
          <a:solidFill>
            <a:srgbClr val="9999cc"/>
          </a:solidFill>
          <a:ln w="15840">
            <a:solidFill>
              <a:srgbClr val="ff0000"/>
            </a:solidFill>
            <a:round/>
          </a:ln>
        </p:spPr>
      </p:sp>
      <p:sp>
        <p:nvSpPr>
          <p:cNvPr id="314" name="CustomShape 123"/>
          <p:cNvSpPr/>
          <p:nvPr/>
        </p:nvSpPr>
        <p:spPr>
          <a:xfrm>
            <a:off x="1411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15" name="CustomShape 124"/>
          <p:cNvSpPr/>
          <p:nvPr/>
        </p:nvSpPr>
        <p:spPr>
          <a:xfrm>
            <a:off x="1752480" y="4912920"/>
            <a:ext cx="215640" cy="215640"/>
          </a:xfrm>
          <a:prstGeom prst="rect">
            <a:avLst/>
          </a:prstGeom>
          <a:solidFill>
            <a:srgbClr val="e6e6e6"/>
          </a:solidFill>
          <a:ln w="9360">
            <a:solidFill>
              <a:srgbClr val="ff0000"/>
            </a:solidFill>
            <a:miter/>
          </a:ln>
        </p:spPr>
      </p:sp>
      <p:sp>
        <p:nvSpPr>
          <p:cNvPr id="316" name="CustomShape 125"/>
          <p:cNvSpPr/>
          <p:nvPr/>
        </p:nvSpPr>
        <p:spPr>
          <a:xfrm>
            <a:off x="1752480" y="4912920"/>
            <a:ext cx="215640" cy="215640"/>
          </a:xfrm>
          <a:prstGeom prst="rect">
            <a:avLst/>
          </a:prstGeom>
          <a:noFill/>
          <a:ln w="15840">
            <a:solidFill>
              <a:srgbClr val="ff0000"/>
            </a:solidFill>
            <a:round/>
          </a:ln>
        </p:spPr>
      </p:sp>
      <p:sp>
        <p:nvSpPr>
          <p:cNvPr id="317" name="CustomShape 126"/>
          <p:cNvSpPr/>
          <p:nvPr/>
        </p:nvSpPr>
        <p:spPr>
          <a:xfrm>
            <a:off x="1840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18" name="Line 127"/>
          <p:cNvSpPr/>
          <p:nvPr/>
        </p:nvSpPr>
        <p:spPr>
          <a:xfrm>
            <a:off x="1681200" y="4841640"/>
            <a:ext cx="70920" cy="70920"/>
          </a:xfrm>
          <a:prstGeom prst="line">
            <a:avLst/>
          </a:prstGeom>
          <a:ln w="15840">
            <a:solidFill>
              <a:srgbClr val="ff0000"/>
            </a:solidFill>
            <a:miter/>
          </a:ln>
        </p:spPr>
      </p:sp>
      <p:sp>
        <p:nvSpPr>
          <p:cNvPr id="319" name="CustomShape 128"/>
          <p:cNvSpPr/>
          <p:nvPr/>
        </p:nvSpPr>
        <p:spPr>
          <a:xfrm>
            <a:off x="2544480" y="4625640"/>
            <a:ext cx="360000" cy="215640"/>
          </a:xfrm>
          <a:prstGeom prst="rect">
            <a:avLst/>
          </a:prstGeom>
          <a:solidFill>
            <a:srgbClr val="9999cc"/>
          </a:solidFill>
          <a:ln w="9360">
            <a:solidFill>
              <a:srgbClr val="ff0000"/>
            </a:solidFill>
            <a:miter/>
          </a:ln>
        </p:spPr>
      </p:sp>
      <p:sp>
        <p:nvSpPr>
          <p:cNvPr id="320" name="CustomShape 129"/>
          <p:cNvSpPr/>
          <p:nvPr/>
        </p:nvSpPr>
        <p:spPr>
          <a:xfrm>
            <a:off x="2544480" y="4625640"/>
            <a:ext cx="360000" cy="215640"/>
          </a:xfrm>
          <a:prstGeom prst="rect">
            <a:avLst/>
          </a:prstGeom>
          <a:solidFill>
            <a:srgbClr val="9999cc"/>
          </a:solidFill>
          <a:ln w="15840">
            <a:solidFill>
              <a:srgbClr val="ff0000"/>
            </a:solidFill>
            <a:round/>
          </a:ln>
        </p:spPr>
      </p:sp>
      <p:sp>
        <p:nvSpPr>
          <p:cNvPr id="321" name="CustomShape 130"/>
          <p:cNvSpPr/>
          <p:nvPr/>
        </p:nvSpPr>
        <p:spPr>
          <a:xfrm>
            <a:off x="263988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22" name="CustomShape 131"/>
          <p:cNvSpPr/>
          <p:nvPr/>
        </p:nvSpPr>
        <p:spPr>
          <a:xfrm>
            <a:off x="2976480" y="4912920"/>
            <a:ext cx="215640" cy="215640"/>
          </a:xfrm>
          <a:prstGeom prst="rect">
            <a:avLst/>
          </a:prstGeom>
          <a:solidFill>
            <a:srgbClr val="e6e6e6"/>
          </a:solidFill>
          <a:ln w="9360">
            <a:solidFill>
              <a:srgbClr val="ff0000"/>
            </a:solidFill>
            <a:miter/>
          </a:ln>
        </p:spPr>
      </p:sp>
      <p:sp>
        <p:nvSpPr>
          <p:cNvPr id="323" name="CustomShape 132"/>
          <p:cNvSpPr/>
          <p:nvPr/>
        </p:nvSpPr>
        <p:spPr>
          <a:xfrm>
            <a:off x="2976480" y="4912920"/>
            <a:ext cx="215640" cy="215640"/>
          </a:xfrm>
          <a:prstGeom prst="rect">
            <a:avLst/>
          </a:prstGeom>
          <a:noFill/>
          <a:ln w="15840">
            <a:solidFill>
              <a:srgbClr val="ff0000"/>
            </a:solidFill>
            <a:round/>
          </a:ln>
        </p:spPr>
      </p:sp>
      <p:sp>
        <p:nvSpPr>
          <p:cNvPr id="324" name="CustomShape 133"/>
          <p:cNvSpPr/>
          <p:nvPr/>
        </p:nvSpPr>
        <p:spPr>
          <a:xfrm>
            <a:off x="306000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25" name="Line 134"/>
          <p:cNvSpPr/>
          <p:nvPr/>
        </p:nvSpPr>
        <p:spPr>
          <a:xfrm>
            <a:off x="2904840" y="4841640"/>
            <a:ext cx="71280" cy="70920"/>
          </a:xfrm>
          <a:prstGeom prst="line">
            <a:avLst/>
          </a:prstGeom>
          <a:ln w="15840">
            <a:solidFill>
              <a:srgbClr val="ff0000"/>
            </a:solidFill>
            <a:miter/>
          </a:ln>
        </p:spPr>
      </p:sp>
      <p:sp>
        <p:nvSpPr>
          <p:cNvPr id="326" name="CustomShape 135"/>
          <p:cNvSpPr/>
          <p:nvPr/>
        </p:nvSpPr>
        <p:spPr>
          <a:xfrm>
            <a:off x="3768480" y="4625640"/>
            <a:ext cx="360000" cy="215640"/>
          </a:xfrm>
          <a:prstGeom prst="rect">
            <a:avLst/>
          </a:prstGeom>
          <a:solidFill>
            <a:srgbClr val="9a9a9a"/>
          </a:solidFill>
          <a:ln w="9360">
            <a:solidFill>
              <a:srgbClr val="ff0000"/>
            </a:solidFill>
            <a:miter/>
          </a:ln>
        </p:spPr>
      </p:sp>
      <p:sp>
        <p:nvSpPr>
          <p:cNvPr id="327" name="CustomShape 136"/>
          <p:cNvSpPr/>
          <p:nvPr/>
        </p:nvSpPr>
        <p:spPr>
          <a:xfrm>
            <a:off x="3768480" y="4625640"/>
            <a:ext cx="360000" cy="215640"/>
          </a:xfrm>
          <a:prstGeom prst="rect">
            <a:avLst/>
          </a:prstGeom>
          <a:noFill/>
          <a:ln w="15840">
            <a:solidFill>
              <a:srgbClr val="ff0000"/>
            </a:solidFill>
            <a:round/>
          </a:ln>
        </p:spPr>
      </p:sp>
      <p:sp>
        <p:nvSpPr>
          <p:cNvPr id="328" name="CustomShape 137"/>
          <p:cNvSpPr/>
          <p:nvPr/>
        </p:nvSpPr>
        <p:spPr>
          <a:xfrm>
            <a:off x="3859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29" name="CustomShape 138"/>
          <p:cNvSpPr/>
          <p:nvPr/>
        </p:nvSpPr>
        <p:spPr>
          <a:xfrm>
            <a:off x="4200480" y="4912920"/>
            <a:ext cx="215640" cy="215640"/>
          </a:xfrm>
          <a:prstGeom prst="rect">
            <a:avLst/>
          </a:prstGeom>
          <a:solidFill>
            <a:srgbClr val="e6e6e6"/>
          </a:solidFill>
          <a:ln w="9360">
            <a:solidFill>
              <a:srgbClr val="ff0000"/>
            </a:solidFill>
            <a:miter/>
          </a:ln>
        </p:spPr>
      </p:sp>
      <p:sp>
        <p:nvSpPr>
          <p:cNvPr id="330" name="CustomShape 139"/>
          <p:cNvSpPr/>
          <p:nvPr/>
        </p:nvSpPr>
        <p:spPr>
          <a:xfrm>
            <a:off x="4200480" y="4912920"/>
            <a:ext cx="215640" cy="215640"/>
          </a:xfrm>
          <a:prstGeom prst="rect">
            <a:avLst/>
          </a:prstGeom>
          <a:noFill/>
          <a:ln w="15840">
            <a:solidFill>
              <a:srgbClr val="ff0000"/>
            </a:solidFill>
            <a:round/>
          </a:ln>
        </p:spPr>
      </p:sp>
      <p:sp>
        <p:nvSpPr>
          <p:cNvPr id="331" name="CustomShape 140"/>
          <p:cNvSpPr/>
          <p:nvPr/>
        </p:nvSpPr>
        <p:spPr>
          <a:xfrm>
            <a:off x="4288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32" name="Line 141"/>
          <p:cNvSpPr/>
          <p:nvPr/>
        </p:nvSpPr>
        <p:spPr>
          <a:xfrm>
            <a:off x="4128840" y="4841640"/>
            <a:ext cx="71280" cy="70920"/>
          </a:xfrm>
          <a:prstGeom prst="line">
            <a:avLst/>
          </a:prstGeom>
          <a:ln w="15840">
            <a:solidFill>
              <a:srgbClr val="ff0000"/>
            </a:solidFill>
            <a:miter/>
          </a:ln>
        </p:spPr>
      </p:sp>
      <p:sp>
        <p:nvSpPr>
          <p:cNvPr id="333" name="CustomShape 142"/>
          <p:cNvSpPr/>
          <p:nvPr/>
        </p:nvSpPr>
        <p:spPr>
          <a:xfrm>
            <a:off x="1320840" y="5849640"/>
            <a:ext cx="360000" cy="215640"/>
          </a:xfrm>
          <a:prstGeom prst="rect">
            <a:avLst/>
          </a:prstGeom>
          <a:solidFill>
            <a:srgbClr val="9999cc"/>
          </a:solidFill>
          <a:ln w="9360">
            <a:solidFill>
              <a:srgbClr val="ff0000"/>
            </a:solidFill>
            <a:miter/>
          </a:ln>
        </p:spPr>
      </p:sp>
      <p:sp>
        <p:nvSpPr>
          <p:cNvPr id="334" name="CustomShape 143"/>
          <p:cNvSpPr/>
          <p:nvPr/>
        </p:nvSpPr>
        <p:spPr>
          <a:xfrm>
            <a:off x="1320840" y="5849640"/>
            <a:ext cx="360000" cy="215640"/>
          </a:xfrm>
          <a:prstGeom prst="rect">
            <a:avLst/>
          </a:prstGeom>
          <a:solidFill>
            <a:srgbClr val="9999cc"/>
          </a:solidFill>
          <a:ln w="15840">
            <a:solidFill>
              <a:srgbClr val="ff0000"/>
            </a:solidFill>
            <a:round/>
          </a:ln>
        </p:spPr>
      </p:sp>
      <p:sp>
        <p:nvSpPr>
          <p:cNvPr id="335" name="CustomShape 144"/>
          <p:cNvSpPr/>
          <p:nvPr/>
        </p:nvSpPr>
        <p:spPr>
          <a:xfrm>
            <a:off x="1411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36" name="CustomShape 145"/>
          <p:cNvSpPr/>
          <p:nvPr/>
        </p:nvSpPr>
        <p:spPr>
          <a:xfrm>
            <a:off x="1752480" y="6136920"/>
            <a:ext cx="215640" cy="215640"/>
          </a:xfrm>
          <a:prstGeom prst="rect">
            <a:avLst/>
          </a:prstGeom>
          <a:solidFill>
            <a:srgbClr val="e6e6e6"/>
          </a:solidFill>
          <a:ln w="9360">
            <a:solidFill>
              <a:srgbClr val="ff0000"/>
            </a:solidFill>
            <a:miter/>
          </a:ln>
        </p:spPr>
      </p:sp>
      <p:sp>
        <p:nvSpPr>
          <p:cNvPr id="337" name="CustomShape 146"/>
          <p:cNvSpPr/>
          <p:nvPr/>
        </p:nvSpPr>
        <p:spPr>
          <a:xfrm>
            <a:off x="1752480" y="6136920"/>
            <a:ext cx="215640" cy="215640"/>
          </a:xfrm>
          <a:prstGeom prst="rect">
            <a:avLst/>
          </a:prstGeom>
          <a:noFill/>
          <a:ln w="15840">
            <a:solidFill>
              <a:srgbClr val="ff0000"/>
            </a:solidFill>
            <a:round/>
          </a:ln>
        </p:spPr>
      </p:sp>
      <p:sp>
        <p:nvSpPr>
          <p:cNvPr id="338" name="CustomShape 147"/>
          <p:cNvSpPr/>
          <p:nvPr/>
        </p:nvSpPr>
        <p:spPr>
          <a:xfrm>
            <a:off x="1840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39" name="Line 148"/>
          <p:cNvSpPr/>
          <p:nvPr/>
        </p:nvSpPr>
        <p:spPr>
          <a:xfrm>
            <a:off x="1681200" y="6065640"/>
            <a:ext cx="70920" cy="70920"/>
          </a:xfrm>
          <a:prstGeom prst="line">
            <a:avLst/>
          </a:prstGeom>
          <a:ln w="15840">
            <a:solidFill>
              <a:srgbClr val="ff0000"/>
            </a:solidFill>
            <a:miter/>
          </a:ln>
        </p:spPr>
      </p:sp>
      <p:sp>
        <p:nvSpPr>
          <p:cNvPr id="340" name="CustomShape 149"/>
          <p:cNvSpPr/>
          <p:nvPr/>
        </p:nvSpPr>
        <p:spPr>
          <a:xfrm>
            <a:off x="2544480" y="5849640"/>
            <a:ext cx="360000" cy="215640"/>
          </a:xfrm>
          <a:prstGeom prst="rect">
            <a:avLst/>
          </a:prstGeom>
          <a:solidFill>
            <a:srgbClr val="9999cc"/>
          </a:solidFill>
          <a:ln w="9360">
            <a:solidFill>
              <a:srgbClr val="ff0000"/>
            </a:solidFill>
            <a:miter/>
          </a:ln>
        </p:spPr>
      </p:sp>
      <p:sp>
        <p:nvSpPr>
          <p:cNvPr id="341" name="CustomShape 150"/>
          <p:cNvSpPr/>
          <p:nvPr/>
        </p:nvSpPr>
        <p:spPr>
          <a:xfrm>
            <a:off x="2544480" y="5849640"/>
            <a:ext cx="360000" cy="215640"/>
          </a:xfrm>
          <a:prstGeom prst="rect">
            <a:avLst/>
          </a:prstGeom>
          <a:solidFill>
            <a:srgbClr val="9999cc"/>
          </a:solidFill>
          <a:ln w="15840">
            <a:solidFill>
              <a:srgbClr val="ff0000"/>
            </a:solidFill>
            <a:round/>
          </a:ln>
        </p:spPr>
      </p:sp>
      <p:sp>
        <p:nvSpPr>
          <p:cNvPr id="342" name="CustomShape 151"/>
          <p:cNvSpPr/>
          <p:nvPr/>
        </p:nvSpPr>
        <p:spPr>
          <a:xfrm>
            <a:off x="263988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43" name="CustomShape 152"/>
          <p:cNvSpPr/>
          <p:nvPr/>
        </p:nvSpPr>
        <p:spPr>
          <a:xfrm>
            <a:off x="2976480" y="6136920"/>
            <a:ext cx="215640" cy="215640"/>
          </a:xfrm>
          <a:prstGeom prst="rect">
            <a:avLst/>
          </a:prstGeom>
          <a:solidFill>
            <a:srgbClr val="e6e6e6"/>
          </a:solidFill>
          <a:ln w="9360">
            <a:solidFill>
              <a:srgbClr val="ff0000"/>
            </a:solidFill>
            <a:miter/>
          </a:ln>
        </p:spPr>
      </p:sp>
      <p:sp>
        <p:nvSpPr>
          <p:cNvPr id="344" name="CustomShape 153"/>
          <p:cNvSpPr/>
          <p:nvPr/>
        </p:nvSpPr>
        <p:spPr>
          <a:xfrm>
            <a:off x="2976480" y="6136920"/>
            <a:ext cx="215640" cy="215640"/>
          </a:xfrm>
          <a:prstGeom prst="rect">
            <a:avLst/>
          </a:prstGeom>
          <a:noFill/>
          <a:ln w="15840">
            <a:solidFill>
              <a:srgbClr val="ff0000"/>
            </a:solidFill>
            <a:round/>
          </a:ln>
        </p:spPr>
      </p:sp>
      <p:sp>
        <p:nvSpPr>
          <p:cNvPr id="345" name="CustomShape 154"/>
          <p:cNvSpPr/>
          <p:nvPr/>
        </p:nvSpPr>
        <p:spPr>
          <a:xfrm>
            <a:off x="306000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46" name="Line 155"/>
          <p:cNvSpPr/>
          <p:nvPr/>
        </p:nvSpPr>
        <p:spPr>
          <a:xfrm>
            <a:off x="2904840" y="6065640"/>
            <a:ext cx="71280" cy="70920"/>
          </a:xfrm>
          <a:prstGeom prst="line">
            <a:avLst/>
          </a:prstGeom>
          <a:ln w="15840">
            <a:solidFill>
              <a:srgbClr val="ff0000"/>
            </a:solidFill>
            <a:miter/>
          </a:ln>
        </p:spPr>
      </p:sp>
      <p:sp>
        <p:nvSpPr>
          <p:cNvPr id="347" name="CustomShape 156"/>
          <p:cNvSpPr/>
          <p:nvPr/>
        </p:nvSpPr>
        <p:spPr>
          <a:xfrm>
            <a:off x="3768480" y="5849640"/>
            <a:ext cx="360000" cy="215640"/>
          </a:xfrm>
          <a:prstGeom prst="rect">
            <a:avLst/>
          </a:prstGeom>
          <a:solidFill>
            <a:srgbClr val="9999cc"/>
          </a:solidFill>
          <a:ln w="9360">
            <a:solidFill>
              <a:srgbClr val="ff0000"/>
            </a:solidFill>
            <a:miter/>
          </a:ln>
        </p:spPr>
      </p:sp>
      <p:sp>
        <p:nvSpPr>
          <p:cNvPr id="348" name="CustomShape 157"/>
          <p:cNvSpPr/>
          <p:nvPr/>
        </p:nvSpPr>
        <p:spPr>
          <a:xfrm>
            <a:off x="3768480" y="5849640"/>
            <a:ext cx="360000" cy="215640"/>
          </a:xfrm>
          <a:prstGeom prst="rect">
            <a:avLst/>
          </a:prstGeom>
          <a:solidFill>
            <a:srgbClr val="9999cc"/>
          </a:solidFill>
          <a:ln w="15840">
            <a:solidFill>
              <a:srgbClr val="ff0000"/>
            </a:solidFill>
            <a:round/>
          </a:ln>
        </p:spPr>
      </p:sp>
      <p:sp>
        <p:nvSpPr>
          <p:cNvPr id="349" name="CustomShape 158"/>
          <p:cNvSpPr/>
          <p:nvPr/>
        </p:nvSpPr>
        <p:spPr>
          <a:xfrm>
            <a:off x="3859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50" name="CustomShape 159"/>
          <p:cNvSpPr/>
          <p:nvPr/>
        </p:nvSpPr>
        <p:spPr>
          <a:xfrm>
            <a:off x="4200480" y="6136920"/>
            <a:ext cx="215640" cy="215640"/>
          </a:xfrm>
          <a:prstGeom prst="rect">
            <a:avLst/>
          </a:prstGeom>
          <a:solidFill>
            <a:srgbClr val="e6e6e6"/>
          </a:solidFill>
          <a:ln w="9360">
            <a:solidFill>
              <a:srgbClr val="ff0000"/>
            </a:solidFill>
            <a:miter/>
          </a:ln>
        </p:spPr>
      </p:sp>
      <p:sp>
        <p:nvSpPr>
          <p:cNvPr id="351" name="CustomShape 160"/>
          <p:cNvSpPr/>
          <p:nvPr/>
        </p:nvSpPr>
        <p:spPr>
          <a:xfrm>
            <a:off x="4200480" y="6136920"/>
            <a:ext cx="215640" cy="215640"/>
          </a:xfrm>
          <a:prstGeom prst="rect">
            <a:avLst/>
          </a:prstGeom>
          <a:noFill/>
          <a:ln w="15840">
            <a:solidFill>
              <a:srgbClr val="ff0000"/>
            </a:solidFill>
            <a:round/>
          </a:ln>
        </p:spPr>
      </p:sp>
      <p:sp>
        <p:nvSpPr>
          <p:cNvPr id="352" name="CustomShape 161"/>
          <p:cNvSpPr/>
          <p:nvPr/>
        </p:nvSpPr>
        <p:spPr>
          <a:xfrm>
            <a:off x="4288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53" name="Line 162"/>
          <p:cNvSpPr/>
          <p:nvPr/>
        </p:nvSpPr>
        <p:spPr>
          <a:xfrm>
            <a:off x="4128840" y="6065640"/>
            <a:ext cx="71280" cy="70920"/>
          </a:xfrm>
          <a:prstGeom prst="line">
            <a:avLst/>
          </a:prstGeom>
          <a:ln w="15840">
            <a:solidFill>
              <a:srgbClr val="ff0000"/>
            </a:solidFill>
            <a:miter/>
          </a:ln>
        </p:spPr>
      </p:sp>
      <p:sp>
        <p:nvSpPr>
          <p:cNvPr id="354" name="Line 163"/>
          <p:cNvSpPr/>
          <p:nvPr/>
        </p:nvSpPr>
        <p:spPr>
          <a:xfrm>
            <a:off x="1968480" y="3798720"/>
            <a:ext cx="1007640" cy="1080"/>
          </a:xfrm>
          <a:prstGeom prst="line">
            <a:avLst/>
          </a:prstGeom>
          <a:ln w="15840">
            <a:solidFill>
              <a:srgbClr val="ff0000"/>
            </a:solidFill>
            <a:miter/>
          </a:ln>
        </p:spPr>
      </p:sp>
      <p:sp>
        <p:nvSpPr>
          <p:cNvPr id="355" name="Line 164"/>
          <p:cNvSpPr/>
          <p:nvPr/>
        </p:nvSpPr>
        <p:spPr>
          <a:xfrm>
            <a:off x="3192480" y="3798720"/>
            <a:ext cx="1007640" cy="1080"/>
          </a:xfrm>
          <a:prstGeom prst="line">
            <a:avLst/>
          </a:prstGeom>
          <a:ln w="15840">
            <a:solidFill>
              <a:srgbClr val="ff0000"/>
            </a:solidFill>
            <a:miter/>
          </a:ln>
        </p:spPr>
      </p:sp>
      <p:sp>
        <p:nvSpPr>
          <p:cNvPr id="356" name="Line 165"/>
          <p:cNvSpPr/>
          <p:nvPr/>
        </p:nvSpPr>
        <p:spPr>
          <a:xfrm>
            <a:off x="1861920" y="3904920"/>
            <a:ext cx="1440" cy="1007640"/>
          </a:xfrm>
          <a:prstGeom prst="line">
            <a:avLst/>
          </a:prstGeom>
          <a:ln w="15840">
            <a:solidFill>
              <a:srgbClr val="ff0000"/>
            </a:solidFill>
            <a:miter/>
          </a:ln>
        </p:spPr>
      </p:sp>
      <p:sp>
        <p:nvSpPr>
          <p:cNvPr id="357" name="Line 166"/>
          <p:cNvSpPr/>
          <p:nvPr/>
        </p:nvSpPr>
        <p:spPr>
          <a:xfrm>
            <a:off x="1968480" y="5022720"/>
            <a:ext cx="1007640" cy="1080"/>
          </a:xfrm>
          <a:prstGeom prst="line">
            <a:avLst/>
          </a:prstGeom>
          <a:ln w="15840">
            <a:solidFill>
              <a:srgbClr val="ff0000"/>
            </a:solidFill>
            <a:miter/>
          </a:ln>
        </p:spPr>
      </p:sp>
      <p:sp>
        <p:nvSpPr>
          <p:cNvPr id="358" name="Line 167"/>
          <p:cNvSpPr/>
          <p:nvPr/>
        </p:nvSpPr>
        <p:spPr>
          <a:xfrm flipV="1">
            <a:off x="3085920" y="3904560"/>
            <a:ext cx="1440" cy="1007640"/>
          </a:xfrm>
          <a:prstGeom prst="line">
            <a:avLst/>
          </a:prstGeom>
          <a:ln w="15840">
            <a:solidFill>
              <a:srgbClr val="ff0000"/>
            </a:solidFill>
            <a:miter/>
          </a:ln>
        </p:spPr>
      </p:sp>
      <p:sp>
        <p:nvSpPr>
          <p:cNvPr id="359" name="Line 168"/>
          <p:cNvSpPr/>
          <p:nvPr/>
        </p:nvSpPr>
        <p:spPr>
          <a:xfrm>
            <a:off x="3192480" y="5022720"/>
            <a:ext cx="1007640" cy="1080"/>
          </a:xfrm>
          <a:prstGeom prst="line">
            <a:avLst/>
          </a:prstGeom>
          <a:ln w="15840">
            <a:solidFill>
              <a:srgbClr val="ff0000"/>
            </a:solidFill>
            <a:miter/>
          </a:ln>
        </p:spPr>
      </p:sp>
      <p:sp>
        <p:nvSpPr>
          <p:cNvPr id="360" name="Line 169"/>
          <p:cNvSpPr/>
          <p:nvPr/>
        </p:nvSpPr>
        <p:spPr>
          <a:xfrm>
            <a:off x="4309920" y="3904920"/>
            <a:ext cx="1080" cy="1007640"/>
          </a:xfrm>
          <a:prstGeom prst="line">
            <a:avLst/>
          </a:prstGeom>
          <a:ln w="15840">
            <a:solidFill>
              <a:srgbClr val="ff0000"/>
            </a:solidFill>
            <a:miter/>
          </a:ln>
        </p:spPr>
      </p:sp>
      <p:sp>
        <p:nvSpPr>
          <p:cNvPr id="361" name="Line 170"/>
          <p:cNvSpPr/>
          <p:nvPr/>
        </p:nvSpPr>
        <p:spPr>
          <a:xfrm>
            <a:off x="1861920" y="5128920"/>
            <a:ext cx="1440" cy="1007640"/>
          </a:xfrm>
          <a:prstGeom prst="line">
            <a:avLst/>
          </a:prstGeom>
          <a:ln w="15840">
            <a:solidFill>
              <a:srgbClr val="ff0000"/>
            </a:solidFill>
            <a:miter/>
          </a:ln>
        </p:spPr>
      </p:sp>
      <p:sp>
        <p:nvSpPr>
          <p:cNvPr id="362" name="Line 171"/>
          <p:cNvSpPr/>
          <p:nvPr/>
        </p:nvSpPr>
        <p:spPr>
          <a:xfrm>
            <a:off x="1968480" y="6246720"/>
            <a:ext cx="1007640" cy="1080"/>
          </a:xfrm>
          <a:prstGeom prst="line">
            <a:avLst/>
          </a:prstGeom>
          <a:ln w="15840">
            <a:solidFill>
              <a:srgbClr val="ff0000"/>
            </a:solidFill>
            <a:miter/>
          </a:ln>
        </p:spPr>
      </p:sp>
      <p:sp>
        <p:nvSpPr>
          <p:cNvPr id="363" name="Line 172"/>
          <p:cNvSpPr/>
          <p:nvPr/>
        </p:nvSpPr>
        <p:spPr>
          <a:xfrm>
            <a:off x="3085920" y="5128920"/>
            <a:ext cx="1440" cy="1007640"/>
          </a:xfrm>
          <a:prstGeom prst="line">
            <a:avLst/>
          </a:prstGeom>
          <a:ln w="15840">
            <a:solidFill>
              <a:srgbClr val="ff0000"/>
            </a:solidFill>
            <a:miter/>
          </a:ln>
        </p:spPr>
      </p:sp>
      <p:sp>
        <p:nvSpPr>
          <p:cNvPr id="364" name="Line 173"/>
          <p:cNvSpPr/>
          <p:nvPr/>
        </p:nvSpPr>
        <p:spPr>
          <a:xfrm>
            <a:off x="3192480" y="6246720"/>
            <a:ext cx="1007640" cy="1080"/>
          </a:xfrm>
          <a:prstGeom prst="line">
            <a:avLst/>
          </a:prstGeom>
          <a:ln w="15840">
            <a:solidFill>
              <a:srgbClr val="ff0000"/>
            </a:solidFill>
            <a:miter/>
          </a:ln>
        </p:spPr>
      </p:sp>
      <p:sp>
        <p:nvSpPr>
          <p:cNvPr id="365" name="Line 174"/>
          <p:cNvSpPr/>
          <p:nvPr/>
        </p:nvSpPr>
        <p:spPr>
          <a:xfrm flipV="1">
            <a:off x="4309920" y="5128560"/>
            <a:ext cx="1080" cy="1007640"/>
          </a:xfrm>
          <a:prstGeom prst="line">
            <a:avLst/>
          </a:prstGeom>
          <a:ln w="15840">
            <a:solidFill>
              <a:srgbClr val="ff0000"/>
            </a:solidFill>
            <a:miter/>
          </a:ln>
        </p:spPr>
      </p:sp>
      <p:sp>
        <p:nvSpPr>
          <p:cNvPr id="366" name="CustomShape 175"/>
          <p:cNvSpPr/>
          <p:nvPr/>
        </p:nvSpPr>
        <p:spPr>
          <a:xfrm>
            <a:off x="4987800" y="5864040"/>
            <a:ext cx="360000" cy="215640"/>
          </a:xfrm>
          <a:prstGeom prst="rect">
            <a:avLst/>
          </a:prstGeom>
          <a:solidFill>
            <a:srgbClr val="9999cc"/>
          </a:solidFill>
          <a:ln w="9360">
            <a:solidFill>
              <a:srgbClr val="ff0000"/>
            </a:solidFill>
            <a:miter/>
          </a:ln>
        </p:spPr>
      </p:sp>
      <p:sp>
        <p:nvSpPr>
          <p:cNvPr id="367" name="CustomShape 176"/>
          <p:cNvSpPr/>
          <p:nvPr/>
        </p:nvSpPr>
        <p:spPr>
          <a:xfrm>
            <a:off x="4987800" y="5864040"/>
            <a:ext cx="360000" cy="215640"/>
          </a:xfrm>
          <a:prstGeom prst="rect">
            <a:avLst/>
          </a:prstGeom>
          <a:solidFill>
            <a:srgbClr val="9999cc"/>
          </a:solidFill>
          <a:ln w="15840">
            <a:solidFill>
              <a:srgbClr val="ff0000"/>
            </a:solidFill>
            <a:round/>
          </a:ln>
        </p:spPr>
      </p:sp>
      <p:sp>
        <p:nvSpPr>
          <p:cNvPr id="368" name="CustomShape 177"/>
          <p:cNvSpPr/>
          <p:nvPr/>
        </p:nvSpPr>
        <p:spPr>
          <a:xfrm>
            <a:off x="5078160" y="58910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69" name="CustomShape 178"/>
          <p:cNvSpPr/>
          <p:nvPr/>
        </p:nvSpPr>
        <p:spPr>
          <a:xfrm>
            <a:off x="5419440" y="6151320"/>
            <a:ext cx="215640" cy="215640"/>
          </a:xfrm>
          <a:prstGeom prst="rect">
            <a:avLst/>
          </a:prstGeom>
          <a:solidFill>
            <a:srgbClr val="e6e6e6"/>
          </a:solidFill>
          <a:ln w="9360">
            <a:solidFill>
              <a:srgbClr val="ff0000"/>
            </a:solidFill>
            <a:miter/>
          </a:ln>
        </p:spPr>
      </p:sp>
      <p:sp>
        <p:nvSpPr>
          <p:cNvPr id="370" name="CustomShape 179"/>
          <p:cNvSpPr/>
          <p:nvPr/>
        </p:nvSpPr>
        <p:spPr>
          <a:xfrm>
            <a:off x="5419440" y="6151320"/>
            <a:ext cx="215640" cy="215640"/>
          </a:xfrm>
          <a:prstGeom prst="rect">
            <a:avLst/>
          </a:prstGeom>
          <a:noFill/>
          <a:ln w="15840">
            <a:solidFill>
              <a:srgbClr val="ff0000"/>
            </a:solidFill>
            <a:round/>
          </a:ln>
        </p:spPr>
      </p:sp>
      <p:sp>
        <p:nvSpPr>
          <p:cNvPr id="371" name="CustomShape 180"/>
          <p:cNvSpPr/>
          <p:nvPr/>
        </p:nvSpPr>
        <p:spPr>
          <a:xfrm>
            <a:off x="5508000" y="61671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72" name="Line 181"/>
          <p:cNvSpPr/>
          <p:nvPr/>
        </p:nvSpPr>
        <p:spPr>
          <a:xfrm>
            <a:off x="5348160" y="6080040"/>
            <a:ext cx="70920" cy="70920"/>
          </a:xfrm>
          <a:prstGeom prst="line">
            <a:avLst/>
          </a:prstGeom>
          <a:ln w="15840">
            <a:solidFill>
              <a:srgbClr val="ff0000"/>
            </a:solidFill>
            <a:miter/>
          </a:ln>
        </p:spPr>
      </p:sp>
      <p:sp>
        <p:nvSpPr>
          <p:cNvPr id="373" name="Line 182"/>
          <p:cNvSpPr/>
          <p:nvPr/>
        </p:nvSpPr>
        <p:spPr>
          <a:xfrm>
            <a:off x="4411440" y="6260760"/>
            <a:ext cx="1007640" cy="1440"/>
          </a:xfrm>
          <a:prstGeom prst="line">
            <a:avLst/>
          </a:prstGeom>
          <a:ln w="15840">
            <a:solidFill>
              <a:srgbClr val="ff0000"/>
            </a:solidFill>
            <a:miter/>
          </a:ln>
        </p:spPr>
      </p:sp>
      <p:sp>
        <p:nvSpPr>
          <p:cNvPr id="374" name="Line 183"/>
          <p:cNvSpPr/>
          <p:nvPr/>
        </p:nvSpPr>
        <p:spPr>
          <a:xfrm flipV="1">
            <a:off x="5529240" y="5142960"/>
            <a:ext cx="1080" cy="1007640"/>
          </a:xfrm>
          <a:prstGeom prst="line">
            <a:avLst/>
          </a:prstGeom>
          <a:ln w="15840">
            <a:solidFill>
              <a:srgbClr val="ff0000"/>
            </a:solidFill>
            <a:miter/>
          </a:ln>
        </p:spPr>
      </p:sp>
      <p:sp>
        <p:nvSpPr>
          <p:cNvPr id="375" name="CustomShape 184"/>
          <p:cNvSpPr/>
          <p:nvPr/>
        </p:nvSpPr>
        <p:spPr>
          <a:xfrm>
            <a:off x="5002200" y="4630320"/>
            <a:ext cx="360000" cy="215640"/>
          </a:xfrm>
          <a:prstGeom prst="rect">
            <a:avLst/>
          </a:prstGeom>
          <a:solidFill>
            <a:srgbClr val="9999cc"/>
          </a:solidFill>
          <a:ln w="9360">
            <a:solidFill>
              <a:srgbClr val="ff0000"/>
            </a:solidFill>
            <a:miter/>
          </a:ln>
        </p:spPr>
      </p:sp>
      <p:sp>
        <p:nvSpPr>
          <p:cNvPr id="376" name="CustomShape 185"/>
          <p:cNvSpPr/>
          <p:nvPr/>
        </p:nvSpPr>
        <p:spPr>
          <a:xfrm>
            <a:off x="5002200" y="4630320"/>
            <a:ext cx="360000" cy="215640"/>
          </a:xfrm>
          <a:prstGeom prst="rect">
            <a:avLst/>
          </a:prstGeom>
          <a:solidFill>
            <a:srgbClr val="9999cc"/>
          </a:solidFill>
          <a:ln w="15840">
            <a:solidFill>
              <a:srgbClr val="ff0000"/>
            </a:solidFill>
            <a:round/>
          </a:ln>
        </p:spPr>
      </p:sp>
      <p:sp>
        <p:nvSpPr>
          <p:cNvPr id="377" name="CustomShape 186"/>
          <p:cNvSpPr/>
          <p:nvPr/>
        </p:nvSpPr>
        <p:spPr>
          <a:xfrm>
            <a:off x="509256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78" name="CustomShape 187"/>
          <p:cNvSpPr/>
          <p:nvPr/>
        </p:nvSpPr>
        <p:spPr>
          <a:xfrm>
            <a:off x="5433840" y="4917960"/>
            <a:ext cx="215640" cy="215280"/>
          </a:xfrm>
          <a:prstGeom prst="rect">
            <a:avLst/>
          </a:prstGeom>
          <a:solidFill>
            <a:srgbClr val="e6e6e6"/>
          </a:solidFill>
          <a:ln w="9360">
            <a:solidFill>
              <a:srgbClr val="ff0000"/>
            </a:solidFill>
            <a:miter/>
          </a:ln>
        </p:spPr>
      </p:sp>
      <p:sp>
        <p:nvSpPr>
          <p:cNvPr id="379" name="CustomShape 188"/>
          <p:cNvSpPr/>
          <p:nvPr/>
        </p:nvSpPr>
        <p:spPr>
          <a:xfrm>
            <a:off x="5448240" y="4917960"/>
            <a:ext cx="215640" cy="215280"/>
          </a:xfrm>
          <a:prstGeom prst="rect">
            <a:avLst/>
          </a:prstGeom>
          <a:noFill/>
          <a:ln w="15840">
            <a:solidFill>
              <a:srgbClr val="ff0000"/>
            </a:solidFill>
            <a:round/>
          </a:ln>
        </p:spPr>
      </p:sp>
      <p:sp>
        <p:nvSpPr>
          <p:cNvPr id="380" name="CustomShape 189"/>
          <p:cNvSpPr/>
          <p:nvPr/>
        </p:nvSpPr>
        <p:spPr>
          <a:xfrm>
            <a:off x="5522040" y="49338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81" name="Line 190"/>
          <p:cNvSpPr/>
          <p:nvPr/>
        </p:nvSpPr>
        <p:spPr>
          <a:xfrm>
            <a:off x="5362560" y="4846320"/>
            <a:ext cx="70920" cy="71280"/>
          </a:xfrm>
          <a:prstGeom prst="line">
            <a:avLst/>
          </a:prstGeom>
          <a:ln w="15840">
            <a:solidFill>
              <a:srgbClr val="ff0000"/>
            </a:solidFill>
            <a:miter/>
          </a:ln>
        </p:spPr>
      </p:sp>
      <p:sp>
        <p:nvSpPr>
          <p:cNvPr id="382" name="Line 191"/>
          <p:cNvSpPr/>
          <p:nvPr/>
        </p:nvSpPr>
        <p:spPr>
          <a:xfrm>
            <a:off x="4425840" y="5027400"/>
            <a:ext cx="1007640" cy="1080"/>
          </a:xfrm>
          <a:prstGeom prst="line">
            <a:avLst/>
          </a:prstGeom>
          <a:ln w="15840">
            <a:solidFill>
              <a:srgbClr val="ff0000"/>
            </a:solidFill>
            <a:miter/>
          </a:ln>
        </p:spPr>
      </p:sp>
      <p:sp>
        <p:nvSpPr>
          <p:cNvPr id="383" name="Line 192"/>
          <p:cNvSpPr/>
          <p:nvPr/>
        </p:nvSpPr>
        <p:spPr>
          <a:xfrm flipV="1">
            <a:off x="5529240" y="3909600"/>
            <a:ext cx="1080" cy="1008000"/>
          </a:xfrm>
          <a:prstGeom prst="line">
            <a:avLst/>
          </a:prstGeom>
          <a:ln w="15840">
            <a:solidFill>
              <a:srgbClr val="ff0000"/>
            </a:solidFill>
            <a:miter/>
          </a:ln>
        </p:spPr>
      </p:sp>
      <p:sp>
        <p:nvSpPr>
          <p:cNvPr id="384" name="CustomShape 193"/>
          <p:cNvSpPr/>
          <p:nvPr/>
        </p:nvSpPr>
        <p:spPr>
          <a:xfrm>
            <a:off x="5000400" y="3396960"/>
            <a:ext cx="360000" cy="215640"/>
          </a:xfrm>
          <a:prstGeom prst="rect">
            <a:avLst/>
          </a:prstGeom>
          <a:solidFill>
            <a:srgbClr val="9999cc"/>
          </a:solidFill>
          <a:ln w="9360">
            <a:solidFill>
              <a:srgbClr val="ff0000"/>
            </a:solidFill>
            <a:miter/>
          </a:ln>
        </p:spPr>
      </p:sp>
      <p:sp>
        <p:nvSpPr>
          <p:cNvPr id="385" name="CustomShape 194"/>
          <p:cNvSpPr/>
          <p:nvPr/>
        </p:nvSpPr>
        <p:spPr>
          <a:xfrm>
            <a:off x="5000400" y="3396960"/>
            <a:ext cx="360000" cy="215640"/>
          </a:xfrm>
          <a:prstGeom prst="rect">
            <a:avLst/>
          </a:prstGeom>
          <a:solidFill>
            <a:srgbClr val="9999cc"/>
          </a:solidFill>
          <a:ln w="15840">
            <a:solidFill>
              <a:srgbClr val="ff0000"/>
            </a:solidFill>
            <a:round/>
          </a:ln>
        </p:spPr>
      </p:sp>
      <p:sp>
        <p:nvSpPr>
          <p:cNvPr id="386" name="CustomShape 195"/>
          <p:cNvSpPr/>
          <p:nvPr/>
        </p:nvSpPr>
        <p:spPr>
          <a:xfrm>
            <a:off x="5091120" y="34239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87" name="Line 196"/>
          <p:cNvSpPr/>
          <p:nvPr/>
        </p:nvSpPr>
        <p:spPr>
          <a:xfrm>
            <a:off x="5360760" y="3612960"/>
            <a:ext cx="71280" cy="70920"/>
          </a:xfrm>
          <a:prstGeom prst="line">
            <a:avLst/>
          </a:prstGeom>
          <a:ln w="15840">
            <a:solidFill>
              <a:srgbClr val="ff0000"/>
            </a:solidFill>
            <a:miter/>
          </a:ln>
        </p:spPr>
      </p:sp>
      <p:sp>
        <p:nvSpPr>
          <p:cNvPr id="388" name="Line 197"/>
          <p:cNvSpPr/>
          <p:nvPr/>
        </p:nvSpPr>
        <p:spPr>
          <a:xfrm>
            <a:off x="4424400" y="3794040"/>
            <a:ext cx="1007640" cy="1080"/>
          </a:xfrm>
          <a:prstGeom prst="line">
            <a:avLst/>
          </a:prstGeom>
          <a:ln w="15840">
            <a:solidFill>
              <a:srgbClr val="ff0000"/>
            </a:solidFill>
            <a:miter/>
          </a:ln>
        </p:spPr>
      </p:sp>
      <p:sp>
        <p:nvSpPr>
          <p:cNvPr id="389" name="Line 198"/>
          <p:cNvSpPr/>
          <p:nvPr/>
        </p:nvSpPr>
        <p:spPr>
          <a:xfrm flipV="1">
            <a:off x="5527440" y="2675880"/>
            <a:ext cx="1440" cy="1007640"/>
          </a:xfrm>
          <a:prstGeom prst="line">
            <a:avLst/>
          </a:prstGeom>
          <a:ln w="15840">
            <a:solidFill>
              <a:srgbClr val="ff0000"/>
            </a:solidFill>
            <a:miter/>
          </a:ln>
        </p:spPr>
      </p:sp>
      <p:sp>
        <p:nvSpPr>
          <p:cNvPr id="390" name="CustomShape 199"/>
          <p:cNvSpPr/>
          <p:nvPr/>
        </p:nvSpPr>
        <p:spPr>
          <a:xfrm>
            <a:off x="5419440" y="3684240"/>
            <a:ext cx="215640" cy="215640"/>
          </a:xfrm>
          <a:prstGeom prst="rect">
            <a:avLst/>
          </a:prstGeom>
          <a:solidFill>
            <a:srgbClr val="e6e6e6"/>
          </a:solidFill>
          <a:ln w="9360">
            <a:solidFill>
              <a:srgbClr val="ff0000"/>
            </a:solidFill>
            <a:miter/>
          </a:ln>
        </p:spPr>
      </p:sp>
      <p:sp>
        <p:nvSpPr>
          <p:cNvPr id="391" name="CustomShape 200"/>
          <p:cNvSpPr/>
          <p:nvPr/>
        </p:nvSpPr>
        <p:spPr>
          <a:xfrm>
            <a:off x="5433840" y="3684240"/>
            <a:ext cx="215640" cy="215640"/>
          </a:xfrm>
          <a:prstGeom prst="rect">
            <a:avLst/>
          </a:prstGeom>
          <a:noFill/>
          <a:ln w="15840">
            <a:solidFill>
              <a:srgbClr val="ff0000"/>
            </a:solidFill>
            <a:round/>
          </a:ln>
        </p:spPr>
      </p:sp>
      <p:sp>
        <p:nvSpPr>
          <p:cNvPr id="392" name="CustomShape 201"/>
          <p:cNvSpPr/>
          <p:nvPr/>
        </p:nvSpPr>
        <p:spPr>
          <a:xfrm>
            <a:off x="5508000" y="3700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393" name="CustomShape 202"/>
          <p:cNvSpPr/>
          <p:nvPr/>
        </p:nvSpPr>
        <p:spPr>
          <a:xfrm>
            <a:off x="4986360" y="2161800"/>
            <a:ext cx="360000" cy="215640"/>
          </a:xfrm>
          <a:prstGeom prst="rect">
            <a:avLst/>
          </a:prstGeom>
          <a:solidFill>
            <a:srgbClr val="9a9a9a"/>
          </a:solidFill>
          <a:ln w="9360">
            <a:solidFill>
              <a:srgbClr val="ff0000"/>
            </a:solidFill>
            <a:miter/>
          </a:ln>
        </p:spPr>
      </p:sp>
      <p:sp>
        <p:nvSpPr>
          <p:cNvPr id="394" name="CustomShape 203"/>
          <p:cNvSpPr/>
          <p:nvPr/>
        </p:nvSpPr>
        <p:spPr>
          <a:xfrm>
            <a:off x="4986360" y="2161800"/>
            <a:ext cx="360000" cy="215640"/>
          </a:xfrm>
          <a:prstGeom prst="rect">
            <a:avLst/>
          </a:prstGeom>
          <a:noFill/>
          <a:ln w="15840">
            <a:solidFill>
              <a:srgbClr val="ff0000"/>
            </a:solidFill>
            <a:round/>
          </a:ln>
        </p:spPr>
      </p:sp>
      <p:sp>
        <p:nvSpPr>
          <p:cNvPr id="395" name="CustomShape 204"/>
          <p:cNvSpPr/>
          <p:nvPr/>
        </p:nvSpPr>
        <p:spPr>
          <a:xfrm>
            <a:off x="507672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396" name="Line 205"/>
          <p:cNvSpPr/>
          <p:nvPr/>
        </p:nvSpPr>
        <p:spPr>
          <a:xfrm>
            <a:off x="5346720" y="2377800"/>
            <a:ext cx="70920" cy="71280"/>
          </a:xfrm>
          <a:prstGeom prst="line">
            <a:avLst/>
          </a:prstGeom>
          <a:ln w="15840">
            <a:solidFill>
              <a:srgbClr val="ff0000"/>
            </a:solidFill>
            <a:miter/>
          </a:ln>
        </p:spPr>
      </p:sp>
      <p:sp>
        <p:nvSpPr>
          <p:cNvPr id="397" name="Line 206"/>
          <p:cNvSpPr/>
          <p:nvPr/>
        </p:nvSpPr>
        <p:spPr>
          <a:xfrm>
            <a:off x="4410000" y="2558880"/>
            <a:ext cx="1007640" cy="1080"/>
          </a:xfrm>
          <a:prstGeom prst="line">
            <a:avLst/>
          </a:prstGeom>
          <a:ln w="15840">
            <a:solidFill>
              <a:srgbClr val="ff0000"/>
            </a:solidFill>
            <a:miter/>
          </a:ln>
        </p:spPr>
      </p:sp>
      <p:sp>
        <p:nvSpPr>
          <p:cNvPr id="398" name="CustomShape 207"/>
          <p:cNvSpPr/>
          <p:nvPr/>
        </p:nvSpPr>
        <p:spPr>
          <a:xfrm>
            <a:off x="5405400" y="2449440"/>
            <a:ext cx="215640" cy="215280"/>
          </a:xfrm>
          <a:prstGeom prst="rect">
            <a:avLst/>
          </a:prstGeom>
          <a:solidFill>
            <a:srgbClr val="e6e6e6"/>
          </a:solidFill>
          <a:ln w="9360">
            <a:solidFill>
              <a:srgbClr val="ff0000"/>
            </a:solidFill>
            <a:miter/>
          </a:ln>
        </p:spPr>
      </p:sp>
      <p:sp>
        <p:nvSpPr>
          <p:cNvPr id="399" name="CustomShape 208"/>
          <p:cNvSpPr/>
          <p:nvPr/>
        </p:nvSpPr>
        <p:spPr>
          <a:xfrm>
            <a:off x="5419440" y="2449440"/>
            <a:ext cx="215640" cy="215280"/>
          </a:xfrm>
          <a:prstGeom prst="rect">
            <a:avLst/>
          </a:prstGeom>
          <a:noFill/>
          <a:ln w="15840">
            <a:solidFill>
              <a:srgbClr val="ff0000"/>
            </a:solidFill>
            <a:round/>
          </a:ln>
        </p:spPr>
      </p:sp>
      <p:sp>
        <p:nvSpPr>
          <p:cNvPr id="400" name="CustomShape 209"/>
          <p:cNvSpPr/>
          <p:nvPr/>
        </p:nvSpPr>
        <p:spPr>
          <a:xfrm>
            <a:off x="549360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401" name="Line 210"/>
          <p:cNvSpPr/>
          <p:nvPr/>
        </p:nvSpPr>
        <p:spPr>
          <a:xfrm flipV="1">
            <a:off x="4308480" y="2661840"/>
            <a:ext cx="1080" cy="1008000"/>
          </a:xfrm>
          <a:prstGeom prst="line">
            <a:avLst/>
          </a:prstGeom>
          <a:ln w="15840">
            <a:solidFill>
              <a:srgbClr val="ff0000"/>
            </a:solidFill>
            <a:miter/>
          </a:ln>
        </p:spPr>
      </p:sp>
      <p:sp>
        <p:nvSpPr>
          <p:cNvPr id="402" name="Line 211"/>
          <p:cNvSpPr/>
          <p:nvPr/>
        </p:nvSpPr>
        <p:spPr>
          <a:xfrm flipV="1">
            <a:off x="3074760" y="2661840"/>
            <a:ext cx="1440" cy="1008000"/>
          </a:xfrm>
          <a:prstGeom prst="line">
            <a:avLst/>
          </a:prstGeom>
          <a:ln w="15840">
            <a:solidFill>
              <a:srgbClr val="ff0000"/>
            </a:solidFill>
            <a:miter/>
          </a:ln>
        </p:spPr>
      </p:sp>
      <p:sp>
        <p:nvSpPr>
          <p:cNvPr id="403" name="Line 212"/>
          <p:cNvSpPr/>
          <p:nvPr/>
        </p:nvSpPr>
        <p:spPr>
          <a:xfrm flipV="1">
            <a:off x="1841400" y="2661840"/>
            <a:ext cx="1080" cy="1008000"/>
          </a:xfrm>
          <a:prstGeom prst="line">
            <a:avLst/>
          </a:prstGeom>
          <a:ln w="15840">
            <a:solidFill>
              <a:srgbClr val="ff0000"/>
            </a:solidFill>
            <a:miter/>
          </a:ln>
        </p:spPr>
      </p:sp>
      <p:sp>
        <p:nvSpPr>
          <p:cNvPr id="404" name="CustomShape 213"/>
          <p:cNvSpPr/>
          <p:nvPr/>
        </p:nvSpPr>
        <p:spPr>
          <a:xfrm>
            <a:off x="3767040" y="2161800"/>
            <a:ext cx="360000" cy="215640"/>
          </a:xfrm>
          <a:prstGeom prst="rect">
            <a:avLst/>
          </a:prstGeom>
          <a:solidFill>
            <a:srgbClr val="9a9a9a"/>
          </a:solidFill>
          <a:ln w="9360">
            <a:solidFill>
              <a:srgbClr val="ff0000"/>
            </a:solidFill>
            <a:miter/>
          </a:ln>
        </p:spPr>
      </p:sp>
      <p:sp>
        <p:nvSpPr>
          <p:cNvPr id="405" name="CustomShape 214"/>
          <p:cNvSpPr/>
          <p:nvPr/>
        </p:nvSpPr>
        <p:spPr>
          <a:xfrm>
            <a:off x="3767040" y="2161800"/>
            <a:ext cx="360000" cy="215640"/>
          </a:xfrm>
          <a:prstGeom prst="rect">
            <a:avLst/>
          </a:prstGeom>
          <a:noFill/>
          <a:ln w="15840">
            <a:solidFill>
              <a:srgbClr val="ff0000"/>
            </a:solidFill>
            <a:round/>
          </a:ln>
        </p:spPr>
      </p:sp>
      <p:sp>
        <p:nvSpPr>
          <p:cNvPr id="406" name="CustomShape 215"/>
          <p:cNvSpPr/>
          <p:nvPr/>
        </p:nvSpPr>
        <p:spPr>
          <a:xfrm>
            <a:off x="385740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407" name="Line 216"/>
          <p:cNvSpPr/>
          <p:nvPr/>
        </p:nvSpPr>
        <p:spPr>
          <a:xfrm>
            <a:off x="4127400" y="2377800"/>
            <a:ext cx="70920" cy="71280"/>
          </a:xfrm>
          <a:prstGeom prst="line">
            <a:avLst/>
          </a:prstGeom>
          <a:ln w="15840">
            <a:solidFill>
              <a:srgbClr val="ff0000"/>
            </a:solidFill>
            <a:miter/>
          </a:ln>
        </p:spPr>
      </p:sp>
      <p:sp>
        <p:nvSpPr>
          <p:cNvPr id="408" name="Line 217"/>
          <p:cNvSpPr/>
          <p:nvPr/>
        </p:nvSpPr>
        <p:spPr>
          <a:xfrm>
            <a:off x="3190680" y="2558880"/>
            <a:ext cx="1007640" cy="1080"/>
          </a:xfrm>
          <a:prstGeom prst="line">
            <a:avLst/>
          </a:prstGeom>
          <a:ln w="15840">
            <a:solidFill>
              <a:srgbClr val="ff0000"/>
            </a:solidFill>
            <a:miter/>
          </a:ln>
        </p:spPr>
      </p:sp>
      <p:sp>
        <p:nvSpPr>
          <p:cNvPr id="409" name="CustomShape 218"/>
          <p:cNvSpPr/>
          <p:nvPr/>
        </p:nvSpPr>
        <p:spPr>
          <a:xfrm>
            <a:off x="4186080" y="2449440"/>
            <a:ext cx="215640" cy="215280"/>
          </a:xfrm>
          <a:prstGeom prst="rect">
            <a:avLst/>
          </a:prstGeom>
          <a:solidFill>
            <a:srgbClr val="e6e6e6"/>
          </a:solidFill>
          <a:ln w="9360">
            <a:solidFill>
              <a:srgbClr val="ff0000"/>
            </a:solidFill>
            <a:miter/>
          </a:ln>
        </p:spPr>
      </p:sp>
      <p:sp>
        <p:nvSpPr>
          <p:cNvPr id="410" name="CustomShape 219"/>
          <p:cNvSpPr/>
          <p:nvPr/>
        </p:nvSpPr>
        <p:spPr>
          <a:xfrm>
            <a:off x="4200480" y="2449440"/>
            <a:ext cx="215640" cy="215280"/>
          </a:xfrm>
          <a:prstGeom prst="rect">
            <a:avLst/>
          </a:prstGeom>
          <a:noFill/>
          <a:ln w="15840">
            <a:solidFill>
              <a:srgbClr val="ff0000"/>
            </a:solidFill>
            <a:round/>
          </a:ln>
        </p:spPr>
      </p:sp>
      <p:sp>
        <p:nvSpPr>
          <p:cNvPr id="411" name="CustomShape 220"/>
          <p:cNvSpPr/>
          <p:nvPr/>
        </p:nvSpPr>
        <p:spPr>
          <a:xfrm>
            <a:off x="427428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412" name="CustomShape 221"/>
          <p:cNvSpPr/>
          <p:nvPr/>
        </p:nvSpPr>
        <p:spPr>
          <a:xfrm>
            <a:off x="2535120" y="2161800"/>
            <a:ext cx="360000" cy="215640"/>
          </a:xfrm>
          <a:prstGeom prst="rect">
            <a:avLst/>
          </a:prstGeom>
          <a:solidFill>
            <a:srgbClr val="9a9a9a"/>
          </a:solidFill>
          <a:ln w="9360">
            <a:solidFill>
              <a:srgbClr val="ff0000"/>
            </a:solidFill>
            <a:miter/>
          </a:ln>
        </p:spPr>
      </p:sp>
      <p:sp>
        <p:nvSpPr>
          <p:cNvPr id="413" name="CustomShape 222"/>
          <p:cNvSpPr/>
          <p:nvPr/>
        </p:nvSpPr>
        <p:spPr>
          <a:xfrm>
            <a:off x="2535120" y="2161800"/>
            <a:ext cx="360000" cy="215640"/>
          </a:xfrm>
          <a:prstGeom prst="rect">
            <a:avLst/>
          </a:prstGeom>
          <a:noFill/>
          <a:ln w="15840">
            <a:solidFill>
              <a:srgbClr val="ff0000"/>
            </a:solidFill>
            <a:round/>
          </a:ln>
        </p:spPr>
      </p:sp>
      <p:sp>
        <p:nvSpPr>
          <p:cNvPr id="414" name="CustomShape 223"/>
          <p:cNvSpPr/>
          <p:nvPr/>
        </p:nvSpPr>
        <p:spPr>
          <a:xfrm>
            <a:off x="262548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415" name="Line 224"/>
          <p:cNvSpPr/>
          <p:nvPr/>
        </p:nvSpPr>
        <p:spPr>
          <a:xfrm>
            <a:off x="2895480" y="2377800"/>
            <a:ext cx="70920" cy="71280"/>
          </a:xfrm>
          <a:prstGeom prst="line">
            <a:avLst/>
          </a:prstGeom>
          <a:ln w="15840">
            <a:solidFill>
              <a:srgbClr val="ff0000"/>
            </a:solidFill>
            <a:miter/>
          </a:ln>
        </p:spPr>
      </p:sp>
      <p:sp>
        <p:nvSpPr>
          <p:cNvPr id="416" name="Line 225"/>
          <p:cNvSpPr/>
          <p:nvPr/>
        </p:nvSpPr>
        <p:spPr>
          <a:xfrm>
            <a:off x="1958760" y="2558880"/>
            <a:ext cx="1007640" cy="1080"/>
          </a:xfrm>
          <a:prstGeom prst="line">
            <a:avLst/>
          </a:prstGeom>
          <a:ln w="15840">
            <a:solidFill>
              <a:srgbClr val="ff0000"/>
            </a:solidFill>
            <a:miter/>
          </a:ln>
        </p:spPr>
      </p:sp>
      <p:sp>
        <p:nvSpPr>
          <p:cNvPr id="417" name="CustomShape 226"/>
          <p:cNvSpPr/>
          <p:nvPr/>
        </p:nvSpPr>
        <p:spPr>
          <a:xfrm>
            <a:off x="2954160" y="2449440"/>
            <a:ext cx="215640" cy="215280"/>
          </a:xfrm>
          <a:prstGeom prst="rect">
            <a:avLst/>
          </a:prstGeom>
          <a:solidFill>
            <a:srgbClr val="e6e6e6"/>
          </a:solidFill>
          <a:ln w="9360">
            <a:solidFill>
              <a:srgbClr val="ff0000"/>
            </a:solidFill>
            <a:miter/>
          </a:ln>
        </p:spPr>
      </p:sp>
      <p:sp>
        <p:nvSpPr>
          <p:cNvPr id="418" name="CustomShape 227"/>
          <p:cNvSpPr/>
          <p:nvPr/>
        </p:nvSpPr>
        <p:spPr>
          <a:xfrm>
            <a:off x="2968560" y="2449440"/>
            <a:ext cx="215640" cy="215280"/>
          </a:xfrm>
          <a:prstGeom prst="rect">
            <a:avLst/>
          </a:prstGeom>
          <a:noFill/>
          <a:ln w="15840">
            <a:solidFill>
              <a:srgbClr val="ff0000"/>
            </a:solidFill>
            <a:round/>
          </a:ln>
        </p:spPr>
      </p:sp>
      <p:sp>
        <p:nvSpPr>
          <p:cNvPr id="419" name="CustomShape 228"/>
          <p:cNvSpPr/>
          <p:nvPr/>
        </p:nvSpPr>
        <p:spPr>
          <a:xfrm>
            <a:off x="304236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420" name="CustomShape 229"/>
          <p:cNvSpPr/>
          <p:nvPr/>
        </p:nvSpPr>
        <p:spPr>
          <a:xfrm>
            <a:off x="1316160" y="2160720"/>
            <a:ext cx="360000" cy="215640"/>
          </a:xfrm>
          <a:prstGeom prst="rect">
            <a:avLst/>
          </a:prstGeom>
          <a:solidFill>
            <a:srgbClr val="9999cc"/>
          </a:solidFill>
          <a:ln w="9360">
            <a:solidFill>
              <a:srgbClr val="ff0000"/>
            </a:solidFill>
            <a:miter/>
          </a:ln>
        </p:spPr>
      </p:sp>
      <p:sp>
        <p:nvSpPr>
          <p:cNvPr id="421" name="CustomShape 230"/>
          <p:cNvSpPr/>
          <p:nvPr/>
        </p:nvSpPr>
        <p:spPr>
          <a:xfrm>
            <a:off x="1316160" y="2160720"/>
            <a:ext cx="360000" cy="215640"/>
          </a:xfrm>
          <a:prstGeom prst="rect">
            <a:avLst/>
          </a:prstGeom>
          <a:solidFill>
            <a:srgbClr val="9999cc"/>
          </a:solidFill>
          <a:ln w="15840">
            <a:solidFill>
              <a:srgbClr val="ff0000"/>
            </a:solidFill>
            <a:round/>
          </a:ln>
        </p:spPr>
      </p:sp>
      <p:sp>
        <p:nvSpPr>
          <p:cNvPr id="422" name="CustomShape 231"/>
          <p:cNvSpPr/>
          <p:nvPr/>
        </p:nvSpPr>
        <p:spPr>
          <a:xfrm>
            <a:off x="1406520" y="21873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423" name="Line 232"/>
          <p:cNvSpPr/>
          <p:nvPr/>
        </p:nvSpPr>
        <p:spPr>
          <a:xfrm>
            <a:off x="1676160" y="2376360"/>
            <a:ext cx="71280" cy="70920"/>
          </a:xfrm>
          <a:prstGeom prst="line">
            <a:avLst/>
          </a:prstGeom>
          <a:ln w="15840">
            <a:solidFill>
              <a:srgbClr val="ff0000"/>
            </a:solidFill>
            <a:miter/>
          </a:ln>
        </p:spPr>
      </p:sp>
      <p:sp>
        <p:nvSpPr>
          <p:cNvPr id="424" name="CustomShape 233"/>
          <p:cNvSpPr/>
          <p:nvPr/>
        </p:nvSpPr>
        <p:spPr>
          <a:xfrm>
            <a:off x="1735200" y="2447640"/>
            <a:ext cx="215280" cy="215640"/>
          </a:xfrm>
          <a:prstGeom prst="rect">
            <a:avLst/>
          </a:prstGeom>
          <a:solidFill>
            <a:srgbClr val="e6e6e6"/>
          </a:solidFill>
          <a:ln w="9360">
            <a:solidFill>
              <a:srgbClr val="ff0000"/>
            </a:solidFill>
            <a:miter/>
          </a:ln>
        </p:spPr>
      </p:sp>
      <p:sp>
        <p:nvSpPr>
          <p:cNvPr id="425" name="CustomShape 234"/>
          <p:cNvSpPr/>
          <p:nvPr/>
        </p:nvSpPr>
        <p:spPr>
          <a:xfrm>
            <a:off x="1749240" y="2447640"/>
            <a:ext cx="215640" cy="215640"/>
          </a:xfrm>
          <a:prstGeom prst="rect">
            <a:avLst/>
          </a:prstGeom>
          <a:noFill/>
          <a:ln w="15840">
            <a:solidFill>
              <a:srgbClr val="ff0000"/>
            </a:solidFill>
            <a:round/>
          </a:ln>
        </p:spPr>
      </p:sp>
      <p:sp>
        <p:nvSpPr>
          <p:cNvPr id="426" name="CustomShape 235"/>
          <p:cNvSpPr/>
          <p:nvPr/>
        </p:nvSpPr>
        <p:spPr>
          <a:xfrm>
            <a:off x="1823400" y="24634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Tree>
  </p:cSld>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1"/>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CustomShape 1"/>
          <p:cNvSpPr/>
          <p:nvPr/>
        </p:nvSpPr>
        <p:spPr>
          <a:xfrm>
            <a:off x="6553080" y="6248520"/>
            <a:ext cx="2133720" cy="457200"/>
          </a:xfrm>
          <a:prstGeom prst="rect">
            <a:avLst/>
          </a:prstGeom>
          <a:noFill/>
          <a:ln>
            <a:noFill/>
          </a:ln>
        </p:spPr>
        <p:txBody>
          <a:bodyPr lIns="90000" rIns="90000" tIns="46800" bIns="46800" anchor="b"/>
          <a:p>
            <a:pPr algn="r">
              <a:lnSpc>
                <a:spcPct val="100000"/>
              </a:lnSpc>
            </a:pPr>
            <a:fld id="{06E349C2-0D4C-467D-8A3F-BF2A987A57B3}" type="slidenum">
              <a:rPr lang="en-US" sz="1200">
                <a:latin typeface="Arial Black"/>
              </a:rPr>
              <a:t>&lt;number&gt;</a:t>
            </a:fld>
            <a:endParaRPr/>
          </a:p>
        </p:txBody>
      </p:sp>
      <p:pic>
        <p:nvPicPr>
          <p:cNvPr id="428" name="Picture 2" descr=""/>
          <p:cNvPicPr/>
          <p:nvPr/>
        </p:nvPicPr>
        <p:blipFill>
          <a:blip r:embed="rId1"/>
          <a:stretch>
            <a:fillRect/>
          </a:stretch>
        </p:blipFill>
        <p:spPr>
          <a:xfrm>
            <a:off x="938160" y="781200"/>
            <a:ext cx="7367760" cy="5824440"/>
          </a:xfrm>
          <a:prstGeom prst="rect">
            <a:avLst/>
          </a:prstGeom>
          <a:ln>
            <a:noFill/>
          </a:ln>
        </p:spPr>
      </p:pic>
      <p:sp>
        <p:nvSpPr>
          <p:cNvPr id="429" name="CustomShape 2"/>
          <p:cNvSpPr/>
          <p:nvPr/>
        </p:nvSpPr>
        <p:spPr>
          <a:xfrm>
            <a:off x="4938840" y="2514600"/>
            <a:ext cx="1133280" cy="1214280"/>
          </a:xfrm>
          <a:prstGeom prst="rect">
            <a:avLst/>
          </a:prstGeom>
          <a:noFill/>
          <a:ln w="38160">
            <a:solidFill>
              <a:srgbClr val="ff0000"/>
            </a:solidFill>
            <a:miter/>
          </a:ln>
        </p:spPr>
      </p:sp>
      <p:sp>
        <p:nvSpPr>
          <p:cNvPr id="430" name="CustomShape 3"/>
          <p:cNvSpPr/>
          <p:nvPr/>
        </p:nvSpPr>
        <p:spPr>
          <a:xfrm>
            <a:off x="4902120" y="6026040"/>
            <a:ext cx="3448080" cy="581400"/>
          </a:xfrm>
          <a:prstGeom prst="rect">
            <a:avLst/>
          </a:prstGeom>
          <a:noFill/>
          <a:ln>
            <a:noFill/>
          </a:ln>
        </p:spPr>
        <p:txBody>
          <a:bodyPr wrap="none" lIns="90000" rIns="90000" tIns="46800" bIns="46800"/>
          <a:p>
            <a:pPr algn="r"/>
            <a:r>
              <a:rPr b="1" lang="en-US">
                <a:solidFill>
                  <a:srgbClr val="ffffff"/>
                </a:solidFill>
                <a:latin typeface="Arial"/>
              </a:rPr>
              <a:t>Thursday, September 26, 2006</a:t>
            </a:r>
            <a:endParaRPr/>
          </a:p>
          <a:p>
            <a:pPr algn="r"/>
            <a:r>
              <a:rPr i="1" lang="en-US" sz="1400">
                <a:solidFill>
                  <a:srgbClr val="ffffff"/>
                </a:solidFill>
                <a:latin typeface="Arial"/>
              </a:rPr>
              <a:t>Fall 2006 Intel Developer Forum (IDF)</a:t>
            </a:r>
            <a:endParaRPr/>
          </a:p>
        </p:txBody>
      </p:sp>
    </p:spTree>
  </p:cSld>
  <p:timing>
    <p:tnLst>
      <p:par>
        <p:cTn id="169" dur="indefinite" restart="never" nodeType="tmRoot">
          <p:childTnLst>
            <p:seq>
              <p:cTn id="170" dur="indefinite" nodeType="mainSeq">
                <p:childTnLst>
                  <p:par>
                    <p:cTn id="171" fill="hold">
                      <p:stCondLst>
                        <p:cond delay="indefinite"/>
                      </p:stCondLst>
                      <p:childTnLst>
                        <p:par>
                          <p:cTn id="172" fill="hold">
                            <p:stCondLst>
                              <p:cond delay="0"/>
                            </p:stCondLst>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432" name="TextShape 2"/>
          <p:cNvSpPr txBox="1"/>
          <p:nvPr/>
        </p:nvSpPr>
        <p:spPr>
          <a:xfrm>
            <a:off x="457200" y="1295280"/>
            <a:ext cx="4826160" cy="5029200"/>
          </a:xfrm>
          <a:prstGeom prst="rect">
            <a:avLst/>
          </a:prstGeom>
        </p:spPr>
        <p:txBody>
          <a:bodyPr/>
          <a:p>
            <a:pPr>
              <a:buSzPct val="80000"/>
              <a:buFont typeface="Wingdings" charset="2"/>
              <a:buChar char=""/>
            </a:pPr>
            <a:r>
              <a:rPr lang="en-US" sz="2800">
                <a:latin typeface="Arial"/>
              </a:rPr>
              <a:t>Systems are becoming less, not more, reliable</a:t>
            </a:r>
            <a:endParaRPr/>
          </a:p>
          <a:p>
            <a:pPr lvl="1">
              <a:buSzPct val="75000"/>
              <a:buFont typeface="Wingdings" charset="2"/>
              <a:buChar char=""/>
            </a:pPr>
            <a:r>
              <a:rPr lang="en-US" sz="2400">
                <a:latin typeface="Arial"/>
              </a:rPr>
              <a:t>Transient soft error upsets (SEU) from high-energy neutron particles from extraterrestrial cosmic rays </a:t>
            </a:r>
            <a:endParaRPr/>
          </a:p>
        </p:txBody>
      </p:sp>
      <p:sp>
        <p:nvSpPr>
          <p:cNvPr id="433" name="TextShape 3"/>
          <p:cNvSpPr txBox="1"/>
          <p:nvPr/>
        </p:nvSpPr>
        <p:spPr>
          <a:xfrm>
            <a:off x="457200" y="456840"/>
            <a:ext cx="8229600" cy="609480"/>
          </a:xfrm>
          <a:prstGeom prst="rect">
            <a:avLst/>
          </a:prstGeom>
        </p:spPr>
        <p:txBody>
          <a:bodyPr anchor="ctr"/>
          <a:p>
            <a:pPr/>
            <a:r>
              <a:rPr lang="en-US" sz="3600">
                <a:latin typeface="Arial"/>
              </a:rPr>
              <a:t>But wait!  There's more trouble...</a:t>
            </a:r>
            <a:endParaRPr/>
          </a:p>
        </p:txBody>
      </p:sp>
      <p:pic>
        <p:nvPicPr>
          <p:cNvPr id="434" name="Picture 4" descr="SE_Escalation"/>
          <p:cNvPicPr/>
          <p:nvPr/>
        </p:nvPicPr>
        <p:blipFill>
          <a:blip r:embed="rId1"/>
          <a:stretch>
            <a:fillRect/>
          </a:stretch>
        </p:blipFill>
        <p:spPr>
          <a:xfrm>
            <a:off x="696960" y="1479600"/>
            <a:ext cx="7989840" cy="4451400"/>
          </a:xfrm>
          <a:prstGeom prst="rect">
            <a:avLst/>
          </a:prstGeom>
          <a:ln>
            <a:noFill/>
          </a:ln>
        </p:spPr>
      </p:pic>
      <p:sp>
        <p:nvSpPr>
          <p:cNvPr id="435" name="CustomShape 4"/>
          <p:cNvSpPr/>
          <p:nvPr/>
        </p:nvSpPr>
        <p:spPr>
          <a:xfrm>
            <a:off x="457200" y="3511440"/>
            <a:ext cx="4826160" cy="2637000"/>
          </a:xfrm>
          <a:prstGeom prst="rect">
            <a:avLst/>
          </a:prstGeom>
          <a:noFill/>
          <a:ln>
            <a:noFill/>
          </a:ln>
        </p:spPr>
        <p:txBody>
          <a:bodyPr lIns="90000" rIns="90000" tIns="46800" bIns="46800"/>
          <a:p>
            <a:pPr/>
            <a:endParaRPr/>
          </a:p>
          <a:p>
            <a:pPr lvl="1">
              <a:lnSpc>
                <a:spcPct val="100000"/>
              </a:lnSpc>
              <a:buSzPct val="75000"/>
              <a:buFont typeface="Wingdings" charset="2"/>
              <a:buChar char=""/>
            </a:pPr>
            <a:r>
              <a:rPr lang="en-US" sz="2400">
                <a:solidFill>
                  <a:srgbClr val="000000"/>
                </a:solidFill>
                <a:latin typeface="Arial"/>
                <a:ea typeface="ＭＳ Ｐゴシック"/>
              </a:rPr>
              <a:t>Increasing concerns about technology effects like electromigration (EM), NBTI, TDDB, …</a:t>
            </a:r>
            <a:endParaRPr/>
          </a:p>
          <a:p>
            <a:pPr lvl="1">
              <a:lnSpc>
                <a:spcPct val="100000"/>
              </a:lnSpc>
              <a:buSzPct val="75000"/>
              <a:buFont typeface="Wingdings" charset="2"/>
              <a:buChar char=""/>
            </a:pPr>
            <a:r>
              <a:rPr lang="en-US" sz="2400">
                <a:solidFill>
                  <a:srgbClr val="000000"/>
                </a:solidFill>
                <a:latin typeface="Arial"/>
                <a:ea typeface="ＭＳ Ｐゴシック"/>
              </a:rPr>
              <a:t>Increasing process variation</a:t>
            </a:r>
            <a:endParaRPr/>
          </a:p>
        </p:txBody>
      </p:sp>
    </p:spTree>
  </p:cSld>
  <p:timing>
    <p:tnLst>
      <p:par>
        <p:cTn id="173" dur="indefinite" restart="never" nodeType="tmRoot">
          <p:childTnLst>
            <p:seq>
              <p:cTn id="174" dur="indefinite" nodeType="mainSeq">
                <p:childTnLst>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43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435"/>
                                        </p:tgtEl>
                                        <p:attrNameLst>
                                          <p:attrName>style.visibility</p:attrName>
                                        </p:attrNameLst>
                                      </p:cBhvr>
                                      <p:to>
                                        <p:strVal val="visible"/>
                                      </p:to>
                                    </p:set>
                                  </p:childTnLst>
                                </p:cTn>
                              </p:par>
                              <p:set>
                                <p:cBhvr>
                                  <p:cTn id="183" dur="1" fill="hold">
                                    <p:stCondLst>
                                      <p:cond delay="0"/>
                                    </p:stCondLst>
                                  </p:cTn>
                                  <p:tgtEl>
                                    <p:spTgt spid="434"/>
                                  </p:tgtEl>
                                  <p:attrNameLst>
                                    <p:attrName>style.visibility</p:attrName>
                                  </p:attrNameLst>
                                </p:cBhvr>
                                <p:to>
                                  <p:strVal val="hidden"/>
                                </p:to>
                              </p:set>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36"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437" name="TextShape 2"/>
          <p:cNvSpPr txBox="1"/>
          <p:nvPr/>
        </p:nvSpPr>
        <p:spPr>
          <a:xfrm>
            <a:off x="457200" y="456840"/>
            <a:ext cx="8229600" cy="609480"/>
          </a:xfrm>
          <a:prstGeom prst="rect">
            <a:avLst/>
          </a:prstGeom>
        </p:spPr>
        <p:txBody>
          <a:bodyPr anchor="ctr"/>
          <a:p>
            <a:pPr/>
            <a:r>
              <a:rPr lang="en-US" sz="3600">
                <a:latin typeface="Arial"/>
              </a:rPr>
              <a:t>Technology scaling road map – Take 4</a:t>
            </a:r>
            <a:endParaRPr/>
          </a:p>
        </p:txBody>
      </p:sp>
      <p:graphicFrame>
        <p:nvGraphicFramePr>
          <p:cNvPr id="438" name="Table 3"/>
          <p:cNvGraphicFramePr/>
          <p:nvPr/>
        </p:nvGraphicFramePr>
        <p:xfrm>
          <a:off x="457200" y="1635120"/>
          <a:ext cx="8305560" cy="3711240"/>
        </p:xfrm>
        <a:graphic>
          <a:graphicData uri="http://schemas.openxmlformats.org/drawingml/2006/table">
            <a:tbl>
              <a:tblPr/>
              <a:tblGrid>
                <a:gridCol w="2743200"/>
                <a:gridCol w="1066680"/>
                <a:gridCol w="1067040"/>
                <a:gridCol w="1066680"/>
                <a:gridCol w="1143000"/>
                <a:gridCol w="1219320"/>
              </a:tblGrid>
              <a:tr h="532440">
                <a:tc>
                  <a:txBody>
                    <a:bodyPr lIns="90000" rIns="90000" tIns="46800" bIns="46800"/>
                    <a:p>
                      <a:pPr algn="ctr"/>
                      <a:r>
                        <a:rPr b="1" lang="en-US" sz="2400">
                          <a:latin typeface="Arial"/>
                        </a:rPr>
                        <a:t>Year</a:t>
                      </a:r>
                      <a:endParaRPr/>
                    </a:p>
                  </a:txBody>
                  <a:tcPr/>
                </a:tc>
                <a:tc>
                  <a:txBody>
                    <a:bodyPr lIns="90000" rIns="90000" tIns="46800" bIns="46800"/>
                    <a:p>
                      <a:pPr algn="ctr"/>
                      <a:r>
                        <a:rPr b="1" lang="en-US" sz="2400">
                          <a:latin typeface="Arial"/>
                        </a:rPr>
                        <a:t>2004</a:t>
                      </a:r>
                      <a:endParaRPr/>
                    </a:p>
                  </a:txBody>
                  <a:tcPr/>
                </a:tc>
                <a:tc>
                  <a:txBody>
                    <a:bodyPr lIns="90000" rIns="90000" tIns="46800" bIns="46800"/>
                    <a:p>
                      <a:pPr algn="ctr"/>
                      <a:r>
                        <a:rPr b="1" lang="en-US" sz="2400">
                          <a:latin typeface="Arial"/>
                        </a:rPr>
                        <a:t>2006</a:t>
                      </a:r>
                      <a:endParaRPr/>
                    </a:p>
                  </a:txBody>
                  <a:tcPr/>
                </a:tc>
                <a:tc>
                  <a:txBody>
                    <a:bodyPr lIns="90000" rIns="90000" tIns="46800" bIns="46800"/>
                    <a:p>
                      <a:pPr algn="ctr"/>
                      <a:r>
                        <a:rPr b="1" lang="en-US" sz="2400">
                          <a:latin typeface="Arial"/>
                        </a:rPr>
                        <a:t>2008</a:t>
                      </a:r>
                      <a:endParaRPr/>
                    </a:p>
                  </a:txBody>
                  <a:tcPr/>
                </a:tc>
                <a:tc>
                  <a:txBody>
                    <a:bodyPr lIns="90000" rIns="90000" tIns="46800" bIns="46800"/>
                    <a:p>
                      <a:pPr algn="ctr"/>
                      <a:r>
                        <a:rPr b="1" lang="en-US" sz="2400">
                          <a:latin typeface="Arial"/>
                        </a:rPr>
                        <a:t>2010</a:t>
                      </a:r>
                      <a:endParaRPr/>
                    </a:p>
                  </a:txBody>
                  <a:tcPr/>
                </a:tc>
                <a:tc>
                  <a:txBody>
                    <a:bodyPr lIns="90000" rIns="90000" tIns="46800" bIns="46800"/>
                    <a:p>
                      <a:pPr algn="ctr"/>
                      <a:r>
                        <a:rPr b="1" lang="en-US" sz="2400">
                          <a:latin typeface="Arial"/>
                        </a:rPr>
                        <a:t>2012</a:t>
                      </a:r>
                      <a:endParaRPr/>
                    </a:p>
                  </a:txBody>
                  <a:tcPr/>
                </a:tc>
              </a:tr>
              <a:tr h="532080">
                <a:tc>
                  <a:txBody>
                    <a:bodyPr lIns="90000" rIns="90000" tIns="46800" bIns="46800"/>
                    <a:p>
                      <a:pPr/>
                      <a:r>
                        <a:rPr lang="en-US" sz="2400">
                          <a:latin typeface="Arial"/>
                        </a:rPr>
                        <a:t>Feature size (nm)</a:t>
                      </a:r>
                      <a:endParaRPr/>
                    </a:p>
                  </a:txBody>
                  <a:tcPr/>
                </a:tc>
                <a:tc>
                  <a:txBody>
                    <a:bodyPr lIns="90000" rIns="90000" tIns="46800" bIns="46800"/>
                    <a:p>
                      <a:pPr algn="ctr"/>
                      <a:r>
                        <a:rPr lang="en-US" sz="2400">
                          <a:latin typeface="Arial"/>
                        </a:rPr>
                        <a:t>90</a:t>
                      </a:r>
                      <a:endParaRPr/>
                    </a:p>
                  </a:txBody>
                  <a:tcPr/>
                </a:tc>
                <a:tc>
                  <a:txBody>
                    <a:bodyPr lIns="90000" rIns="90000" tIns="46800" bIns="46800"/>
                    <a:p>
                      <a:pPr algn="ctr"/>
                      <a:r>
                        <a:rPr lang="en-US" sz="2400">
                          <a:latin typeface="Arial"/>
                        </a:rPr>
                        <a:t>65</a:t>
                      </a:r>
                      <a:endParaRPr/>
                    </a:p>
                  </a:txBody>
                  <a:tcPr/>
                </a:tc>
                <a:tc>
                  <a:txBody>
                    <a:bodyPr lIns="90000" rIns="90000" tIns="46800" bIns="46800"/>
                    <a:p>
                      <a:pPr algn="ctr"/>
                      <a:r>
                        <a:rPr lang="en-US" sz="2400">
                          <a:latin typeface="Arial"/>
                        </a:rPr>
                        <a:t>45</a:t>
                      </a:r>
                      <a:endParaRPr/>
                    </a:p>
                  </a:txBody>
                  <a:tcPr/>
                </a:tc>
                <a:tc>
                  <a:txBody>
                    <a:bodyPr lIns="90000" rIns="90000" tIns="46800" bIns="46800"/>
                    <a:p>
                      <a:pPr algn="ctr"/>
                      <a:r>
                        <a:rPr lang="en-US" sz="2400">
                          <a:latin typeface="Arial"/>
                        </a:rPr>
                        <a:t>32</a:t>
                      </a:r>
                      <a:endParaRPr/>
                    </a:p>
                  </a:txBody>
                  <a:tcPr/>
                </a:tc>
                <a:tc>
                  <a:txBody>
                    <a:bodyPr lIns="90000" rIns="90000" tIns="46800" bIns="46800"/>
                    <a:p>
                      <a:pPr algn="ctr"/>
                      <a:r>
                        <a:rPr lang="en-US" sz="2400">
                          <a:latin typeface="Arial"/>
                        </a:rPr>
                        <a:t>22</a:t>
                      </a:r>
                      <a:endParaRPr/>
                    </a:p>
                  </a:txBody>
                  <a:tcPr/>
                </a:tc>
              </a:tr>
              <a:tr h="532440">
                <a:tc>
                  <a:txBody>
                    <a:bodyPr lIns="90000" rIns="90000" tIns="46800" bIns="46800"/>
                    <a:p>
                      <a:pPr/>
                      <a:r>
                        <a:rPr lang="en-US" sz="2400">
                          <a:latin typeface="Arial"/>
                        </a:rPr>
                        <a:t>Intg. Capacity (BT)</a:t>
                      </a:r>
                      <a:endParaRPr/>
                    </a:p>
                  </a:txBody>
                  <a:tcPr/>
                </a:tc>
                <a:tc>
                  <a:txBody>
                    <a:bodyPr lIns="90000" rIns="90000" tIns="46800" bIns="46800"/>
                    <a:p>
                      <a:pPr algn="ctr"/>
                      <a:r>
                        <a:rPr lang="en-US" sz="2400">
                          <a:latin typeface="Arial"/>
                        </a:rPr>
                        <a:t>2</a:t>
                      </a:r>
                      <a:endParaRPr/>
                    </a:p>
                  </a:txBody>
                  <a:tcPr/>
                </a:tc>
                <a:tc>
                  <a:txBody>
                    <a:bodyPr lIns="90000" rIns="90000" tIns="46800" bIns="46800"/>
                    <a:p>
                      <a:pPr algn="ctr"/>
                      <a:r>
                        <a:rPr lang="en-US" sz="2400">
                          <a:latin typeface="Arial"/>
                        </a:rPr>
                        <a:t>4</a:t>
                      </a:r>
                      <a:endParaRPr/>
                    </a:p>
                  </a:txBody>
                  <a:tcPr/>
                </a:tc>
                <a:tc>
                  <a:txBody>
                    <a:bodyPr lIns="90000" rIns="90000" tIns="46800" bIns="46800"/>
                    <a:p>
                      <a:pPr algn="ctr"/>
                      <a:r>
                        <a:rPr lang="en-US" sz="2400">
                          <a:latin typeface="Arial"/>
                        </a:rPr>
                        <a:t>6</a:t>
                      </a:r>
                      <a:endParaRPr/>
                    </a:p>
                  </a:txBody>
                  <a:tcPr/>
                </a:tc>
                <a:tc>
                  <a:txBody>
                    <a:bodyPr lIns="90000" rIns="90000" tIns="46800" bIns="46800"/>
                    <a:p>
                      <a:pPr algn="ctr"/>
                      <a:r>
                        <a:rPr lang="en-US" sz="2400">
                          <a:latin typeface="Arial"/>
                        </a:rPr>
                        <a:t>16</a:t>
                      </a:r>
                      <a:endParaRPr/>
                    </a:p>
                  </a:txBody>
                  <a:tcPr/>
                </a:tc>
                <a:tc>
                  <a:txBody>
                    <a:bodyPr lIns="90000" rIns="90000" tIns="46800" bIns="46800"/>
                    <a:p>
                      <a:pPr algn="ctr"/>
                      <a:r>
                        <a:rPr lang="en-US" sz="2400">
                          <a:latin typeface="Arial"/>
                        </a:rPr>
                        <a:t>32</a:t>
                      </a:r>
                      <a:endParaRPr/>
                    </a:p>
                  </a:txBody>
                  <a:tcPr/>
                </a:tc>
              </a:tr>
              <a:tr h="825480">
                <a:tc>
                  <a:txBody>
                    <a:bodyPr lIns="90000" rIns="90000" tIns="46800" bIns="46800"/>
                    <a:p>
                      <a:pPr/>
                      <a:r>
                        <a:rPr lang="en-US" sz="2400">
                          <a:latin typeface="Arial"/>
                        </a:rPr>
                        <a:t>Delay = CV/I Scaling</a:t>
                      </a:r>
                      <a:endParaRPr/>
                    </a:p>
                  </a:txBody>
                  <a:tcPr/>
                </a:tc>
                <a:tc>
                  <a:txBody>
                    <a:bodyPr lIns="90000" rIns="90000" tIns="46800" bIns="46800"/>
                    <a:p>
                      <a:pPr algn="ctr"/>
                      <a:r>
                        <a:rPr lang="en-US" sz="2400">
                          <a:latin typeface="Arial"/>
                        </a:rPr>
                        <a:t>0.7</a:t>
                      </a:r>
                      <a:endParaRPr/>
                    </a:p>
                  </a:txBody>
                  <a:tcPr/>
                </a:tc>
                <a:tc>
                  <a:txBody>
                    <a:bodyPr lIns="90000" rIns="90000" tIns="46800" bIns="46800"/>
                    <a:p>
                      <a:pPr algn="ctr"/>
                      <a:r>
                        <a:rPr lang="en-US" sz="2400">
                          <a:latin typeface="Arial"/>
                        </a:rPr>
                        <a:t>~0.7</a:t>
                      </a:r>
                      <a:endParaRPr/>
                    </a:p>
                  </a:txBody>
                  <a:tcPr/>
                </a:tc>
                <a:tc>
                  <a:txBody>
                    <a:bodyPr lIns="90000" rIns="90000" tIns="46800" bIns="46800"/>
                    <a:p>
                      <a:pPr algn="ctr"/>
                      <a:r>
                        <a:rPr lang="en-US" sz="2400">
                          <a:latin typeface="Arial"/>
                        </a:rPr>
                        <a:t>&gt;0.7</a:t>
                      </a:r>
                      <a:endParaRPr/>
                    </a:p>
                  </a:txBody>
                  <a:tcPr/>
                </a:tc>
                <a:tc>
                  <a:txBody>
                    <a:bodyPr lIns="90000" rIns="90000" tIns="46800" bIns="46800"/>
                    <a:p>
                      <a:pPr algn="ctr"/>
                      <a:r>
                        <a:rPr lang="en-US" sz="2400">
                          <a:latin typeface="Arial"/>
                        </a:rPr>
                        <a:t>Delay Scaling will slow down</a:t>
                      </a:r>
                      <a:endParaRPr/>
                    </a:p>
                  </a:txBody>
                  <a:tcPr/>
                </a:tc>
              </a:tr>
              <a:tr h="825480">
                <a:tc>
                  <a:txBody>
                    <a:bodyPr lIns="90000" rIns="90000" tIns="46800" bIns="46800"/>
                    <a:p>
                      <a:pPr/>
                      <a:r>
                        <a:rPr lang="en-US" sz="2400">
                          <a:latin typeface="Arial"/>
                        </a:rPr>
                        <a:t>Energy/Logic Op Scaling</a:t>
                      </a:r>
                      <a:endParaRPr/>
                    </a:p>
                  </a:txBody>
                  <a:tcPr/>
                </a:tc>
                <a:tc>
                  <a:txBody>
                    <a:bodyPr lIns="90000" rIns="90000" tIns="46800" bIns="46800"/>
                    <a:p>
                      <a:pPr algn="ctr"/>
                      <a:r>
                        <a:rPr lang="en-US" sz="2400">
                          <a:latin typeface="Arial"/>
                        </a:rPr>
                        <a:t>&gt;0.35</a:t>
                      </a:r>
                      <a:endParaRPr/>
                    </a:p>
                  </a:txBody>
                  <a:tcPr/>
                </a:tc>
                <a:tc>
                  <a:txBody>
                    <a:bodyPr lIns="90000" rIns="90000" tIns="46800" bIns="46800"/>
                    <a:p>
                      <a:pPr algn="ctr"/>
                      <a:r>
                        <a:rPr lang="en-US" sz="2400">
                          <a:latin typeface="Arial"/>
                        </a:rPr>
                        <a:t>&gt;0.5</a:t>
                      </a:r>
                      <a:endParaRPr/>
                    </a:p>
                  </a:txBody>
                  <a:tcPr/>
                </a:tc>
                <a:tc>
                  <a:txBody>
                    <a:bodyPr lIns="90000" rIns="90000" tIns="46800" bIns="46800"/>
                    <a:p>
                      <a:pPr algn="ctr"/>
                      <a:r>
                        <a:rPr lang="en-US" sz="2400">
                          <a:latin typeface="Arial"/>
                        </a:rPr>
                        <a:t>&gt;0.5</a:t>
                      </a:r>
                      <a:endParaRPr/>
                    </a:p>
                  </a:txBody>
                  <a:tcPr/>
                </a:tc>
                <a:tc>
                  <a:txBody>
                    <a:bodyPr lIns="90000" rIns="90000" tIns="46800" bIns="46800"/>
                    <a:p>
                      <a:pPr algn="ctr"/>
                      <a:r>
                        <a:rPr lang="en-US" sz="2400">
                          <a:latin typeface="Arial"/>
                        </a:rPr>
                        <a:t>Energy Scaling will slow down</a:t>
                      </a:r>
                      <a:endParaRPr/>
                    </a:p>
                  </a:txBody>
                  <a:tcPr/>
                </a:tc>
              </a:tr>
              <a:tr h="463680">
                <a:tc>
                  <a:txBody>
                    <a:bodyPr lIns="90000" rIns="90000" tIns="46800" bIns="46800"/>
                    <a:p>
                      <a:pPr/>
                      <a:r>
                        <a:rPr lang="en-US" sz="2400">
                          <a:latin typeface="Arial"/>
                        </a:rPr>
                        <a:t>Process Variability</a:t>
                      </a:r>
                      <a:endParaRPr/>
                    </a:p>
                  </a:txBody>
                  <a:tcPr/>
                </a:tc>
                <a:tc>
                  <a:tcPr/>
                </a:tc>
              </a:tr>
            </a:tbl>
          </a:graphicData>
        </a:graphic>
      </p:graphicFrame>
      <p:sp>
        <p:nvSpPr>
          <p:cNvPr id="439" name="CustomShape 4"/>
          <p:cNvSpPr/>
          <p:nvPr/>
        </p:nvSpPr>
        <p:spPr>
          <a:xfrm>
            <a:off x="3200400" y="4879800"/>
            <a:ext cx="5754600" cy="459720"/>
          </a:xfrm>
          <a:prstGeom prst="rect">
            <a:avLst/>
          </a:prstGeom>
          <a:noFill/>
          <a:ln>
            <a:noFill/>
          </a:ln>
        </p:spPr>
        <p:txBody>
          <a:bodyPr lIns="90000" rIns="90000" tIns="46800" bIns="46800"/>
          <a:p>
            <a:pPr/>
            <a:r>
              <a:rPr lang="en-US" sz="2400">
                <a:solidFill>
                  <a:srgbClr val="0033cc"/>
                </a:solidFill>
                <a:latin typeface="Arial"/>
              </a:rPr>
              <a:t>Medium            High               Very High</a:t>
            </a:r>
            <a:endParaRPr/>
          </a:p>
        </p:txBody>
      </p:sp>
      <p:sp>
        <p:nvSpPr>
          <p:cNvPr id="440" name="TextShape 5"/>
          <p:cNvSpPr txBox="1"/>
          <p:nvPr/>
        </p:nvSpPr>
        <p:spPr>
          <a:xfrm>
            <a:off x="762120" y="5398920"/>
            <a:ext cx="7772400" cy="990720"/>
          </a:xfrm>
          <a:prstGeom prst="rect">
            <a:avLst/>
          </a:prstGeom>
        </p:spPr>
        <p:txBody>
          <a:bodyPr/>
          <a:p>
            <a:pPr>
              <a:buSzPct val="80000"/>
              <a:buFont typeface="Wingdings" charset="2"/>
              <a:buChar char=""/>
            </a:pPr>
            <a:r>
              <a:rPr lang="en-US" sz="2400">
                <a:solidFill>
                  <a:srgbClr val="000000"/>
                </a:solidFill>
                <a:latin typeface="Arial"/>
              </a:rPr>
              <a:t>Transistors in a 90nm part have 30% variation in frequency, 20x variation in leakage</a:t>
            </a:r>
            <a:endParaRPr/>
          </a:p>
        </p:txBody>
      </p:sp>
    </p:spTree>
  </p:cSld>
  <p:timing>
    <p:tnLst>
      <p:par>
        <p:cTn id="184" dur="indefinite" restart="never" nodeType="tmRoot">
          <p:childTnLst>
            <p:seq>
              <p:cTn id="185" dur="indefinite" nodeType="mainSeq">
                <p:childTnLst>
                  <p:par>
                    <p:cTn id="186" fill="hold">
                      <p:stCondLst>
                        <p:cond delay="0"/>
                      </p:stCondLst>
                      <p:childTnLst>
                        <p:par>
                          <p:cTn id="187" fill="hold">
                            <p:stCondLst>
                              <p:cond delay="0"/>
                            </p:stCondLst>
                            <p:childTnLst>
                              <p:par>
                                <p:cTn id="188" nodeType="clickEffect" fill="hold" presetClass="entr" presetID="1">
                                  <p:stCondLst>
                                    <p:cond delay="0"/>
                                  </p:stCondLst>
                                  <p:childTnLst>
                                    <p:set>
                                      <p:cBhvr>
                                        <p:cTn id="189" dur="1" fill="hold">
                                          <p:stCondLst>
                                            <p:cond delay="0"/>
                                          </p:stCondLst>
                                        </p:cTn>
                                        <p:tgtEl>
                                          <p:spTgt spid="440">
                                            <p:txEl>
                                              <p:pRg st="0" end="85"/>
                                            </p:txEl>
                                          </p:spTgt>
                                        </p:tgtEl>
                                        <p:attrNameLst>
                                          <p:attrName>style.visibility</p:attrName>
                                        </p:attrNameLst>
                                      </p:cBhvr>
                                      <p:to>
                                        <p:strVal val="visible"/>
                                      </p:to>
                                    </p:set>
                                  </p:childTnLst>
                                </p:cTn>
                              </p:par>
                            </p:childTnLst>
                          </p:cTn>
                        </p:par>
                        <p:par>
                          <p:cTn id="190" fill="hold">
                            <p:stCondLst>
                              <p:cond delay="0"/>
                            </p:stCondLst>
                            <p:childTnLst>
                              <p:par>
                                <p:cTn id="191" nodeType="afterEffect" fill="hold" presetClass="entr" presetID="1">
                                  <p:stCondLst>
                                    <p:cond delay="500"/>
                                  </p:stCondLst>
                                  <p:childTnLst>
                                    <p:set>
                                      <p:cBhvr>
                                        <p:cTn id="192"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1"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442" name="TextShape 2"/>
          <p:cNvSpPr txBox="1"/>
          <p:nvPr/>
        </p:nvSpPr>
        <p:spPr>
          <a:xfrm>
            <a:off x="457200" y="456840"/>
            <a:ext cx="8229600" cy="609480"/>
          </a:xfrm>
          <a:prstGeom prst="rect">
            <a:avLst/>
          </a:prstGeom>
        </p:spPr>
        <p:txBody>
          <a:bodyPr anchor="ctr"/>
          <a:p>
            <a:pPr/>
            <a:r>
              <a:rPr lang="en-US" sz="3600">
                <a:latin typeface="Arial"/>
              </a:rPr>
              <a:t>Technology scaling road map – Take 4</a:t>
            </a:r>
            <a:endParaRPr/>
          </a:p>
        </p:txBody>
      </p:sp>
      <p:sp>
        <p:nvSpPr>
          <p:cNvPr id="443" name="TextShape 3"/>
          <p:cNvSpPr txBox="1"/>
          <p:nvPr/>
        </p:nvSpPr>
        <p:spPr>
          <a:xfrm>
            <a:off x="762120" y="5398920"/>
            <a:ext cx="7772400" cy="990720"/>
          </a:xfrm>
          <a:prstGeom prst="rect">
            <a:avLst/>
          </a:prstGeom>
        </p:spPr>
        <p:txBody>
          <a:bodyPr/>
          <a:p>
            <a:pPr>
              <a:buSzPct val="80000"/>
              <a:buFont typeface="Wingdings" charset="2"/>
              <a:buChar char=""/>
            </a:pPr>
            <a:r>
              <a:rPr lang="en-US" sz="2400">
                <a:solidFill>
                  <a:srgbClr val="000000"/>
                </a:solidFill>
                <a:latin typeface="Arial"/>
              </a:rPr>
              <a:t>Transistors in a 90nm part have 30% variation in frequency, 20x variation in leakage</a:t>
            </a:r>
            <a:endParaRPr/>
          </a:p>
        </p:txBody>
      </p:sp>
      <p:graphicFrame>
        <p:nvGraphicFramePr>
          <p:cNvPr id="444" name="Table 4"/>
          <p:cNvGraphicFramePr/>
          <p:nvPr/>
        </p:nvGraphicFramePr>
        <p:xfrm>
          <a:off x="425880" y="1178280"/>
          <a:ext cx="8109000" cy="4086000"/>
        </p:xfrm>
        <a:graphic>
          <a:graphicData uri="http://schemas.openxmlformats.org/drawingml/2006/table">
            <a:tbl>
              <a:tblPr/>
              <a:tblGrid>
                <a:gridCol w="2090880"/>
                <a:gridCol w="813240"/>
                <a:gridCol w="813600"/>
                <a:gridCol w="813240"/>
                <a:gridCol w="871200"/>
                <a:gridCol w="1067040"/>
                <a:gridCol w="789840"/>
                <a:gridCol w="850320"/>
              </a:tblGrid>
              <a:tr h="658800">
                <a:tc>
                  <a:tcPr/>
                </a:tc>
                <a:tc>
                  <a:txBody>
                    <a:bodyPr lIns="90000" rIns="90000" tIns="46800" bIns="46800"/>
                    <a:p>
                      <a:pPr algn="ctr"/>
                      <a:r>
                        <a:rPr b="1" lang="en-US">
                          <a:latin typeface="Arial"/>
                        </a:rPr>
                        <a:t>2004</a:t>
                      </a:r>
                      <a:endParaRPr/>
                    </a:p>
                  </a:txBody>
                  <a:tcPr/>
                </a:tc>
                <a:tc>
                  <a:txBody>
                    <a:bodyPr lIns="90000" rIns="90000" tIns="46800" bIns="46800"/>
                    <a:p>
                      <a:pPr algn="ctr"/>
                      <a:r>
                        <a:rPr b="1" lang="en-US">
                          <a:latin typeface="Arial"/>
                        </a:rPr>
                        <a:t>2006</a:t>
                      </a:r>
                      <a:endParaRPr/>
                    </a:p>
                  </a:txBody>
                  <a:tcPr/>
                </a:tc>
                <a:tc>
                  <a:txBody>
                    <a:bodyPr lIns="90000" rIns="90000" tIns="46800" bIns="46800"/>
                    <a:p>
                      <a:pPr algn="ctr"/>
                      <a:r>
                        <a:rPr b="1" lang="en-US">
                          <a:latin typeface="Arial"/>
                        </a:rPr>
                        <a:t>2008</a:t>
                      </a:r>
                      <a:endParaRPr/>
                    </a:p>
                  </a:txBody>
                  <a:tcPr/>
                </a:tc>
                <a:tc>
                  <a:txBody>
                    <a:bodyPr lIns="90000" rIns="90000" tIns="46800" bIns="46800"/>
                    <a:p>
                      <a:pPr algn="ctr"/>
                      <a:r>
                        <a:rPr b="1" lang="en-US">
                          <a:latin typeface="Arial"/>
                        </a:rPr>
                        <a:t>2010</a:t>
                      </a:r>
                      <a:endParaRPr/>
                    </a:p>
                  </a:txBody>
                  <a:tcPr/>
                </a:tc>
                <a:tc>
                  <a:txBody>
                    <a:bodyPr lIns="90000" rIns="90000" tIns="46800" bIns="46800"/>
                    <a:p>
                      <a:pPr algn="ctr"/>
                      <a:r>
                        <a:rPr b="1" lang="en-US">
                          <a:latin typeface="Arial"/>
                        </a:rPr>
                        <a:t>2012</a:t>
                      </a:r>
                      <a:endParaRPr/>
                    </a:p>
                  </a:txBody>
                  <a:tcPr/>
                </a:tc>
                <a:tc>
                  <a:txBody>
                    <a:bodyPr lIns="90000" rIns="90000" tIns="46800" bIns="46800"/>
                    <a:p>
                      <a:pPr algn="ctr"/>
                      <a:r>
                        <a:rPr b="1" lang="en-US">
                          <a:latin typeface="Arial"/>
                        </a:rPr>
                        <a:t>2014</a:t>
                      </a:r>
                      <a:endParaRPr/>
                    </a:p>
                  </a:txBody>
                  <a:tcPr/>
                </a:tc>
                <a:tc>
                  <a:txBody>
                    <a:bodyPr lIns="90000" rIns="90000" tIns="46800" bIns="46800"/>
                    <a:p>
                      <a:pPr algn="ctr"/>
                      <a:r>
                        <a:rPr b="1" lang="en-US">
                          <a:latin typeface="Arial"/>
                        </a:rPr>
                        <a:t>2016</a:t>
                      </a:r>
                      <a:endParaRPr/>
                    </a:p>
                  </a:txBody>
                  <a:tcPr/>
                </a:tc>
              </a:tr>
              <a:tr h="658800">
                <a:tc>
                  <a:txBody>
                    <a:bodyPr lIns="90000" rIns="90000" tIns="46800" bIns="46800"/>
                    <a:p>
                      <a:pPr algn="ctr"/>
                      <a:r>
                        <a:rPr lang="en-US">
                          <a:solidFill>
                            <a:srgbClr val="000000"/>
                          </a:solidFill>
                          <a:latin typeface="Arial"/>
                        </a:rPr>
                        <a:t>Feature size (nm)</a:t>
                      </a:r>
                      <a:endParaRPr/>
                    </a:p>
                  </a:txBody>
                  <a:tcPr/>
                </a:tc>
                <a:tc>
                  <a:txBody>
                    <a:bodyPr lIns="90000" rIns="90000" tIns="46800" bIns="46800"/>
                    <a:p>
                      <a:pPr algn="ctr"/>
                      <a:r>
                        <a:rPr lang="en-US">
                          <a:solidFill>
                            <a:srgbClr val="000000"/>
                          </a:solidFill>
                          <a:latin typeface="Arial"/>
                        </a:rPr>
                        <a:t>130</a:t>
                      </a:r>
                      <a:endParaRPr/>
                    </a:p>
                  </a:txBody>
                  <a:tcPr/>
                </a:tc>
                <a:tc>
                  <a:txBody>
                    <a:bodyPr lIns="90000" rIns="90000" tIns="46800" bIns="46800"/>
                    <a:p>
                      <a:pPr algn="ctr"/>
                      <a:r>
                        <a:rPr lang="en-US">
                          <a:solidFill>
                            <a:srgbClr val="000000"/>
                          </a:solidFill>
                          <a:latin typeface="Arial"/>
                        </a:rPr>
                        <a:t>90</a:t>
                      </a:r>
                      <a:endParaRPr/>
                    </a:p>
                  </a:txBody>
                  <a:tcPr/>
                </a:tc>
                <a:tc>
                  <a:txBody>
                    <a:bodyPr lIns="90000" rIns="90000" tIns="46800" bIns="46800"/>
                    <a:p>
                      <a:pPr algn="ctr"/>
                      <a:r>
                        <a:rPr lang="en-US">
                          <a:solidFill>
                            <a:srgbClr val="000000"/>
                          </a:solidFill>
                          <a:latin typeface="Arial"/>
                        </a:rPr>
                        <a:t>45</a:t>
                      </a:r>
                      <a:endParaRPr/>
                    </a:p>
                  </a:txBody>
                  <a:tcPr/>
                </a:tc>
                <a:tc>
                  <a:txBody>
                    <a:bodyPr lIns="90000" rIns="90000" tIns="46800" bIns="46800"/>
                    <a:p>
                      <a:pPr algn="ctr"/>
                      <a:r>
                        <a:rPr lang="en-US">
                          <a:solidFill>
                            <a:srgbClr val="000000"/>
                          </a:solidFill>
                          <a:latin typeface="Arial"/>
                        </a:rPr>
                        <a:t>32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22</a:t>
                      </a:r>
                      <a:endParaRPr/>
                    </a:p>
                  </a:txBody>
                  <a:tcPr/>
                </a:tc>
                <a:tc>
                  <a:txBody>
                    <a:bodyPr lIns="90000" rIns="90000" tIns="46800" bIns="46800"/>
                    <a:p>
                      <a:pPr algn="ctr"/>
                      <a:r>
                        <a:rPr lang="en-US">
                          <a:solidFill>
                            <a:srgbClr val="000000"/>
                          </a:solidFill>
                          <a:latin typeface="Arial"/>
                        </a:rPr>
                        <a:t>14</a:t>
                      </a:r>
                      <a:endParaRPr/>
                    </a:p>
                  </a:txBody>
                  <a:tcPr/>
                </a:tc>
              </a:tr>
              <a:tr h="852840">
                <a:tc>
                  <a:txBody>
                    <a:bodyPr lIns="90000" rIns="90000" tIns="46800" bIns="46800"/>
                    <a:p>
                      <a:pPr algn="ctr"/>
                      <a:r>
                        <a:rPr lang="en-US" sz="2200">
                          <a:latin typeface="Arial"/>
                        </a:rPr>
                        <a:t>Integrative Capacity</a:t>
                      </a:r>
                      <a:endParaRPr/>
                    </a:p>
                  </a:txBody>
                  <a:tcPr/>
                </a:tc>
                <a:tc>
                  <a:txBody>
                    <a:bodyPr lIns="90000" rIns="90000" tIns="46800" bIns="46800"/>
                    <a:p>
                      <a:pPr algn="ctr"/>
                      <a:r>
                        <a:rPr lang="en-US">
                          <a:latin typeface="Arial"/>
                        </a:rPr>
                        <a:t>0.6</a:t>
                      </a:r>
                      <a:endParaRPr/>
                    </a:p>
                  </a:txBody>
                  <a:tcPr/>
                </a:tc>
                <a:tc>
                  <a:txBody>
                    <a:bodyPr lIns="90000" rIns="90000" tIns="46800" bIns="46800"/>
                    <a:p>
                      <a:pPr algn="ctr"/>
                      <a:r>
                        <a:rPr lang="en-US">
                          <a:latin typeface="Arial"/>
                        </a:rPr>
                        <a:t>1.7</a:t>
                      </a:r>
                      <a:endParaRPr/>
                    </a:p>
                  </a:txBody>
                  <a:tcPr/>
                </a:tc>
                <a:tc>
                  <a:txBody>
                    <a:bodyPr lIns="90000" rIns="90000" tIns="46800" bIns="46800"/>
                    <a:p>
                      <a:pPr algn="ctr"/>
                      <a:r>
                        <a:rPr lang="en-US">
                          <a:latin typeface="Arial"/>
                        </a:rPr>
                        <a:t>1.9</a:t>
                      </a:r>
                      <a:endParaRPr/>
                    </a:p>
                  </a:txBody>
                  <a:tcPr/>
                </a:tc>
                <a:tc>
                  <a:txBody>
                    <a:bodyPr lIns="90000" rIns="90000" tIns="46800" bIns="46800"/>
                    <a:p>
                      <a:pPr algn="ctr"/>
                      <a:r>
                        <a:rPr lang="en-US">
                          <a:latin typeface="Arial"/>
                        </a:rPr>
                        <a:t>1.2</a:t>
                      </a:r>
                      <a:endParaRPr/>
                    </a:p>
                  </a:txBody>
                  <a:tcPr/>
                </a:tc>
                <a:tc>
                  <a:txBody>
                    <a:bodyPr lIns="90000" rIns="90000" tIns="46800" bIns="46800"/>
                    <a:p>
                      <a:pPr algn="ctr"/>
                      <a:r>
                        <a:rPr lang="en-US">
                          <a:latin typeface="Arial"/>
                        </a:rPr>
                        <a:t>5</a:t>
                      </a:r>
                      <a:endParaRPr/>
                    </a:p>
                  </a:txBody>
                  <a:tcPr/>
                </a:tc>
                <a:tc>
                  <a:txBody>
                    <a:bodyPr lIns="90000" rIns="90000" tIns="46800" bIns="46800"/>
                    <a:p>
                      <a:pPr algn="ctr"/>
                      <a:r>
                        <a:rPr lang="en-US">
                          <a:latin typeface="Arial"/>
                        </a:rPr>
                        <a:t>5.6</a:t>
                      </a:r>
                      <a:endParaRPr/>
                    </a:p>
                  </a:txBody>
                  <a:tcPr/>
                </a:tc>
                <a:tc>
                  <a:txBody>
                    <a:bodyPr lIns="90000" rIns="90000" tIns="46800" bIns="46800"/>
                    <a:p>
                      <a:pPr algn="ctr"/>
                      <a:r>
                        <a:rPr lang="en-US">
                          <a:latin typeface="Arial"/>
                        </a:rPr>
                        <a:t>30</a:t>
                      </a:r>
                      <a:endParaRPr/>
                    </a:p>
                  </a:txBody>
                  <a:tcPr/>
                </a:tc>
              </a:tr>
              <a:tr h="638640">
                <a:tc>
                  <a:txBody>
                    <a:bodyPr lIns="90000" rIns="90000" tIns="46800" bIns="46800"/>
                    <a:p>
                      <a:pPr algn="ctr"/>
                      <a:r>
                        <a:rPr lang="en-US">
                          <a:solidFill>
                            <a:srgbClr val="000000"/>
                          </a:solidFill>
                          <a:latin typeface="Arial"/>
                        </a:rPr>
                        <a:t>Delay Scaling</a:t>
                      </a:r>
                      <a:endParaRPr/>
                    </a:p>
                  </a:txBody>
                  <a:tcPr/>
                </a:tc>
                <a:tc>
                  <a:txBody>
                    <a:bodyPr lIns="90000" rIns="90000" tIns="46800" bIns="46800"/>
                    <a:p>
                      <a:pPr algn="ctr"/>
                      <a:r>
                        <a:rPr lang="en-US">
                          <a:solidFill>
                            <a:srgbClr val="000000"/>
                          </a:solidFill>
                          <a:latin typeface="Arial"/>
                        </a:rPr>
                        <a:t>0.7</a:t>
                      </a:r>
                      <a:endParaRPr/>
                    </a:p>
                  </a:txBody>
                  <a:tcPr/>
                </a:tc>
                <a:tc>
                  <a:txBody>
                    <a:bodyPr lIns="90000" rIns="90000" tIns="46800" bIns="46800"/>
                    <a:p>
                      <a:pPr algn="ctr"/>
                      <a:r>
                        <a:rPr lang="en-US">
                          <a:solidFill>
                            <a:srgbClr val="000000"/>
                          </a:solidFill>
                          <a:latin typeface="Arial"/>
                        </a:rPr>
                        <a:t>~0.7</a:t>
                      </a:r>
                      <a:endParaRPr/>
                    </a:p>
                  </a:txBody>
                  <a:tcPr/>
                </a:tc>
                <a:tc>
                  <a:txBody>
                    <a:bodyPr lIns="90000" rIns="90000" tIns="46800" bIns="46800"/>
                    <a:p>
                      <a:pPr algn="ctr"/>
                      <a:r>
                        <a:rPr lang="en-US">
                          <a:solidFill>
                            <a:srgbClr val="000000"/>
                          </a:solidFill>
                          <a:latin typeface="Arial"/>
                        </a:rPr>
                        <a:t>&gt;0.7</a:t>
                      </a:r>
                      <a:endParaRPr/>
                    </a:p>
                  </a:txBody>
                  <a:tcPr/>
                </a:tc>
                <a:tc>
                  <a:txBody>
                    <a:bodyPr lIns="90000" rIns="90000" tIns="46800" bIns="46800"/>
                    <a:p>
                      <a:pPr algn="ctr"/>
                      <a:r>
                        <a:rPr lang="en-US">
                          <a:solidFill>
                            <a:srgbClr val="000000"/>
                          </a:solidFill>
                          <a:latin typeface="Arial"/>
                        </a:rPr>
                        <a:t>Delay Scaling has slowed down</a:t>
                      </a:r>
                      <a:endParaRPr/>
                    </a:p>
                  </a:txBody>
                  <a:tcPr/>
                </a:tc>
              </a:tr>
              <a:tr h="639360">
                <a:tc>
                  <a:txBody>
                    <a:bodyPr lIns="90000" rIns="90000" tIns="46800" bIns="46800"/>
                    <a:p>
                      <a:pPr algn="ctr"/>
                      <a:r>
                        <a:rPr lang="en-US">
                          <a:solidFill>
                            <a:srgbClr val="000000"/>
                          </a:solidFill>
                          <a:latin typeface="Arial"/>
                        </a:rPr>
                        <a:t>Energy Scaling</a:t>
                      </a:r>
                      <a:endParaRPr/>
                    </a:p>
                  </a:txBody>
                  <a:tcPr/>
                </a:tc>
                <a:tc>
                  <a:txBody>
                    <a:bodyPr lIns="90000" rIns="90000" tIns="46800" bIns="46800"/>
                    <a:p>
                      <a:pPr algn="ctr"/>
                      <a:r>
                        <a:rPr lang="en-US">
                          <a:solidFill>
                            <a:srgbClr val="000000"/>
                          </a:solidFill>
                          <a:latin typeface="Arial"/>
                        </a:rPr>
                        <a:t>~0.35</a:t>
                      </a:r>
                      <a:endParaRPr/>
                    </a:p>
                  </a:txBody>
                  <a:tcPr/>
                </a:tc>
                <a:tc>
                  <a:txBody>
                    <a:bodyPr lIns="90000" rIns="90000" tIns="46800" bIns="46800"/>
                    <a:p>
                      <a:pPr algn="ctr"/>
                      <a:r>
                        <a:rPr lang="en-US">
                          <a:solidFill>
                            <a:srgbClr val="000000"/>
                          </a:solidFill>
                          <a:latin typeface="Arial"/>
                        </a:rPr>
                        <a:t>~0.5</a:t>
                      </a:r>
                      <a:endParaRPr/>
                    </a:p>
                  </a:txBody>
                  <a:tcPr/>
                </a:tc>
                <a:tc>
                  <a:txBody>
                    <a:bodyPr lIns="90000" rIns="90000" tIns="46800" bIns="46800"/>
                    <a:p>
                      <a:pPr algn="ctr"/>
                      <a:r>
                        <a:rPr lang="en-US">
                          <a:solidFill>
                            <a:srgbClr val="000000"/>
                          </a:solidFill>
                          <a:latin typeface="Arial"/>
                        </a:rPr>
                        <a:t>&gt;0.5</a:t>
                      </a:r>
                      <a:endParaRPr/>
                    </a:p>
                  </a:txBody>
                  <a:tcPr/>
                </a:tc>
                <a:tc>
                  <a:txBody>
                    <a:bodyPr lIns="90000" rIns="90000" tIns="46800" bIns="46800"/>
                    <a:p>
                      <a:pPr algn="ctr"/>
                      <a:r>
                        <a:rPr lang="en-US">
                          <a:solidFill>
                            <a:srgbClr val="000000"/>
                          </a:solidFill>
                          <a:latin typeface="Arial"/>
                        </a:rPr>
                        <a:t>Energy Scaling has slowed down</a:t>
                      </a:r>
                      <a:endParaRPr/>
                    </a:p>
                  </a:txBody>
                  <a:tcPr/>
                </a:tc>
              </a:tr>
              <a:tr h="637920">
                <a:tc>
                  <a:txBody>
                    <a:bodyPr lIns="90000" rIns="90000" tIns="46800" bIns="46800"/>
                    <a:p>
                      <a:r>
                        <a:rPr lang="en-US">
                          <a:solidFill>
                            <a:srgbClr val="0000ff"/>
                          </a:solidFill>
                          <a:latin typeface="Arial"/>
                        </a:rPr>
                        <a:t>Process Variability</a:t>
                      </a:r>
                      <a:endParaRPr/>
                    </a:p>
                  </a:txBody>
                  <a:tcPr/>
                </a:tc>
                <a:tc>
                  <a:txBody>
                    <a:bodyPr lIns="90000" rIns="90000" tIns="46800" bIns="46800"/>
                    <a:p>
                      <a:r>
                        <a:rPr lang="en-US">
                          <a:solidFill>
                            <a:srgbClr val="0000ff"/>
                          </a:solidFill>
                          <a:latin typeface="Arial"/>
                        </a:rPr>
                        <a:t>Medium</a:t>
                      </a:r>
                      <a:endParaRPr/>
                    </a:p>
                  </a:txBody>
                  <a:tcPr/>
                </a:tc>
                <a:tc>
                  <a:txBody>
                    <a:bodyPr lIns="90000" rIns="90000" tIns="46800" bIns="46800"/>
                    <a:p>
                      <a:r>
                        <a:rPr lang="en-US">
                          <a:solidFill>
                            <a:srgbClr val="0000ff"/>
                          </a:solidFill>
                          <a:latin typeface="Arial"/>
                        </a:rPr>
                        <a:t>High</a:t>
                      </a:r>
                      <a:endParaRPr/>
                    </a:p>
                  </a:txBody>
                  <a:tcPr/>
                </a:tc>
                <a:tc>
                  <a:txBody>
                    <a:bodyPr lIns="90000" rIns="90000" tIns="46800" bIns="46800"/>
                    <a:p>
                      <a:r>
                        <a:rPr lang="en-US">
                          <a:solidFill>
                            <a:srgbClr val="0000ff"/>
                          </a:solidFill>
                          <a:latin typeface="Arial"/>
                        </a:rPr>
                        <a:t>Very high</a:t>
                      </a:r>
                      <a:endParaRPr/>
                    </a:p>
                  </a:txBody>
                  <a:tcPr/>
                </a:tc>
              </a:tr>
            </a:tbl>
          </a:graphicData>
        </a:graphic>
      </p:graphicFrame>
    </p:spTree>
  </p:cSld>
  <p:timing>
    <p:tnLst>
      <p:par>
        <p:cTn id="193" dur="indefinite" restart="never" nodeType="tmRoot">
          <p:childTnLst>
            <p:seq>
              <p:cTn id="194" nodeType="mainSeq">
                <p:childTnLst>
                  <p:par>
                    <p:cTn id="195" fill="freeze">
                      <p:stCondLst>
                        <p:cond delay="indefinite"/>
                      </p:stCondLst>
                      <p:childTnLst>
                        <p:par>
                          <p:cTn id="196" fill="freeze">
                            <p:stCondLst>
                              <p:cond delay="0"/>
                            </p:stCondLst>
                            <p:childTnLst>
                              <p:par>
                                <p:cTn id="197" nodeType="clickEffect" fill="hold" presetClass="entr" presetID="1">
                                  <p:stCondLst>
                                    <p:cond delay="0"/>
                                  </p:stCondLst>
                                  <p:childTnLst>
                                    <p:set>
                                      <p:cBhvr>
                                        <p:cTn id="198" dur="1" fill="hold">
                                          <p:stCondLst>
                                            <p:cond delay="0"/>
                                          </p:stCondLst>
                                        </p:cTn>
                                        <p:tgtEl>
                                          <p:spTgt spid="443">
                                            <p:txEl>
                                              <p:pRg st="0" end="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446" name="TextShape 2"/>
          <p:cNvSpPr txBox="1"/>
          <p:nvPr/>
        </p:nvSpPr>
        <p:spPr>
          <a:xfrm>
            <a:off x="457200" y="456840"/>
            <a:ext cx="8229600" cy="609480"/>
          </a:xfrm>
          <a:prstGeom prst="rect">
            <a:avLst/>
          </a:prstGeom>
        </p:spPr>
        <p:txBody>
          <a:bodyPr anchor="ctr"/>
          <a:p>
            <a:pPr/>
            <a:r>
              <a:rPr lang="en-US" sz="3600">
                <a:latin typeface="Arial"/>
              </a:rPr>
              <a:t>And … heat flux effects on reliability</a:t>
            </a:r>
            <a:endParaRPr/>
          </a:p>
        </p:txBody>
      </p:sp>
      <p:sp>
        <p:nvSpPr>
          <p:cNvPr id="447" name="TextShape 3"/>
          <p:cNvSpPr txBox="1"/>
          <p:nvPr/>
        </p:nvSpPr>
        <p:spPr>
          <a:xfrm>
            <a:off x="457200" y="1469520"/>
            <a:ext cx="8229600" cy="4684680"/>
          </a:xfrm>
          <a:prstGeom prst="rect">
            <a:avLst/>
          </a:prstGeom>
        </p:spPr>
        <p:txBody>
          <a:bodyPr/>
          <a:p>
            <a:pPr>
              <a:buSzPct val="80000"/>
              <a:buFont typeface="Wingdings" charset="2"/>
              <a:buChar char=""/>
            </a:pPr>
            <a:r>
              <a:rPr lang="en-US" sz="2800">
                <a:latin typeface="Arial"/>
              </a:rPr>
              <a:t>AMD recalls faulty Opterons</a:t>
            </a:r>
            <a:endParaRPr/>
          </a:p>
          <a:p>
            <a:pPr lvl="1">
              <a:buSzPct val="75000"/>
              <a:buFont typeface="Wingdings" charset="2"/>
              <a:buChar char=""/>
            </a:pPr>
            <a:r>
              <a:rPr lang="en-US" sz="2400">
                <a:latin typeface="Arial"/>
              </a:rPr>
              <a:t>running floating point-intensive code sequences</a:t>
            </a:r>
            <a:endParaRPr/>
          </a:p>
          <a:p>
            <a:pPr lvl="1">
              <a:buSzPct val="75000"/>
              <a:buFont typeface="Wingdings" charset="2"/>
              <a:buChar char=""/>
            </a:pPr>
            <a:r>
              <a:rPr lang="en-US" sz="2400">
                <a:latin typeface="Arial"/>
              </a:rPr>
              <a:t>elevated CPU temperatures, and </a:t>
            </a:r>
            <a:endParaRPr/>
          </a:p>
          <a:p>
            <a:pPr lvl="1">
              <a:buSzPct val="75000"/>
              <a:buFont typeface="Wingdings" charset="2"/>
              <a:buChar char=""/>
            </a:pPr>
            <a:r>
              <a:rPr lang="en-US" sz="2400">
                <a:latin typeface="Arial"/>
              </a:rPr>
              <a:t>elevated ambient temperatures</a:t>
            </a:r>
            <a:endParaRPr/>
          </a:p>
          <a:p>
            <a:pPr/>
            <a:r>
              <a:rPr lang="en-US" sz="2800">
                <a:latin typeface="Arial"/>
              </a:rPr>
              <a:t>   </a:t>
            </a:r>
            <a:r>
              <a:rPr lang="en-US" sz="2800">
                <a:latin typeface="Arial"/>
              </a:rPr>
              <a:t>could produce incorrect mathematical results when the chips get hot</a:t>
            </a:r>
            <a:endParaRPr/>
          </a:p>
          <a:p>
            <a:pPr/>
            <a:endParaRPr/>
          </a:p>
          <a:p>
            <a:pPr>
              <a:buSzPct val="80000"/>
              <a:buFont typeface="Wingdings" charset="2"/>
              <a:buChar char=""/>
            </a:pPr>
            <a:r>
              <a:rPr lang="en-US" sz="2800">
                <a:latin typeface="Arial"/>
              </a:rPr>
              <a:t>On-chip interconnect speed is impacted by high temperatures</a:t>
            </a:r>
            <a:endParaRPr/>
          </a:p>
          <a:p>
            <a:pPr>
              <a:buSzPct val="80000"/>
              <a:buFont typeface="Wingdings" charset="2"/>
              <a:buChar char=""/>
            </a:pPr>
            <a:endParaRPr/>
          </a:p>
        </p:txBody>
      </p:sp>
    </p:spTree>
  </p:cSld>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withEffect" fill="hold" presetClass="entr" presetID="1">
                                  <p:stCondLst>
                                    <p:cond delay="0"/>
                                  </p:stCondLst>
                                  <p:childTnLst>
                                    <p:set>
                                      <p:cBhvr>
                                        <p:cTn id="204" dur="1" fill="hold">
                                          <p:stCondLst>
                                            <p:cond delay="0"/>
                                          </p:stCondLst>
                                        </p:cTn>
                                        <p:tgtEl>
                                          <p:spTgt spid="447">
                                            <p:txEl>
                                              <p:pRg st="0" end="28"/>
                                            </p:txEl>
                                          </p:spTgt>
                                        </p:tgtEl>
                                        <p:attrNameLst>
                                          <p:attrName>style.visibility</p:attrName>
                                        </p:attrNameLst>
                                      </p:cBhvr>
                                      <p:to>
                                        <p:strVal val="visible"/>
                                      </p:to>
                                    </p:set>
                                  </p:childTnLst>
                                </p:cTn>
                              </p:par>
                              <p:par>
                                <p:cTn id="205" nodeType="withEffect" fill="hold" presetClass="entr" presetID="1">
                                  <p:stCondLst>
                                    <p:cond delay="0"/>
                                  </p:stCondLst>
                                  <p:childTnLst>
                                    <p:set>
                                      <p:cBhvr>
                                        <p:cTn id="206" dur="1" fill="hold">
                                          <p:stCondLst>
                                            <p:cond delay="0"/>
                                          </p:stCondLst>
                                        </p:cTn>
                                        <p:tgtEl>
                                          <p:spTgt spid="447">
                                            <p:txEl>
                                              <p:pRg st="28" end="76"/>
                                            </p:txEl>
                                          </p:spTgt>
                                        </p:tgtEl>
                                        <p:attrNameLst>
                                          <p:attrName>style.visibility</p:attrName>
                                        </p:attrNameLst>
                                      </p:cBhvr>
                                      <p:to>
                                        <p:strVal val="visible"/>
                                      </p:to>
                                    </p:set>
                                  </p:childTnLst>
                                </p:cTn>
                              </p:par>
                              <p:par>
                                <p:cTn id="207" nodeType="withEffect" fill="hold" presetClass="entr" presetID="1">
                                  <p:stCondLst>
                                    <p:cond delay="0"/>
                                  </p:stCondLst>
                                  <p:childTnLst>
                                    <p:set>
                                      <p:cBhvr>
                                        <p:cTn id="208" dur="1" fill="hold">
                                          <p:stCondLst>
                                            <p:cond delay="0"/>
                                          </p:stCondLst>
                                        </p:cTn>
                                        <p:tgtEl>
                                          <p:spTgt spid="447">
                                            <p:txEl>
                                              <p:pRg st="76" end="108"/>
                                            </p:txEl>
                                          </p:spTgt>
                                        </p:tgtEl>
                                        <p:attrNameLst>
                                          <p:attrName>style.visibility</p:attrName>
                                        </p:attrNameLst>
                                      </p:cBhvr>
                                      <p:to>
                                        <p:strVal val="visible"/>
                                      </p:to>
                                    </p:set>
                                  </p:childTnLst>
                                </p:cTn>
                              </p:par>
                              <p:par>
                                <p:cTn id="209" nodeType="withEffect" fill="hold" presetClass="entr" presetID="1">
                                  <p:stCondLst>
                                    <p:cond delay="0"/>
                                  </p:stCondLst>
                                  <p:childTnLst>
                                    <p:set>
                                      <p:cBhvr>
                                        <p:cTn id="210" dur="1" fill="hold">
                                          <p:stCondLst>
                                            <p:cond delay="0"/>
                                          </p:stCondLst>
                                        </p:cTn>
                                        <p:tgtEl>
                                          <p:spTgt spid="447">
                                            <p:txEl>
                                              <p:pRg st="108" end="138"/>
                                            </p:txEl>
                                          </p:spTgt>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447">
                                            <p:txEl>
                                              <p:pRg st="138" end="209"/>
                                            </p:tx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1">
                                  <p:stCondLst>
                                    <p:cond delay="0"/>
                                  </p:stCondLst>
                                  <p:childTnLst>
                                    <p:set>
                                      <p:cBhvr>
                                        <p:cTn id="218" dur="1" fill="hold">
                                          <p:stCondLst>
                                            <p:cond delay="0"/>
                                          </p:stCondLst>
                                        </p:cTn>
                                        <p:tgtEl>
                                          <p:spTgt spid="447">
                                            <p:txEl>
                                              <p:pRg st="210" end="27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8"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449" name="TextShape 2"/>
          <p:cNvSpPr txBox="1"/>
          <p:nvPr/>
        </p:nvSpPr>
        <p:spPr>
          <a:xfrm>
            <a:off x="457200" y="442800"/>
            <a:ext cx="8229600" cy="609840"/>
          </a:xfrm>
          <a:prstGeom prst="rect">
            <a:avLst/>
          </a:prstGeom>
        </p:spPr>
        <p:txBody>
          <a:bodyPr anchor="ctr"/>
          <a:p>
            <a:pPr/>
            <a:r>
              <a:rPr lang="en-US" sz="3600">
                <a:latin typeface="Arial"/>
              </a:rPr>
              <a:t>Some multi-core resiliency issues</a:t>
            </a:r>
            <a:endParaRPr/>
          </a:p>
        </p:txBody>
      </p:sp>
      <p:sp>
        <p:nvSpPr>
          <p:cNvPr id="450" name="CustomShape 3"/>
          <p:cNvSpPr/>
          <p:nvPr/>
        </p:nvSpPr>
        <p:spPr>
          <a:xfrm>
            <a:off x="831960" y="2739960"/>
            <a:ext cx="863640" cy="863640"/>
          </a:xfrm>
          <a:prstGeom prst="rect">
            <a:avLst/>
          </a:prstGeom>
          <a:solidFill>
            <a:srgbClr val="e8eef7"/>
          </a:solidFill>
          <a:ln>
            <a:noFill/>
          </a:ln>
        </p:spPr>
      </p:sp>
      <p:sp>
        <p:nvSpPr>
          <p:cNvPr id="451" name="CustomShape 4"/>
          <p:cNvSpPr/>
          <p:nvPr/>
        </p:nvSpPr>
        <p:spPr>
          <a:xfrm>
            <a:off x="2055960" y="2739960"/>
            <a:ext cx="863280" cy="863640"/>
          </a:xfrm>
          <a:prstGeom prst="rect">
            <a:avLst/>
          </a:prstGeom>
          <a:solidFill>
            <a:srgbClr val="e8eef7"/>
          </a:solidFill>
          <a:ln>
            <a:noFill/>
          </a:ln>
        </p:spPr>
      </p:sp>
      <p:sp>
        <p:nvSpPr>
          <p:cNvPr id="452" name="CustomShape 5"/>
          <p:cNvSpPr/>
          <p:nvPr/>
        </p:nvSpPr>
        <p:spPr>
          <a:xfrm>
            <a:off x="3279600" y="2739960"/>
            <a:ext cx="863640" cy="863640"/>
          </a:xfrm>
          <a:prstGeom prst="rect">
            <a:avLst/>
          </a:prstGeom>
          <a:solidFill>
            <a:srgbClr val="e8eef7"/>
          </a:solidFill>
          <a:ln>
            <a:noFill/>
          </a:ln>
        </p:spPr>
      </p:sp>
      <p:sp>
        <p:nvSpPr>
          <p:cNvPr id="453" name="CustomShape 6"/>
          <p:cNvSpPr/>
          <p:nvPr/>
        </p:nvSpPr>
        <p:spPr>
          <a:xfrm>
            <a:off x="831960" y="3963960"/>
            <a:ext cx="863640" cy="863640"/>
          </a:xfrm>
          <a:prstGeom prst="rect">
            <a:avLst/>
          </a:prstGeom>
          <a:solidFill>
            <a:srgbClr val="e8eef7"/>
          </a:solidFill>
          <a:ln>
            <a:noFill/>
          </a:ln>
        </p:spPr>
      </p:sp>
      <p:sp>
        <p:nvSpPr>
          <p:cNvPr id="454" name="CustomShape 7"/>
          <p:cNvSpPr/>
          <p:nvPr/>
        </p:nvSpPr>
        <p:spPr>
          <a:xfrm>
            <a:off x="2055960" y="3963960"/>
            <a:ext cx="863280" cy="863640"/>
          </a:xfrm>
          <a:prstGeom prst="rect">
            <a:avLst/>
          </a:prstGeom>
          <a:solidFill>
            <a:srgbClr val="e8eef7"/>
          </a:solidFill>
          <a:ln>
            <a:noFill/>
          </a:ln>
        </p:spPr>
      </p:sp>
      <p:sp>
        <p:nvSpPr>
          <p:cNvPr id="455" name="CustomShape 8"/>
          <p:cNvSpPr/>
          <p:nvPr/>
        </p:nvSpPr>
        <p:spPr>
          <a:xfrm>
            <a:off x="3279600" y="3963960"/>
            <a:ext cx="863640" cy="863640"/>
          </a:xfrm>
          <a:prstGeom prst="rect">
            <a:avLst/>
          </a:prstGeom>
          <a:solidFill>
            <a:srgbClr val="e8eef7"/>
          </a:solidFill>
          <a:ln>
            <a:noFill/>
          </a:ln>
        </p:spPr>
      </p:sp>
      <p:sp>
        <p:nvSpPr>
          <p:cNvPr id="456" name="CustomShape 9"/>
          <p:cNvSpPr/>
          <p:nvPr/>
        </p:nvSpPr>
        <p:spPr>
          <a:xfrm>
            <a:off x="831960" y="5187960"/>
            <a:ext cx="863640" cy="863640"/>
          </a:xfrm>
          <a:prstGeom prst="rect">
            <a:avLst/>
          </a:prstGeom>
          <a:solidFill>
            <a:srgbClr val="e8eef7"/>
          </a:solidFill>
          <a:ln>
            <a:noFill/>
          </a:ln>
        </p:spPr>
      </p:sp>
      <p:sp>
        <p:nvSpPr>
          <p:cNvPr id="457" name="CustomShape 10"/>
          <p:cNvSpPr/>
          <p:nvPr/>
        </p:nvSpPr>
        <p:spPr>
          <a:xfrm>
            <a:off x="2055960" y="5187960"/>
            <a:ext cx="863280" cy="863640"/>
          </a:xfrm>
          <a:prstGeom prst="rect">
            <a:avLst/>
          </a:prstGeom>
          <a:solidFill>
            <a:srgbClr val="e8eef7"/>
          </a:solidFill>
          <a:ln>
            <a:noFill/>
          </a:ln>
        </p:spPr>
      </p:sp>
      <p:sp>
        <p:nvSpPr>
          <p:cNvPr id="458" name="CustomShape 11"/>
          <p:cNvSpPr/>
          <p:nvPr/>
        </p:nvSpPr>
        <p:spPr>
          <a:xfrm>
            <a:off x="3279600" y="5187960"/>
            <a:ext cx="863640" cy="863640"/>
          </a:xfrm>
          <a:prstGeom prst="rect">
            <a:avLst/>
          </a:prstGeom>
          <a:solidFill>
            <a:srgbClr val="e8eef7"/>
          </a:solidFill>
          <a:ln>
            <a:noFill/>
          </a:ln>
        </p:spPr>
      </p:sp>
      <p:sp>
        <p:nvSpPr>
          <p:cNvPr id="459" name="CustomShape 12"/>
          <p:cNvSpPr/>
          <p:nvPr/>
        </p:nvSpPr>
        <p:spPr>
          <a:xfrm>
            <a:off x="4498920" y="5202360"/>
            <a:ext cx="863640" cy="863640"/>
          </a:xfrm>
          <a:prstGeom prst="rect">
            <a:avLst/>
          </a:prstGeom>
          <a:solidFill>
            <a:srgbClr val="e8eef7"/>
          </a:solidFill>
          <a:ln>
            <a:noFill/>
          </a:ln>
        </p:spPr>
      </p:sp>
      <p:sp>
        <p:nvSpPr>
          <p:cNvPr id="460" name="CustomShape 13"/>
          <p:cNvSpPr/>
          <p:nvPr/>
        </p:nvSpPr>
        <p:spPr>
          <a:xfrm>
            <a:off x="4513320" y="3968640"/>
            <a:ext cx="863640" cy="863640"/>
          </a:xfrm>
          <a:prstGeom prst="rect">
            <a:avLst/>
          </a:prstGeom>
          <a:solidFill>
            <a:srgbClr val="e8eef7"/>
          </a:solidFill>
          <a:ln>
            <a:noFill/>
          </a:ln>
        </p:spPr>
      </p:sp>
      <p:sp>
        <p:nvSpPr>
          <p:cNvPr id="461" name="CustomShape 14"/>
          <p:cNvSpPr/>
          <p:nvPr/>
        </p:nvSpPr>
        <p:spPr>
          <a:xfrm>
            <a:off x="4511520" y="2735280"/>
            <a:ext cx="863640" cy="863640"/>
          </a:xfrm>
          <a:prstGeom prst="rect">
            <a:avLst/>
          </a:prstGeom>
          <a:solidFill>
            <a:srgbClr val="e8eef7"/>
          </a:solidFill>
          <a:ln>
            <a:noFill/>
          </a:ln>
        </p:spPr>
      </p:sp>
      <p:sp>
        <p:nvSpPr>
          <p:cNvPr id="462" name="CustomShape 15"/>
          <p:cNvSpPr/>
          <p:nvPr/>
        </p:nvSpPr>
        <p:spPr>
          <a:xfrm>
            <a:off x="3278160" y="1500120"/>
            <a:ext cx="863640" cy="863640"/>
          </a:xfrm>
          <a:prstGeom prst="rect">
            <a:avLst/>
          </a:prstGeom>
          <a:solidFill>
            <a:srgbClr val="e8eef7"/>
          </a:solidFill>
          <a:ln>
            <a:noFill/>
          </a:ln>
        </p:spPr>
      </p:sp>
      <p:sp>
        <p:nvSpPr>
          <p:cNvPr id="463" name="CustomShape 16"/>
          <p:cNvSpPr/>
          <p:nvPr/>
        </p:nvSpPr>
        <p:spPr>
          <a:xfrm>
            <a:off x="2046240" y="1500120"/>
            <a:ext cx="863640" cy="863640"/>
          </a:xfrm>
          <a:prstGeom prst="rect">
            <a:avLst/>
          </a:prstGeom>
          <a:solidFill>
            <a:srgbClr val="e8eef7"/>
          </a:solidFill>
          <a:ln>
            <a:noFill/>
          </a:ln>
        </p:spPr>
      </p:sp>
      <p:sp>
        <p:nvSpPr>
          <p:cNvPr id="464" name="CustomShape 17"/>
          <p:cNvSpPr/>
          <p:nvPr/>
        </p:nvSpPr>
        <p:spPr>
          <a:xfrm>
            <a:off x="826920" y="1498680"/>
            <a:ext cx="863640" cy="863640"/>
          </a:xfrm>
          <a:prstGeom prst="rect">
            <a:avLst/>
          </a:prstGeom>
          <a:solidFill>
            <a:srgbClr val="e8eef7"/>
          </a:solidFill>
          <a:ln>
            <a:noFill/>
          </a:ln>
        </p:spPr>
      </p:sp>
      <p:sp>
        <p:nvSpPr>
          <p:cNvPr id="465" name="CustomShape 18"/>
          <p:cNvSpPr/>
          <p:nvPr/>
        </p:nvSpPr>
        <p:spPr>
          <a:xfrm>
            <a:off x="4491360" y="1514160"/>
            <a:ext cx="863640" cy="863640"/>
          </a:xfrm>
          <a:prstGeom prst="rect">
            <a:avLst/>
          </a:prstGeom>
          <a:solidFill>
            <a:srgbClr val="e8eef7"/>
          </a:solidFill>
          <a:ln>
            <a:noFill/>
          </a:ln>
        </p:spPr>
      </p:sp>
      <p:sp>
        <p:nvSpPr>
          <p:cNvPr id="466" name="CustomShape 19"/>
          <p:cNvSpPr/>
          <p:nvPr/>
        </p:nvSpPr>
        <p:spPr>
          <a:xfrm>
            <a:off x="4492800" y="1512720"/>
            <a:ext cx="862200" cy="865080"/>
          </a:xfrm>
          <a:prstGeom prst="rect">
            <a:avLst/>
          </a:prstGeom>
          <a:solidFill>
            <a:srgbClr val="e8eef7"/>
          </a:solidFill>
          <a:ln w="19080">
            <a:solidFill>
              <a:srgbClr val="000000"/>
            </a:solidFill>
            <a:miter/>
          </a:ln>
        </p:spPr>
      </p:sp>
      <p:sp>
        <p:nvSpPr>
          <p:cNvPr id="467" name="CustomShape 20"/>
          <p:cNvSpPr/>
          <p:nvPr/>
        </p:nvSpPr>
        <p:spPr>
          <a:xfrm>
            <a:off x="450720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68" name="CustomShape 21"/>
          <p:cNvSpPr/>
          <p:nvPr/>
        </p:nvSpPr>
        <p:spPr>
          <a:xfrm>
            <a:off x="4491360" y="1514160"/>
            <a:ext cx="450720" cy="374760"/>
          </a:xfrm>
          <a:prstGeom prst="rect">
            <a:avLst/>
          </a:prstGeom>
          <a:noFill/>
          <a:ln w="19080">
            <a:solidFill>
              <a:srgbClr val="000000"/>
            </a:solidFill>
            <a:miter/>
          </a:ln>
        </p:spPr>
      </p:sp>
      <p:sp>
        <p:nvSpPr>
          <p:cNvPr id="469" name="CustomShape 22"/>
          <p:cNvSpPr/>
          <p:nvPr/>
        </p:nvSpPr>
        <p:spPr>
          <a:xfrm>
            <a:off x="438156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70" name="CustomShape 23"/>
          <p:cNvSpPr/>
          <p:nvPr/>
        </p:nvSpPr>
        <p:spPr>
          <a:xfrm>
            <a:off x="3260880" y="1514160"/>
            <a:ext cx="863640" cy="863640"/>
          </a:xfrm>
          <a:prstGeom prst="rect">
            <a:avLst/>
          </a:prstGeom>
          <a:solidFill>
            <a:srgbClr val="e8eef7"/>
          </a:solidFill>
          <a:ln>
            <a:noFill/>
          </a:ln>
        </p:spPr>
      </p:sp>
      <p:sp>
        <p:nvSpPr>
          <p:cNvPr id="471" name="CustomShape 24"/>
          <p:cNvSpPr/>
          <p:nvPr/>
        </p:nvSpPr>
        <p:spPr>
          <a:xfrm>
            <a:off x="3262320" y="1512720"/>
            <a:ext cx="862200" cy="865080"/>
          </a:xfrm>
          <a:prstGeom prst="rect">
            <a:avLst/>
          </a:prstGeom>
          <a:solidFill>
            <a:srgbClr val="e8eef7"/>
          </a:solidFill>
          <a:ln w="19080">
            <a:solidFill>
              <a:srgbClr val="000000"/>
            </a:solidFill>
            <a:miter/>
          </a:ln>
        </p:spPr>
      </p:sp>
      <p:sp>
        <p:nvSpPr>
          <p:cNvPr id="472" name="CustomShape 25"/>
          <p:cNvSpPr/>
          <p:nvPr/>
        </p:nvSpPr>
        <p:spPr>
          <a:xfrm>
            <a:off x="32767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73" name="CustomShape 26"/>
          <p:cNvSpPr/>
          <p:nvPr/>
        </p:nvSpPr>
        <p:spPr>
          <a:xfrm>
            <a:off x="3260880" y="1514160"/>
            <a:ext cx="450720" cy="374760"/>
          </a:xfrm>
          <a:prstGeom prst="rect">
            <a:avLst/>
          </a:prstGeom>
          <a:noFill/>
          <a:ln w="19080">
            <a:solidFill>
              <a:srgbClr val="000000"/>
            </a:solidFill>
            <a:miter/>
          </a:ln>
        </p:spPr>
      </p:sp>
      <p:sp>
        <p:nvSpPr>
          <p:cNvPr id="474" name="CustomShape 27"/>
          <p:cNvSpPr/>
          <p:nvPr/>
        </p:nvSpPr>
        <p:spPr>
          <a:xfrm>
            <a:off x="31510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75" name="CustomShape 28"/>
          <p:cNvSpPr/>
          <p:nvPr/>
        </p:nvSpPr>
        <p:spPr>
          <a:xfrm>
            <a:off x="2041920" y="1514160"/>
            <a:ext cx="863640" cy="863640"/>
          </a:xfrm>
          <a:prstGeom prst="rect">
            <a:avLst/>
          </a:prstGeom>
          <a:solidFill>
            <a:srgbClr val="e8eef7"/>
          </a:solidFill>
          <a:ln>
            <a:noFill/>
          </a:ln>
        </p:spPr>
      </p:sp>
      <p:sp>
        <p:nvSpPr>
          <p:cNvPr id="476" name="CustomShape 29"/>
          <p:cNvSpPr/>
          <p:nvPr/>
        </p:nvSpPr>
        <p:spPr>
          <a:xfrm>
            <a:off x="2043360" y="1512720"/>
            <a:ext cx="862200" cy="865080"/>
          </a:xfrm>
          <a:prstGeom prst="rect">
            <a:avLst/>
          </a:prstGeom>
          <a:solidFill>
            <a:srgbClr val="e8eef7"/>
          </a:solidFill>
          <a:ln w="19080">
            <a:solidFill>
              <a:srgbClr val="000000"/>
            </a:solidFill>
            <a:miter/>
          </a:ln>
        </p:spPr>
      </p:sp>
      <p:sp>
        <p:nvSpPr>
          <p:cNvPr id="477" name="CustomShape 30"/>
          <p:cNvSpPr/>
          <p:nvPr/>
        </p:nvSpPr>
        <p:spPr>
          <a:xfrm>
            <a:off x="205776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78" name="CustomShape 31"/>
          <p:cNvSpPr/>
          <p:nvPr/>
        </p:nvSpPr>
        <p:spPr>
          <a:xfrm>
            <a:off x="2041920" y="1514160"/>
            <a:ext cx="450720" cy="374760"/>
          </a:xfrm>
          <a:prstGeom prst="rect">
            <a:avLst/>
          </a:prstGeom>
          <a:noFill/>
          <a:ln w="19080">
            <a:solidFill>
              <a:srgbClr val="000000"/>
            </a:solidFill>
            <a:miter/>
          </a:ln>
        </p:spPr>
      </p:sp>
      <p:sp>
        <p:nvSpPr>
          <p:cNvPr id="479" name="CustomShape 32"/>
          <p:cNvSpPr/>
          <p:nvPr/>
        </p:nvSpPr>
        <p:spPr>
          <a:xfrm>
            <a:off x="193212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80" name="CustomShape 33"/>
          <p:cNvSpPr/>
          <p:nvPr/>
        </p:nvSpPr>
        <p:spPr>
          <a:xfrm>
            <a:off x="814680" y="1514160"/>
            <a:ext cx="863640" cy="863640"/>
          </a:xfrm>
          <a:prstGeom prst="rect">
            <a:avLst/>
          </a:prstGeom>
          <a:solidFill>
            <a:srgbClr val="e8eef7"/>
          </a:solidFill>
          <a:ln>
            <a:noFill/>
          </a:ln>
        </p:spPr>
      </p:sp>
      <p:sp>
        <p:nvSpPr>
          <p:cNvPr id="481" name="CustomShape 34"/>
          <p:cNvSpPr/>
          <p:nvPr/>
        </p:nvSpPr>
        <p:spPr>
          <a:xfrm>
            <a:off x="816120" y="1512720"/>
            <a:ext cx="862200" cy="865080"/>
          </a:xfrm>
          <a:prstGeom prst="rect">
            <a:avLst/>
          </a:prstGeom>
          <a:solidFill>
            <a:srgbClr val="e8eef7"/>
          </a:solidFill>
          <a:ln w="19080">
            <a:solidFill>
              <a:srgbClr val="000000"/>
            </a:solidFill>
            <a:miter/>
          </a:ln>
        </p:spPr>
      </p:sp>
      <p:sp>
        <p:nvSpPr>
          <p:cNvPr id="482" name="CustomShape 35"/>
          <p:cNvSpPr/>
          <p:nvPr/>
        </p:nvSpPr>
        <p:spPr>
          <a:xfrm>
            <a:off x="8305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83" name="CustomShape 36"/>
          <p:cNvSpPr/>
          <p:nvPr/>
        </p:nvSpPr>
        <p:spPr>
          <a:xfrm>
            <a:off x="814680" y="1514160"/>
            <a:ext cx="450720" cy="374760"/>
          </a:xfrm>
          <a:prstGeom prst="rect">
            <a:avLst/>
          </a:prstGeom>
          <a:noFill/>
          <a:ln w="19080">
            <a:solidFill>
              <a:srgbClr val="000000"/>
            </a:solidFill>
            <a:miter/>
          </a:ln>
        </p:spPr>
      </p:sp>
      <p:sp>
        <p:nvSpPr>
          <p:cNvPr id="484" name="CustomShape 37"/>
          <p:cNvSpPr/>
          <p:nvPr/>
        </p:nvSpPr>
        <p:spPr>
          <a:xfrm>
            <a:off x="7048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85" name="CustomShape 38"/>
          <p:cNvSpPr/>
          <p:nvPr/>
        </p:nvSpPr>
        <p:spPr>
          <a:xfrm>
            <a:off x="814680" y="2741400"/>
            <a:ext cx="863640" cy="863640"/>
          </a:xfrm>
          <a:prstGeom prst="rect">
            <a:avLst/>
          </a:prstGeom>
          <a:solidFill>
            <a:srgbClr val="e8eef7"/>
          </a:solidFill>
          <a:ln>
            <a:noFill/>
          </a:ln>
        </p:spPr>
      </p:sp>
      <p:sp>
        <p:nvSpPr>
          <p:cNvPr id="486" name="CustomShape 39"/>
          <p:cNvSpPr/>
          <p:nvPr/>
        </p:nvSpPr>
        <p:spPr>
          <a:xfrm>
            <a:off x="816120" y="2739960"/>
            <a:ext cx="862200" cy="865080"/>
          </a:xfrm>
          <a:prstGeom prst="rect">
            <a:avLst/>
          </a:prstGeom>
          <a:solidFill>
            <a:srgbClr val="e8eef7"/>
          </a:solidFill>
          <a:ln w="19080">
            <a:solidFill>
              <a:srgbClr val="000000"/>
            </a:solidFill>
            <a:miter/>
          </a:ln>
        </p:spPr>
      </p:sp>
      <p:sp>
        <p:nvSpPr>
          <p:cNvPr id="487" name="CustomShape 40"/>
          <p:cNvSpPr/>
          <p:nvPr/>
        </p:nvSpPr>
        <p:spPr>
          <a:xfrm>
            <a:off x="830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88" name="CustomShape 41"/>
          <p:cNvSpPr/>
          <p:nvPr/>
        </p:nvSpPr>
        <p:spPr>
          <a:xfrm>
            <a:off x="814680" y="2741400"/>
            <a:ext cx="450720" cy="374760"/>
          </a:xfrm>
          <a:prstGeom prst="rect">
            <a:avLst/>
          </a:prstGeom>
          <a:noFill/>
          <a:ln w="19080">
            <a:solidFill>
              <a:srgbClr val="000000"/>
            </a:solidFill>
            <a:miter/>
          </a:ln>
        </p:spPr>
      </p:sp>
      <p:sp>
        <p:nvSpPr>
          <p:cNvPr id="489" name="CustomShape 42"/>
          <p:cNvSpPr/>
          <p:nvPr/>
        </p:nvSpPr>
        <p:spPr>
          <a:xfrm>
            <a:off x="704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90" name="CustomShape 43"/>
          <p:cNvSpPr/>
          <p:nvPr/>
        </p:nvSpPr>
        <p:spPr>
          <a:xfrm>
            <a:off x="2038680" y="2741400"/>
            <a:ext cx="863640" cy="863640"/>
          </a:xfrm>
          <a:prstGeom prst="rect">
            <a:avLst/>
          </a:prstGeom>
          <a:solidFill>
            <a:srgbClr val="e8eef7"/>
          </a:solidFill>
          <a:ln>
            <a:noFill/>
          </a:ln>
        </p:spPr>
      </p:sp>
      <p:sp>
        <p:nvSpPr>
          <p:cNvPr id="491" name="CustomShape 44"/>
          <p:cNvSpPr/>
          <p:nvPr/>
        </p:nvSpPr>
        <p:spPr>
          <a:xfrm>
            <a:off x="2040120" y="2739960"/>
            <a:ext cx="862200" cy="865080"/>
          </a:xfrm>
          <a:prstGeom prst="rect">
            <a:avLst/>
          </a:prstGeom>
          <a:solidFill>
            <a:srgbClr val="e8eef7"/>
          </a:solidFill>
          <a:ln w="19080">
            <a:solidFill>
              <a:srgbClr val="000000"/>
            </a:solidFill>
            <a:miter/>
          </a:ln>
        </p:spPr>
      </p:sp>
      <p:sp>
        <p:nvSpPr>
          <p:cNvPr id="492" name="CustomShape 45"/>
          <p:cNvSpPr/>
          <p:nvPr/>
        </p:nvSpPr>
        <p:spPr>
          <a:xfrm>
            <a:off x="2054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93" name="CustomShape 46"/>
          <p:cNvSpPr/>
          <p:nvPr/>
        </p:nvSpPr>
        <p:spPr>
          <a:xfrm>
            <a:off x="2038680" y="2741400"/>
            <a:ext cx="450720" cy="374760"/>
          </a:xfrm>
          <a:prstGeom prst="rect">
            <a:avLst/>
          </a:prstGeom>
          <a:noFill/>
          <a:ln w="19080">
            <a:solidFill>
              <a:srgbClr val="000000"/>
            </a:solidFill>
            <a:miter/>
          </a:ln>
        </p:spPr>
      </p:sp>
      <p:sp>
        <p:nvSpPr>
          <p:cNvPr id="494" name="CustomShape 47"/>
          <p:cNvSpPr/>
          <p:nvPr/>
        </p:nvSpPr>
        <p:spPr>
          <a:xfrm>
            <a:off x="1928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495" name="CustomShape 48"/>
          <p:cNvSpPr/>
          <p:nvPr/>
        </p:nvSpPr>
        <p:spPr>
          <a:xfrm>
            <a:off x="3264120" y="2741400"/>
            <a:ext cx="863640" cy="863640"/>
          </a:xfrm>
          <a:prstGeom prst="rect">
            <a:avLst/>
          </a:prstGeom>
          <a:solidFill>
            <a:srgbClr val="e8eef7"/>
          </a:solidFill>
          <a:ln>
            <a:noFill/>
          </a:ln>
        </p:spPr>
      </p:sp>
      <p:sp>
        <p:nvSpPr>
          <p:cNvPr id="496" name="CustomShape 49"/>
          <p:cNvSpPr/>
          <p:nvPr/>
        </p:nvSpPr>
        <p:spPr>
          <a:xfrm>
            <a:off x="3265560" y="2739960"/>
            <a:ext cx="862200" cy="865080"/>
          </a:xfrm>
          <a:prstGeom prst="rect">
            <a:avLst/>
          </a:prstGeom>
          <a:solidFill>
            <a:srgbClr val="e8eef7"/>
          </a:solidFill>
          <a:ln w="19080">
            <a:solidFill>
              <a:srgbClr val="000000"/>
            </a:solidFill>
            <a:miter/>
          </a:ln>
        </p:spPr>
      </p:sp>
      <p:sp>
        <p:nvSpPr>
          <p:cNvPr id="497" name="CustomShape 50"/>
          <p:cNvSpPr/>
          <p:nvPr/>
        </p:nvSpPr>
        <p:spPr>
          <a:xfrm>
            <a:off x="327996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498" name="CustomShape 51"/>
          <p:cNvSpPr/>
          <p:nvPr/>
        </p:nvSpPr>
        <p:spPr>
          <a:xfrm>
            <a:off x="3264120" y="2741400"/>
            <a:ext cx="450720" cy="374760"/>
          </a:xfrm>
          <a:prstGeom prst="rect">
            <a:avLst/>
          </a:prstGeom>
          <a:noFill/>
          <a:ln w="19080">
            <a:solidFill>
              <a:srgbClr val="000000"/>
            </a:solidFill>
            <a:miter/>
          </a:ln>
        </p:spPr>
      </p:sp>
      <p:sp>
        <p:nvSpPr>
          <p:cNvPr id="499" name="CustomShape 52"/>
          <p:cNvSpPr/>
          <p:nvPr/>
        </p:nvSpPr>
        <p:spPr>
          <a:xfrm>
            <a:off x="315432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00" name="CustomShape 53"/>
          <p:cNvSpPr/>
          <p:nvPr/>
        </p:nvSpPr>
        <p:spPr>
          <a:xfrm>
            <a:off x="4497480" y="2730240"/>
            <a:ext cx="863640" cy="863640"/>
          </a:xfrm>
          <a:prstGeom prst="rect">
            <a:avLst/>
          </a:prstGeom>
          <a:solidFill>
            <a:srgbClr val="e8eef7"/>
          </a:solidFill>
          <a:ln>
            <a:noFill/>
          </a:ln>
        </p:spPr>
      </p:sp>
      <p:sp>
        <p:nvSpPr>
          <p:cNvPr id="501" name="CustomShape 54"/>
          <p:cNvSpPr/>
          <p:nvPr/>
        </p:nvSpPr>
        <p:spPr>
          <a:xfrm>
            <a:off x="4498920" y="2728800"/>
            <a:ext cx="862200" cy="865080"/>
          </a:xfrm>
          <a:prstGeom prst="rect">
            <a:avLst/>
          </a:prstGeom>
          <a:solidFill>
            <a:srgbClr val="e8eef7"/>
          </a:solidFill>
          <a:ln w="19080">
            <a:solidFill>
              <a:srgbClr val="000000"/>
            </a:solidFill>
            <a:miter/>
          </a:ln>
        </p:spPr>
      </p:sp>
      <p:sp>
        <p:nvSpPr>
          <p:cNvPr id="502" name="CustomShape 55"/>
          <p:cNvSpPr/>
          <p:nvPr/>
        </p:nvSpPr>
        <p:spPr>
          <a:xfrm>
            <a:off x="4513320" y="2757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03" name="CustomShape 56"/>
          <p:cNvSpPr/>
          <p:nvPr/>
        </p:nvSpPr>
        <p:spPr>
          <a:xfrm>
            <a:off x="4497480" y="2730240"/>
            <a:ext cx="450720" cy="374760"/>
          </a:xfrm>
          <a:prstGeom prst="rect">
            <a:avLst/>
          </a:prstGeom>
          <a:noFill/>
          <a:ln w="19080">
            <a:solidFill>
              <a:srgbClr val="000000"/>
            </a:solidFill>
            <a:miter/>
          </a:ln>
        </p:spPr>
      </p:sp>
      <p:sp>
        <p:nvSpPr>
          <p:cNvPr id="504" name="CustomShape 57"/>
          <p:cNvSpPr/>
          <p:nvPr/>
        </p:nvSpPr>
        <p:spPr>
          <a:xfrm>
            <a:off x="4387680" y="3105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05" name="CustomShape 58"/>
          <p:cNvSpPr/>
          <p:nvPr/>
        </p:nvSpPr>
        <p:spPr>
          <a:xfrm>
            <a:off x="4497480" y="3992400"/>
            <a:ext cx="863640" cy="863640"/>
          </a:xfrm>
          <a:prstGeom prst="rect">
            <a:avLst/>
          </a:prstGeom>
          <a:solidFill>
            <a:srgbClr val="e8eef7"/>
          </a:solidFill>
          <a:ln>
            <a:noFill/>
          </a:ln>
        </p:spPr>
      </p:sp>
      <p:sp>
        <p:nvSpPr>
          <p:cNvPr id="506" name="CustomShape 59"/>
          <p:cNvSpPr/>
          <p:nvPr/>
        </p:nvSpPr>
        <p:spPr>
          <a:xfrm>
            <a:off x="4498920" y="3990960"/>
            <a:ext cx="862200" cy="865080"/>
          </a:xfrm>
          <a:prstGeom prst="rect">
            <a:avLst/>
          </a:prstGeom>
          <a:solidFill>
            <a:srgbClr val="e8eef7"/>
          </a:solidFill>
          <a:ln w="19080">
            <a:solidFill>
              <a:srgbClr val="000000"/>
            </a:solidFill>
            <a:miter/>
          </a:ln>
        </p:spPr>
      </p:sp>
      <p:sp>
        <p:nvSpPr>
          <p:cNvPr id="507" name="CustomShape 60"/>
          <p:cNvSpPr/>
          <p:nvPr/>
        </p:nvSpPr>
        <p:spPr>
          <a:xfrm>
            <a:off x="45133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08" name="CustomShape 61"/>
          <p:cNvSpPr/>
          <p:nvPr/>
        </p:nvSpPr>
        <p:spPr>
          <a:xfrm>
            <a:off x="4497480" y="3992400"/>
            <a:ext cx="450720" cy="374760"/>
          </a:xfrm>
          <a:prstGeom prst="rect">
            <a:avLst/>
          </a:prstGeom>
          <a:noFill/>
          <a:ln w="19080">
            <a:solidFill>
              <a:srgbClr val="000000"/>
            </a:solidFill>
            <a:miter/>
          </a:ln>
        </p:spPr>
      </p:sp>
      <p:sp>
        <p:nvSpPr>
          <p:cNvPr id="509" name="CustomShape 62"/>
          <p:cNvSpPr/>
          <p:nvPr/>
        </p:nvSpPr>
        <p:spPr>
          <a:xfrm>
            <a:off x="43876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10" name="CustomShape 63"/>
          <p:cNvSpPr/>
          <p:nvPr/>
        </p:nvSpPr>
        <p:spPr>
          <a:xfrm>
            <a:off x="3264120" y="3992400"/>
            <a:ext cx="863640" cy="863640"/>
          </a:xfrm>
          <a:prstGeom prst="rect">
            <a:avLst/>
          </a:prstGeom>
          <a:solidFill>
            <a:srgbClr val="e8eef7"/>
          </a:solidFill>
          <a:ln>
            <a:noFill/>
          </a:ln>
        </p:spPr>
      </p:sp>
      <p:sp>
        <p:nvSpPr>
          <p:cNvPr id="511" name="CustomShape 64"/>
          <p:cNvSpPr/>
          <p:nvPr/>
        </p:nvSpPr>
        <p:spPr>
          <a:xfrm>
            <a:off x="3265560" y="3990960"/>
            <a:ext cx="862200" cy="865080"/>
          </a:xfrm>
          <a:prstGeom prst="rect">
            <a:avLst/>
          </a:prstGeom>
          <a:solidFill>
            <a:srgbClr val="e8eef7"/>
          </a:solidFill>
          <a:ln w="19080">
            <a:solidFill>
              <a:srgbClr val="000000"/>
            </a:solidFill>
            <a:miter/>
          </a:ln>
        </p:spPr>
      </p:sp>
      <p:sp>
        <p:nvSpPr>
          <p:cNvPr id="512" name="CustomShape 65"/>
          <p:cNvSpPr/>
          <p:nvPr/>
        </p:nvSpPr>
        <p:spPr>
          <a:xfrm>
            <a:off x="327996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13" name="CustomShape 66"/>
          <p:cNvSpPr/>
          <p:nvPr/>
        </p:nvSpPr>
        <p:spPr>
          <a:xfrm>
            <a:off x="3264120" y="3992400"/>
            <a:ext cx="450720" cy="374760"/>
          </a:xfrm>
          <a:prstGeom prst="rect">
            <a:avLst/>
          </a:prstGeom>
          <a:noFill/>
          <a:ln w="19080">
            <a:solidFill>
              <a:srgbClr val="000000"/>
            </a:solidFill>
            <a:miter/>
          </a:ln>
        </p:spPr>
      </p:sp>
      <p:sp>
        <p:nvSpPr>
          <p:cNvPr id="514" name="CustomShape 67"/>
          <p:cNvSpPr/>
          <p:nvPr/>
        </p:nvSpPr>
        <p:spPr>
          <a:xfrm>
            <a:off x="315432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15" name="CustomShape 68"/>
          <p:cNvSpPr/>
          <p:nvPr/>
        </p:nvSpPr>
        <p:spPr>
          <a:xfrm>
            <a:off x="2038680" y="3992400"/>
            <a:ext cx="863640" cy="863640"/>
          </a:xfrm>
          <a:prstGeom prst="rect">
            <a:avLst/>
          </a:prstGeom>
          <a:solidFill>
            <a:srgbClr val="e8eef7"/>
          </a:solidFill>
          <a:ln>
            <a:noFill/>
          </a:ln>
        </p:spPr>
      </p:sp>
      <p:sp>
        <p:nvSpPr>
          <p:cNvPr id="516" name="CustomShape 69"/>
          <p:cNvSpPr/>
          <p:nvPr/>
        </p:nvSpPr>
        <p:spPr>
          <a:xfrm>
            <a:off x="2040120" y="3990960"/>
            <a:ext cx="862200" cy="865080"/>
          </a:xfrm>
          <a:prstGeom prst="rect">
            <a:avLst/>
          </a:prstGeom>
          <a:solidFill>
            <a:srgbClr val="e8eef7"/>
          </a:solidFill>
          <a:ln w="19080">
            <a:solidFill>
              <a:srgbClr val="000000"/>
            </a:solidFill>
            <a:miter/>
          </a:ln>
        </p:spPr>
      </p:sp>
      <p:sp>
        <p:nvSpPr>
          <p:cNvPr id="517" name="CustomShape 70"/>
          <p:cNvSpPr/>
          <p:nvPr/>
        </p:nvSpPr>
        <p:spPr>
          <a:xfrm>
            <a:off x="20545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18" name="CustomShape 71"/>
          <p:cNvSpPr/>
          <p:nvPr/>
        </p:nvSpPr>
        <p:spPr>
          <a:xfrm>
            <a:off x="2038680" y="3992400"/>
            <a:ext cx="450720" cy="374760"/>
          </a:xfrm>
          <a:prstGeom prst="rect">
            <a:avLst/>
          </a:prstGeom>
          <a:noFill/>
          <a:ln w="19080">
            <a:solidFill>
              <a:srgbClr val="000000"/>
            </a:solidFill>
            <a:miter/>
          </a:ln>
        </p:spPr>
      </p:sp>
      <p:sp>
        <p:nvSpPr>
          <p:cNvPr id="519" name="CustomShape 72"/>
          <p:cNvSpPr/>
          <p:nvPr/>
        </p:nvSpPr>
        <p:spPr>
          <a:xfrm>
            <a:off x="19288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20" name="CustomShape 73"/>
          <p:cNvSpPr/>
          <p:nvPr/>
        </p:nvSpPr>
        <p:spPr>
          <a:xfrm>
            <a:off x="816120" y="3981240"/>
            <a:ext cx="863640" cy="863640"/>
          </a:xfrm>
          <a:prstGeom prst="rect">
            <a:avLst/>
          </a:prstGeom>
          <a:solidFill>
            <a:srgbClr val="e8eef7"/>
          </a:solidFill>
          <a:ln>
            <a:noFill/>
          </a:ln>
        </p:spPr>
      </p:sp>
      <p:sp>
        <p:nvSpPr>
          <p:cNvPr id="521" name="CustomShape 74"/>
          <p:cNvSpPr/>
          <p:nvPr/>
        </p:nvSpPr>
        <p:spPr>
          <a:xfrm>
            <a:off x="817560" y="3979800"/>
            <a:ext cx="862200" cy="865080"/>
          </a:xfrm>
          <a:prstGeom prst="rect">
            <a:avLst/>
          </a:prstGeom>
          <a:solidFill>
            <a:srgbClr val="e8eef7"/>
          </a:solidFill>
          <a:ln w="19080">
            <a:solidFill>
              <a:srgbClr val="000000"/>
            </a:solidFill>
            <a:miter/>
          </a:ln>
        </p:spPr>
      </p:sp>
      <p:sp>
        <p:nvSpPr>
          <p:cNvPr id="522" name="CustomShape 75"/>
          <p:cNvSpPr/>
          <p:nvPr/>
        </p:nvSpPr>
        <p:spPr>
          <a:xfrm>
            <a:off x="831960" y="4008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23" name="CustomShape 76"/>
          <p:cNvSpPr/>
          <p:nvPr/>
        </p:nvSpPr>
        <p:spPr>
          <a:xfrm>
            <a:off x="816120" y="3981240"/>
            <a:ext cx="450720" cy="374760"/>
          </a:xfrm>
          <a:prstGeom prst="rect">
            <a:avLst/>
          </a:prstGeom>
          <a:noFill/>
          <a:ln w="19080">
            <a:solidFill>
              <a:srgbClr val="000000"/>
            </a:solidFill>
            <a:miter/>
          </a:ln>
        </p:spPr>
      </p:sp>
      <p:sp>
        <p:nvSpPr>
          <p:cNvPr id="524" name="CustomShape 77"/>
          <p:cNvSpPr/>
          <p:nvPr/>
        </p:nvSpPr>
        <p:spPr>
          <a:xfrm>
            <a:off x="706320" y="4356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25" name="CustomShape 78"/>
          <p:cNvSpPr/>
          <p:nvPr/>
        </p:nvSpPr>
        <p:spPr>
          <a:xfrm>
            <a:off x="810000" y="5203800"/>
            <a:ext cx="863640" cy="863640"/>
          </a:xfrm>
          <a:prstGeom prst="rect">
            <a:avLst/>
          </a:prstGeom>
          <a:solidFill>
            <a:srgbClr val="e8eef7"/>
          </a:solidFill>
          <a:ln>
            <a:noFill/>
          </a:ln>
        </p:spPr>
      </p:sp>
      <p:sp>
        <p:nvSpPr>
          <p:cNvPr id="526" name="CustomShape 79"/>
          <p:cNvSpPr/>
          <p:nvPr/>
        </p:nvSpPr>
        <p:spPr>
          <a:xfrm>
            <a:off x="811440" y="5202360"/>
            <a:ext cx="862200" cy="865080"/>
          </a:xfrm>
          <a:prstGeom prst="rect">
            <a:avLst/>
          </a:prstGeom>
          <a:solidFill>
            <a:srgbClr val="e8eef7"/>
          </a:solidFill>
          <a:ln w="19080">
            <a:solidFill>
              <a:srgbClr val="000000"/>
            </a:solidFill>
            <a:miter/>
          </a:ln>
        </p:spPr>
      </p:sp>
      <p:sp>
        <p:nvSpPr>
          <p:cNvPr id="527" name="CustomShape 80"/>
          <p:cNvSpPr/>
          <p:nvPr/>
        </p:nvSpPr>
        <p:spPr>
          <a:xfrm>
            <a:off x="82584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28" name="CustomShape 81"/>
          <p:cNvSpPr/>
          <p:nvPr/>
        </p:nvSpPr>
        <p:spPr>
          <a:xfrm>
            <a:off x="810000" y="5203800"/>
            <a:ext cx="450720" cy="374760"/>
          </a:xfrm>
          <a:prstGeom prst="rect">
            <a:avLst/>
          </a:prstGeom>
          <a:noFill/>
          <a:ln w="19080">
            <a:solidFill>
              <a:srgbClr val="000000"/>
            </a:solidFill>
            <a:miter/>
          </a:ln>
        </p:spPr>
      </p:sp>
      <p:sp>
        <p:nvSpPr>
          <p:cNvPr id="529" name="CustomShape 82"/>
          <p:cNvSpPr/>
          <p:nvPr/>
        </p:nvSpPr>
        <p:spPr>
          <a:xfrm>
            <a:off x="70020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30" name="CustomShape 83"/>
          <p:cNvSpPr/>
          <p:nvPr/>
        </p:nvSpPr>
        <p:spPr>
          <a:xfrm>
            <a:off x="2038680" y="5203800"/>
            <a:ext cx="863640" cy="863640"/>
          </a:xfrm>
          <a:prstGeom prst="rect">
            <a:avLst/>
          </a:prstGeom>
          <a:solidFill>
            <a:srgbClr val="e8eef7"/>
          </a:solidFill>
          <a:ln>
            <a:noFill/>
          </a:ln>
        </p:spPr>
      </p:sp>
      <p:sp>
        <p:nvSpPr>
          <p:cNvPr id="531" name="CustomShape 84"/>
          <p:cNvSpPr/>
          <p:nvPr/>
        </p:nvSpPr>
        <p:spPr>
          <a:xfrm>
            <a:off x="2040120" y="5202360"/>
            <a:ext cx="862200" cy="865080"/>
          </a:xfrm>
          <a:prstGeom prst="rect">
            <a:avLst/>
          </a:prstGeom>
          <a:solidFill>
            <a:srgbClr val="e8eef7"/>
          </a:solidFill>
          <a:ln w="19080">
            <a:solidFill>
              <a:srgbClr val="000000"/>
            </a:solidFill>
            <a:miter/>
          </a:ln>
        </p:spPr>
      </p:sp>
      <p:sp>
        <p:nvSpPr>
          <p:cNvPr id="532" name="CustomShape 85"/>
          <p:cNvSpPr/>
          <p:nvPr/>
        </p:nvSpPr>
        <p:spPr>
          <a:xfrm>
            <a:off x="205452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33" name="CustomShape 86"/>
          <p:cNvSpPr/>
          <p:nvPr/>
        </p:nvSpPr>
        <p:spPr>
          <a:xfrm>
            <a:off x="2038680" y="5203800"/>
            <a:ext cx="450720" cy="374760"/>
          </a:xfrm>
          <a:prstGeom prst="rect">
            <a:avLst/>
          </a:prstGeom>
          <a:noFill/>
          <a:ln w="19080">
            <a:solidFill>
              <a:srgbClr val="000000"/>
            </a:solidFill>
            <a:miter/>
          </a:ln>
        </p:spPr>
      </p:sp>
      <p:sp>
        <p:nvSpPr>
          <p:cNvPr id="534" name="CustomShape 87"/>
          <p:cNvSpPr/>
          <p:nvPr/>
        </p:nvSpPr>
        <p:spPr>
          <a:xfrm>
            <a:off x="192888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35" name="CustomShape 88"/>
          <p:cNvSpPr/>
          <p:nvPr/>
        </p:nvSpPr>
        <p:spPr>
          <a:xfrm>
            <a:off x="3264120" y="5206680"/>
            <a:ext cx="863640" cy="863640"/>
          </a:xfrm>
          <a:prstGeom prst="rect">
            <a:avLst/>
          </a:prstGeom>
          <a:solidFill>
            <a:srgbClr val="e8eef7"/>
          </a:solidFill>
          <a:ln>
            <a:noFill/>
          </a:ln>
        </p:spPr>
      </p:sp>
      <p:sp>
        <p:nvSpPr>
          <p:cNvPr id="536" name="CustomShape 89"/>
          <p:cNvSpPr/>
          <p:nvPr/>
        </p:nvSpPr>
        <p:spPr>
          <a:xfrm>
            <a:off x="3265560" y="5205240"/>
            <a:ext cx="862200" cy="865080"/>
          </a:xfrm>
          <a:prstGeom prst="rect">
            <a:avLst/>
          </a:prstGeom>
          <a:solidFill>
            <a:srgbClr val="e8eef7"/>
          </a:solidFill>
          <a:ln w="19080">
            <a:solidFill>
              <a:srgbClr val="000000"/>
            </a:solidFill>
            <a:miter/>
          </a:ln>
        </p:spPr>
      </p:sp>
      <p:sp>
        <p:nvSpPr>
          <p:cNvPr id="537" name="CustomShape 90"/>
          <p:cNvSpPr/>
          <p:nvPr/>
        </p:nvSpPr>
        <p:spPr>
          <a:xfrm>
            <a:off x="3279960" y="523368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38" name="CustomShape 91"/>
          <p:cNvSpPr/>
          <p:nvPr/>
        </p:nvSpPr>
        <p:spPr>
          <a:xfrm>
            <a:off x="3264120" y="5206680"/>
            <a:ext cx="450720" cy="374760"/>
          </a:xfrm>
          <a:prstGeom prst="rect">
            <a:avLst/>
          </a:prstGeom>
          <a:noFill/>
          <a:ln w="19080">
            <a:solidFill>
              <a:srgbClr val="000000"/>
            </a:solidFill>
            <a:miter/>
          </a:ln>
        </p:spPr>
      </p:sp>
      <p:sp>
        <p:nvSpPr>
          <p:cNvPr id="539" name="CustomShape 92"/>
          <p:cNvSpPr/>
          <p:nvPr/>
        </p:nvSpPr>
        <p:spPr>
          <a:xfrm>
            <a:off x="3154320" y="558144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40" name="CustomShape 93"/>
          <p:cNvSpPr/>
          <p:nvPr/>
        </p:nvSpPr>
        <p:spPr>
          <a:xfrm>
            <a:off x="4503960" y="5202000"/>
            <a:ext cx="863640" cy="863640"/>
          </a:xfrm>
          <a:prstGeom prst="rect">
            <a:avLst/>
          </a:prstGeom>
          <a:solidFill>
            <a:srgbClr val="e8eef7"/>
          </a:solidFill>
          <a:ln>
            <a:noFill/>
          </a:ln>
        </p:spPr>
      </p:sp>
      <p:sp>
        <p:nvSpPr>
          <p:cNvPr id="541" name="CustomShape 94"/>
          <p:cNvSpPr/>
          <p:nvPr/>
        </p:nvSpPr>
        <p:spPr>
          <a:xfrm>
            <a:off x="4505400" y="5200560"/>
            <a:ext cx="862200" cy="865080"/>
          </a:xfrm>
          <a:prstGeom prst="rect">
            <a:avLst/>
          </a:prstGeom>
          <a:solidFill>
            <a:srgbClr val="e8eef7"/>
          </a:solidFill>
          <a:ln w="19080">
            <a:solidFill>
              <a:srgbClr val="000000"/>
            </a:solidFill>
            <a:miter/>
          </a:ln>
        </p:spPr>
      </p:sp>
      <p:sp>
        <p:nvSpPr>
          <p:cNvPr id="542" name="CustomShape 95"/>
          <p:cNvSpPr/>
          <p:nvPr/>
        </p:nvSpPr>
        <p:spPr>
          <a:xfrm>
            <a:off x="4519800" y="52290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543" name="CustomShape 96"/>
          <p:cNvSpPr/>
          <p:nvPr/>
        </p:nvSpPr>
        <p:spPr>
          <a:xfrm>
            <a:off x="4503960" y="5202000"/>
            <a:ext cx="450720" cy="374760"/>
          </a:xfrm>
          <a:prstGeom prst="rect">
            <a:avLst/>
          </a:prstGeom>
          <a:noFill/>
          <a:ln w="19080">
            <a:solidFill>
              <a:srgbClr val="000000"/>
            </a:solidFill>
            <a:miter/>
          </a:ln>
        </p:spPr>
      </p:sp>
      <p:sp>
        <p:nvSpPr>
          <p:cNvPr id="544" name="CustomShape 97"/>
          <p:cNvSpPr/>
          <p:nvPr/>
        </p:nvSpPr>
        <p:spPr>
          <a:xfrm>
            <a:off x="4394160" y="55767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545" name="CustomShape 98"/>
          <p:cNvSpPr/>
          <p:nvPr/>
        </p:nvSpPr>
        <p:spPr>
          <a:xfrm>
            <a:off x="1320840" y="3401640"/>
            <a:ext cx="360000" cy="215640"/>
          </a:xfrm>
          <a:prstGeom prst="rect">
            <a:avLst/>
          </a:prstGeom>
          <a:solidFill>
            <a:srgbClr val="9a9a9a"/>
          </a:solidFill>
          <a:ln w="9360">
            <a:solidFill>
              <a:srgbClr val="ff0000"/>
            </a:solidFill>
            <a:miter/>
          </a:ln>
        </p:spPr>
      </p:sp>
      <p:sp>
        <p:nvSpPr>
          <p:cNvPr id="546" name="CustomShape 99"/>
          <p:cNvSpPr/>
          <p:nvPr/>
        </p:nvSpPr>
        <p:spPr>
          <a:xfrm>
            <a:off x="1320840" y="3401640"/>
            <a:ext cx="360000" cy="215640"/>
          </a:xfrm>
          <a:prstGeom prst="rect">
            <a:avLst/>
          </a:prstGeom>
          <a:noFill/>
          <a:ln w="15840">
            <a:solidFill>
              <a:srgbClr val="ff0000"/>
            </a:solidFill>
            <a:round/>
          </a:ln>
        </p:spPr>
      </p:sp>
      <p:sp>
        <p:nvSpPr>
          <p:cNvPr id="547" name="CustomShape 100"/>
          <p:cNvSpPr/>
          <p:nvPr/>
        </p:nvSpPr>
        <p:spPr>
          <a:xfrm>
            <a:off x="1411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48" name="CustomShape 101"/>
          <p:cNvSpPr/>
          <p:nvPr/>
        </p:nvSpPr>
        <p:spPr>
          <a:xfrm>
            <a:off x="1752480" y="3689280"/>
            <a:ext cx="215640" cy="215280"/>
          </a:xfrm>
          <a:prstGeom prst="rect">
            <a:avLst/>
          </a:prstGeom>
          <a:solidFill>
            <a:srgbClr val="e6e6e6"/>
          </a:solidFill>
          <a:ln w="9360">
            <a:solidFill>
              <a:srgbClr val="ff0000"/>
            </a:solidFill>
            <a:miter/>
          </a:ln>
        </p:spPr>
      </p:sp>
      <p:sp>
        <p:nvSpPr>
          <p:cNvPr id="549" name="CustomShape 102"/>
          <p:cNvSpPr/>
          <p:nvPr/>
        </p:nvSpPr>
        <p:spPr>
          <a:xfrm>
            <a:off x="1752480" y="3689280"/>
            <a:ext cx="215640" cy="215280"/>
          </a:xfrm>
          <a:prstGeom prst="rect">
            <a:avLst/>
          </a:prstGeom>
          <a:noFill/>
          <a:ln w="15840">
            <a:solidFill>
              <a:srgbClr val="ff0000"/>
            </a:solidFill>
            <a:round/>
          </a:ln>
        </p:spPr>
      </p:sp>
      <p:sp>
        <p:nvSpPr>
          <p:cNvPr id="550" name="CustomShape 103"/>
          <p:cNvSpPr/>
          <p:nvPr/>
        </p:nvSpPr>
        <p:spPr>
          <a:xfrm>
            <a:off x="1840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51" name="Line 104"/>
          <p:cNvSpPr/>
          <p:nvPr/>
        </p:nvSpPr>
        <p:spPr>
          <a:xfrm>
            <a:off x="1681200" y="3617640"/>
            <a:ext cx="70920" cy="71280"/>
          </a:xfrm>
          <a:prstGeom prst="line">
            <a:avLst/>
          </a:prstGeom>
          <a:ln w="15840">
            <a:solidFill>
              <a:srgbClr val="ff0000"/>
            </a:solidFill>
            <a:miter/>
          </a:ln>
        </p:spPr>
      </p:sp>
      <p:sp>
        <p:nvSpPr>
          <p:cNvPr id="552" name="CustomShape 105"/>
          <p:cNvSpPr/>
          <p:nvPr/>
        </p:nvSpPr>
        <p:spPr>
          <a:xfrm>
            <a:off x="2544480" y="3401640"/>
            <a:ext cx="360000" cy="215640"/>
          </a:xfrm>
          <a:prstGeom prst="rect">
            <a:avLst/>
          </a:prstGeom>
          <a:solidFill>
            <a:srgbClr val="9a9a9a"/>
          </a:solidFill>
          <a:ln w="9360">
            <a:solidFill>
              <a:srgbClr val="ff0000"/>
            </a:solidFill>
            <a:miter/>
          </a:ln>
        </p:spPr>
      </p:sp>
      <p:sp>
        <p:nvSpPr>
          <p:cNvPr id="553" name="CustomShape 106"/>
          <p:cNvSpPr/>
          <p:nvPr/>
        </p:nvSpPr>
        <p:spPr>
          <a:xfrm>
            <a:off x="2544480" y="3401640"/>
            <a:ext cx="360000" cy="215640"/>
          </a:xfrm>
          <a:prstGeom prst="rect">
            <a:avLst/>
          </a:prstGeom>
          <a:noFill/>
          <a:ln w="15840">
            <a:solidFill>
              <a:srgbClr val="ff0000"/>
            </a:solidFill>
            <a:round/>
          </a:ln>
        </p:spPr>
      </p:sp>
      <p:sp>
        <p:nvSpPr>
          <p:cNvPr id="554" name="CustomShape 107"/>
          <p:cNvSpPr/>
          <p:nvPr/>
        </p:nvSpPr>
        <p:spPr>
          <a:xfrm>
            <a:off x="263988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55" name="CustomShape 108"/>
          <p:cNvSpPr/>
          <p:nvPr/>
        </p:nvSpPr>
        <p:spPr>
          <a:xfrm>
            <a:off x="2976480" y="3689280"/>
            <a:ext cx="215640" cy="215280"/>
          </a:xfrm>
          <a:prstGeom prst="rect">
            <a:avLst/>
          </a:prstGeom>
          <a:solidFill>
            <a:srgbClr val="e6e6e6"/>
          </a:solidFill>
          <a:ln w="9360">
            <a:solidFill>
              <a:srgbClr val="ff0000"/>
            </a:solidFill>
            <a:miter/>
          </a:ln>
        </p:spPr>
      </p:sp>
      <p:sp>
        <p:nvSpPr>
          <p:cNvPr id="556" name="CustomShape 109"/>
          <p:cNvSpPr/>
          <p:nvPr/>
        </p:nvSpPr>
        <p:spPr>
          <a:xfrm>
            <a:off x="2976480" y="3689280"/>
            <a:ext cx="215640" cy="215280"/>
          </a:xfrm>
          <a:prstGeom prst="rect">
            <a:avLst/>
          </a:prstGeom>
          <a:noFill/>
          <a:ln w="15840">
            <a:solidFill>
              <a:srgbClr val="ff0000"/>
            </a:solidFill>
            <a:round/>
          </a:ln>
        </p:spPr>
      </p:sp>
      <p:sp>
        <p:nvSpPr>
          <p:cNvPr id="557" name="CustomShape 110"/>
          <p:cNvSpPr/>
          <p:nvPr/>
        </p:nvSpPr>
        <p:spPr>
          <a:xfrm>
            <a:off x="306000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58" name="Line 111"/>
          <p:cNvSpPr/>
          <p:nvPr/>
        </p:nvSpPr>
        <p:spPr>
          <a:xfrm>
            <a:off x="2904840" y="3617640"/>
            <a:ext cx="71280" cy="71280"/>
          </a:xfrm>
          <a:prstGeom prst="line">
            <a:avLst/>
          </a:prstGeom>
          <a:ln w="15840">
            <a:solidFill>
              <a:srgbClr val="ff0000"/>
            </a:solidFill>
            <a:miter/>
          </a:ln>
        </p:spPr>
      </p:sp>
      <p:sp>
        <p:nvSpPr>
          <p:cNvPr id="559" name="CustomShape 112"/>
          <p:cNvSpPr/>
          <p:nvPr/>
        </p:nvSpPr>
        <p:spPr>
          <a:xfrm>
            <a:off x="3768480" y="3401640"/>
            <a:ext cx="360000" cy="215640"/>
          </a:xfrm>
          <a:prstGeom prst="rect">
            <a:avLst/>
          </a:prstGeom>
          <a:solidFill>
            <a:srgbClr val="9a9a9a"/>
          </a:solidFill>
          <a:ln w="9360">
            <a:solidFill>
              <a:srgbClr val="ff0000"/>
            </a:solidFill>
            <a:miter/>
          </a:ln>
        </p:spPr>
      </p:sp>
      <p:sp>
        <p:nvSpPr>
          <p:cNvPr id="560" name="CustomShape 113"/>
          <p:cNvSpPr/>
          <p:nvPr/>
        </p:nvSpPr>
        <p:spPr>
          <a:xfrm>
            <a:off x="3768480" y="3401640"/>
            <a:ext cx="360000" cy="215640"/>
          </a:xfrm>
          <a:prstGeom prst="rect">
            <a:avLst/>
          </a:prstGeom>
          <a:noFill/>
          <a:ln w="15840">
            <a:solidFill>
              <a:srgbClr val="ff0000"/>
            </a:solidFill>
            <a:round/>
          </a:ln>
        </p:spPr>
      </p:sp>
      <p:sp>
        <p:nvSpPr>
          <p:cNvPr id="561" name="CustomShape 114"/>
          <p:cNvSpPr/>
          <p:nvPr/>
        </p:nvSpPr>
        <p:spPr>
          <a:xfrm>
            <a:off x="3859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62" name="CustomShape 115"/>
          <p:cNvSpPr/>
          <p:nvPr/>
        </p:nvSpPr>
        <p:spPr>
          <a:xfrm>
            <a:off x="4200480" y="3689280"/>
            <a:ext cx="215640" cy="215280"/>
          </a:xfrm>
          <a:prstGeom prst="rect">
            <a:avLst/>
          </a:prstGeom>
          <a:solidFill>
            <a:srgbClr val="e6e6e6"/>
          </a:solidFill>
          <a:ln w="9360">
            <a:solidFill>
              <a:srgbClr val="ff0000"/>
            </a:solidFill>
            <a:miter/>
          </a:ln>
        </p:spPr>
      </p:sp>
      <p:sp>
        <p:nvSpPr>
          <p:cNvPr id="563" name="CustomShape 116"/>
          <p:cNvSpPr/>
          <p:nvPr/>
        </p:nvSpPr>
        <p:spPr>
          <a:xfrm>
            <a:off x="4200480" y="3689280"/>
            <a:ext cx="215640" cy="215280"/>
          </a:xfrm>
          <a:prstGeom prst="rect">
            <a:avLst/>
          </a:prstGeom>
          <a:noFill/>
          <a:ln w="15840">
            <a:solidFill>
              <a:srgbClr val="ff0000"/>
            </a:solidFill>
            <a:round/>
          </a:ln>
        </p:spPr>
      </p:sp>
      <p:sp>
        <p:nvSpPr>
          <p:cNvPr id="564" name="CustomShape 117"/>
          <p:cNvSpPr/>
          <p:nvPr/>
        </p:nvSpPr>
        <p:spPr>
          <a:xfrm>
            <a:off x="4288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65" name="Line 118"/>
          <p:cNvSpPr/>
          <p:nvPr/>
        </p:nvSpPr>
        <p:spPr>
          <a:xfrm>
            <a:off x="4128840" y="3617640"/>
            <a:ext cx="71280" cy="71280"/>
          </a:xfrm>
          <a:prstGeom prst="line">
            <a:avLst/>
          </a:prstGeom>
          <a:ln w="15840">
            <a:solidFill>
              <a:srgbClr val="ff0000"/>
            </a:solidFill>
            <a:miter/>
          </a:ln>
        </p:spPr>
      </p:sp>
      <p:sp>
        <p:nvSpPr>
          <p:cNvPr id="566" name="CustomShape 119"/>
          <p:cNvSpPr/>
          <p:nvPr/>
        </p:nvSpPr>
        <p:spPr>
          <a:xfrm>
            <a:off x="1320840" y="4625640"/>
            <a:ext cx="360000" cy="215640"/>
          </a:xfrm>
          <a:prstGeom prst="rect">
            <a:avLst/>
          </a:prstGeom>
          <a:solidFill>
            <a:srgbClr val="9999cc"/>
          </a:solidFill>
          <a:ln w="9360">
            <a:solidFill>
              <a:srgbClr val="ff0000"/>
            </a:solidFill>
            <a:miter/>
          </a:ln>
        </p:spPr>
      </p:sp>
      <p:sp>
        <p:nvSpPr>
          <p:cNvPr id="567" name="CustomShape 120"/>
          <p:cNvSpPr/>
          <p:nvPr/>
        </p:nvSpPr>
        <p:spPr>
          <a:xfrm>
            <a:off x="1320840" y="4625640"/>
            <a:ext cx="360000" cy="215640"/>
          </a:xfrm>
          <a:prstGeom prst="rect">
            <a:avLst/>
          </a:prstGeom>
          <a:solidFill>
            <a:srgbClr val="9999cc"/>
          </a:solidFill>
          <a:ln w="15840">
            <a:solidFill>
              <a:srgbClr val="ff0000"/>
            </a:solidFill>
            <a:round/>
          </a:ln>
        </p:spPr>
      </p:sp>
      <p:sp>
        <p:nvSpPr>
          <p:cNvPr id="568" name="CustomShape 121"/>
          <p:cNvSpPr/>
          <p:nvPr/>
        </p:nvSpPr>
        <p:spPr>
          <a:xfrm>
            <a:off x="1411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69" name="CustomShape 122"/>
          <p:cNvSpPr/>
          <p:nvPr/>
        </p:nvSpPr>
        <p:spPr>
          <a:xfrm>
            <a:off x="1752480" y="4912920"/>
            <a:ext cx="215640" cy="215640"/>
          </a:xfrm>
          <a:prstGeom prst="rect">
            <a:avLst/>
          </a:prstGeom>
          <a:solidFill>
            <a:srgbClr val="e6e6e6"/>
          </a:solidFill>
          <a:ln w="9360">
            <a:solidFill>
              <a:srgbClr val="ff0000"/>
            </a:solidFill>
            <a:miter/>
          </a:ln>
        </p:spPr>
      </p:sp>
      <p:sp>
        <p:nvSpPr>
          <p:cNvPr id="570" name="CustomShape 123"/>
          <p:cNvSpPr/>
          <p:nvPr/>
        </p:nvSpPr>
        <p:spPr>
          <a:xfrm>
            <a:off x="1752480" y="4912920"/>
            <a:ext cx="215640" cy="215640"/>
          </a:xfrm>
          <a:prstGeom prst="rect">
            <a:avLst/>
          </a:prstGeom>
          <a:noFill/>
          <a:ln w="15840">
            <a:solidFill>
              <a:srgbClr val="ff0000"/>
            </a:solidFill>
            <a:round/>
          </a:ln>
        </p:spPr>
      </p:sp>
      <p:sp>
        <p:nvSpPr>
          <p:cNvPr id="571" name="CustomShape 124"/>
          <p:cNvSpPr/>
          <p:nvPr/>
        </p:nvSpPr>
        <p:spPr>
          <a:xfrm>
            <a:off x="1840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72" name="Line 125"/>
          <p:cNvSpPr/>
          <p:nvPr/>
        </p:nvSpPr>
        <p:spPr>
          <a:xfrm>
            <a:off x="1681200" y="4841640"/>
            <a:ext cx="70920" cy="70920"/>
          </a:xfrm>
          <a:prstGeom prst="line">
            <a:avLst/>
          </a:prstGeom>
          <a:ln w="15840">
            <a:solidFill>
              <a:srgbClr val="ff0000"/>
            </a:solidFill>
            <a:miter/>
          </a:ln>
        </p:spPr>
      </p:sp>
      <p:sp>
        <p:nvSpPr>
          <p:cNvPr id="573" name="CustomShape 126"/>
          <p:cNvSpPr/>
          <p:nvPr/>
        </p:nvSpPr>
        <p:spPr>
          <a:xfrm>
            <a:off x="2544480" y="4625640"/>
            <a:ext cx="360000" cy="215640"/>
          </a:xfrm>
          <a:prstGeom prst="rect">
            <a:avLst/>
          </a:prstGeom>
          <a:solidFill>
            <a:srgbClr val="9999cc"/>
          </a:solidFill>
          <a:ln w="9360">
            <a:solidFill>
              <a:srgbClr val="ff0000"/>
            </a:solidFill>
            <a:miter/>
          </a:ln>
        </p:spPr>
      </p:sp>
      <p:sp>
        <p:nvSpPr>
          <p:cNvPr id="574" name="CustomShape 127"/>
          <p:cNvSpPr/>
          <p:nvPr/>
        </p:nvSpPr>
        <p:spPr>
          <a:xfrm>
            <a:off x="2544480" y="4625640"/>
            <a:ext cx="360000" cy="215640"/>
          </a:xfrm>
          <a:prstGeom prst="rect">
            <a:avLst/>
          </a:prstGeom>
          <a:solidFill>
            <a:srgbClr val="9999cc"/>
          </a:solidFill>
          <a:ln w="15840">
            <a:solidFill>
              <a:srgbClr val="ff0000"/>
            </a:solidFill>
            <a:round/>
          </a:ln>
        </p:spPr>
      </p:sp>
      <p:sp>
        <p:nvSpPr>
          <p:cNvPr id="575" name="CustomShape 128"/>
          <p:cNvSpPr/>
          <p:nvPr/>
        </p:nvSpPr>
        <p:spPr>
          <a:xfrm>
            <a:off x="263988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76" name="CustomShape 129"/>
          <p:cNvSpPr/>
          <p:nvPr/>
        </p:nvSpPr>
        <p:spPr>
          <a:xfrm>
            <a:off x="2976480" y="4912920"/>
            <a:ext cx="215640" cy="215640"/>
          </a:xfrm>
          <a:prstGeom prst="rect">
            <a:avLst/>
          </a:prstGeom>
          <a:solidFill>
            <a:srgbClr val="e6e6e6"/>
          </a:solidFill>
          <a:ln w="9360">
            <a:solidFill>
              <a:srgbClr val="ff0000"/>
            </a:solidFill>
            <a:miter/>
          </a:ln>
        </p:spPr>
      </p:sp>
      <p:sp>
        <p:nvSpPr>
          <p:cNvPr id="577" name="CustomShape 130"/>
          <p:cNvSpPr/>
          <p:nvPr/>
        </p:nvSpPr>
        <p:spPr>
          <a:xfrm>
            <a:off x="2976480" y="4912920"/>
            <a:ext cx="215640" cy="215640"/>
          </a:xfrm>
          <a:prstGeom prst="rect">
            <a:avLst/>
          </a:prstGeom>
          <a:noFill/>
          <a:ln w="15840">
            <a:solidFill>
              <a:srgbClr val="ff0000"/>
            </a:solidFill>
            <a:round/>
          </a:ln>
        </p:spPr>
      </p:sp>
      <p:sp>
        <p:nvSpPr>
          <p:cNvPr id="578" name="CustomShape 131"/>
          <p:cNvSpPr/>
          <p:nvPr/>
        </p:nvSpPr>
        <p:spPr>
          <a:xfrm>
            <a:off x="306000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79" name="Line 132"/>
          <p:cNvSpPr/>
          <p:nvPr/>
        </p:nvSpPr>
        <p:spPr>
          <a:xfrm>
            <a:off x="2904840" y="4841640"/>
            <a:ext cx="71280" cy="70920"/>
          </a:xfrm>
          <a:prstGeom prst="line">
            <a:avLst/>
          </a:prstGeom>
          <a:ln w="15840">
            <a:solidFill>
              <a:srgbClr val="ff0000"/>
            </a:solidFill>
            <a:miter/>
          </a:ln>
        </p:spPr>
      </p:sp>
      <p:sp>
        <p:nvSpPr>
          <p:cNvPr id="580" name="CustomShape 133"/>
          <p:cNvSpPr/>
          <p:nvPr/>
        </p:nvSpPr>
        <p:spPr>
          <a:xfrm>
            <a:off x="3768480" y="4625640"/>
            <a:ext cx="360000" cy="215640"/>
          </a:xfrm>
          <a:prstGeom prst="rect">
            <a:avLst/>
          </a:prstGeom>
          <a:solidFill>
            <a:srgbClr val="9a9a9a"/>
          </a:solidFill>
          <a:ln w="9360">
            <a:solidFill>
              <a:srgbClr val="ff0000"/>
            </a:solidFill>
            <a:miter/>
          </a:ln>
        </p:spPr>
      </p:sp>
      <p:sp>
        <p:nvSpPr>
          <p:cNvPr id="581" name="CustomShape 134"/>
          <p:cNvSpPr/>
          <p:nvPr/>
        </p:nvSpPr>
        <p:spPr>
          <a:xfrm>
            <a:off x="3768480" y="4625640"/>
            <a:ext cx="360000" cy="215640"/>
          </a:xfrm>
          <a:prstGeom prst="rect">
            <a:avLst/>
          </a:prstGeom>
          <a:noFill/>
          <a:ln w="15840">
            <a:solidFill>
              <a:srgbClr val="ff0000"/>
            </a:solidFill>
            <a:round/>
          </a:ln>
        </p:spPr>
      </p:sp>
      <p:sp>
        <p:nvSpPr>
          <p:cNvPr id="582" name="CustomShape 135"/>
          <p:cNvSpPr/>
          <p:nvPr/>
        </p:nvSpPr>
        <p:spPr>
          <a:xfrm>
            <a:off x="3859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83" name="CustomShape 136"/>
          <p:cNvSpPr/>
          <p:nvPr/>
        </p:nvSpPr>
        <p:spPr>
          <a:xfrm>
            <a:off x="4200480" y="4912920"/>
            <a:ext cx="215640" cy="215640"/>
          </a:xfrm>
          <a:prstGeom prst="rect">
            <a:avLst/>
          </a:prstGeom>
          <a:solidFill>
            <a:srgbClr val="e6e6e6"/>
          </a:solidFill>
          <a:ln w="9360">
            <a:solidFill>
              <a:srgbClr val="ff0000"/>
            </a:solidFill>
            <a:miter/>
          </a:ln>
        </p:spPr>
      </p:sp>
      <p:sp>
        <p:nvSpPr>
          <p:cNvPr id="584" name="CustomShape 137"/>
          <p:cNvSpPr/>
          <p:nvPr/>
        </p:nvSpPr>
        <p:spPr>
          <a:xfrm>
            <a:off x="4200480" y="4912920"/>
            <a:ext cx="215640" cy="215640"/>
          </a:xfrm>
          <a:prstGeom prst="rect">
            <a:avLst/>
          </a:prstGeom>
          <a:noFill/>
          <a:ln w="15840">
            <a:solidFill>
              <a:srgbClr val="ff0000"/>
            </a:solidFill>
            <a:round/>
          </a:ln>
        </p:spPr>
      </p:sp>
      <p:sp>
        <p:nvSpPr>
          <p:cNvPr id="585" name="CustomShape 138"/>
          <p:cNvSpPr/>
          <p:nvPr/>
        </p:nvSpPr>
        <p:spPr>
          <a:xfrm>
            <a:off x="4288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86" name="Line 139"/>
          <p:cNvSpPr/>
          <p:nvPr/>
        </p:nvSpPr>
        <p:spPr>
          <a:xfrm>
            <a:off x="4128840" y="4841640"/>
            <a:ext cx="71280" cy="70920"/>
          </a:xfrm>
          <a:prstGeom prst="line">
            <a:avLst/>
          </a:prstGeom>
          <a:ln w="15840">
            <a:solidFill>
              <a:srgbClr val="ff0000"/>
            </a:solidFill>
            <a:miter/>
          </a:ln>
        </p:spPr>
      </p:sp>
      <p:sp>
        <p:nvSpPr>
          <p:cNvPr id="587" name="CustomShape 140"/>
          <p:cNvSpPr/>
          <p:nvPr/>
        </p:nvSpPr>
        <p:spPr>
          <a:xfrm>
            <a:off x="1320840" y="5849640"/>
            <a:ext cx="360000" cy="215640"/>
          </a:xfrm>
          <a:prstGeom prst="rect">
            <a:avLst/>
          </a:prstGeom>
          <a:solidFill>
            <a:srgbClr val="9999cc"/>
          </a:solidFill>
          <a:ln w="9360">
            <a:solidFill>
              <a:srgbClr val="ff0000"/>
            </a:solidFill>
            <a:miter/>
          </a:ln>
        </p:spPr>
      </p:sp>
      <p:sp>
        <p:nvSpPr>
          <p:cNvPr id="588" name="CustomShape 141"/>
          <p:cNvSpPr/>
          <p:nvPr/>
        </p:nvSpPr>
        <p:spPr>
          <a:xfrm>
            <a:off x="1320840" y="5849640"/>
            <a:ext cx="360000" cy="215640"/>
          </a:xfrm>
          <a:prstGeom prst="rect">
            <a:avLst/>
          </a:prstGeom>
          <a:solidFill>
            <a:srgbClr val="9999cc"/>
          </a:solidFill>
          <a:ln w="15840">
            <a:solidFill>
              <a:srgbClr val="ff0000"/>
            </a:solidFill>
            <a:round/>
          </a:ln>
        </p:spPr>
      </p:sp>
      <p:sp>
        <p:nvSpPr>
          <p:cNvPr id="589" name="CustomShape 142"/>
          <p:cNvSpPr/>
          <p:nvPr/>
        </p:nvSpPr>
        <p:spPr>
          <a:xfrm>
            <a:off x="1411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90" name="CustomShape 143"/>
          <p:cNvSpPr/>
          <p:nvPr/>
        </p:nvSpPr>
        <p:spPr>
          <a:xfrm>
            <a:off x="1752480" y="6136920"/>
            <a:ext cx="215640" cy="215640"/>
          </a:xfrm>
          <a:prstGeom prst="rect">
            <a:avLst/>
          </a:prstGeom>
          <a:solidFill>
            <a:srgbClr val="e6e6e6"/>
          </a:solidFill>
          <a:ln w="9360">
            <a:solidFill>
              <a:srgbClr val="ff0000"/>
            </a:solidFill>
            <a:miter/>
          </a:ln>
        </p:spPr>
      </p:sp>
      <p:sp>
        <p:nvSpPr>
          <p:cNvPr id="591" name="CustomShape 144"/>
          <p:cNvSpPr/>
          <p:nvPr/>
        </p:nvSpPr>
        <p:spPr>
          <a:xfrm>
            <a:off x="1752480" y="6136920"/>
            <a:ext cx="215640" cy="215640"/>
          </a:xfrm>
          <a:prstGeom prst="rect">
            <a:avLst/>
          </a:prstGeom>
          <a:noFill/>
          <a:ln w="15840">
            <a:solidFill>
              <a:srgbClr val="ff0000"/>
            </a:solidFill>
            <a:round/>
          </a:ln>
        </p:spPr>
      </p:sp>
      <p:sp>
        <p:nvSpPr>
          <p:cNvPr id="592" name="CustomShape 145"/>
          <p:cNvSpPr/>
          <p:nvPr/>
        </p:nvSpPr>
        <p:spPr>
          <a:xfrm>
            <a:off x="1840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593" name="Line 146"/>
          <p:cNvSpPr/>
          <p:nvPr/>
        </p:nvSpPr>
        <p:spPr>
          <a:xfrm>
            <a:off x="1681200" y="6065640"/>
            <a:ext cx="70920" cy="70920"/>
          </a:xfrm>
          <a:prstGeom prst="line">
            <a:avLst/>
          </a:prstGeom>
          <a:ln w="15840">
            <a:solidFill>
              <a:srgbClr val="ff0000"/>
            </a:solidFill>
            <a:miter/>
          </a:ln>
        </p:spPr>
      </p:sp>
      <p:sp>
        <p:nvSpPr>
          <p:cNvPr id="594" name="CustomShape 147"/>
          <p:cNvSpPr/>
          <p:nvPr/>
        </p:nvSpPr>
        <p:spPr>
          <a:xfrm>
            <a:off x="2544480" y="5849640"/>
            <a:ext cx="360000" cy="215640"/>
          </a:xfrm>
          <a:prstGeom prst="rect">
            <a:avLst/>
          </a:prstGeom>
          <a:solidFill>
            <a:srgbClr val="9999cc"/>
          </a:solidFill>
          <a:ln w="9360">
            <a:solidFill>
              <a:srgbClr val="ff0000"/>
            </a:solidFill>
            <a:miter/>
          </a:ln>
        </p:spPr>
      </p:sp>
      <p:sp>
        <p:nvSpPr>
          <p:cNvPr id="595" name="CustomShape 148"/>
          <p:cNvSpPr/>
          <p:nvPr/>
        </p:nvSpPr>
        <p:spPr>
          <a:xfrm>
            <a:off x="2544480" y="5849640"/>
            <a:ext cx="360000" cy="215640"/>
          </a:xfrm>
          <a:prstGeom prst="rect">
            <a:avLst/>
          </a:prstGeom>
          <a:solidFill>
            <a:srgbClr val="9999cc"/>
          </a:solidFill>
          <a:ln w="15840">
            <a:solidFill>
              <a:srgbClr val="ff0000"/>
            </a:solidFill>
            <a:round/>
          </a:ln>
        </p:spPr>
      </p:sp>
      <p:sp>
        <p:nvSpPr>
          <p:cNvPr id="596" name="CustomShape 149"/>
          <p:cNvSpPr/>
          <p:nvPr/>
        </p:nvSpPr>
        <p:spPr>
          <a:xfrm>
            <a:off x="263988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597" name="CustomShape 150"/>
          <p:cNvSpPr/>
          <p:nvPr/>
        </p:nvSpPr>
        <p:spPr>
          <a:xfrm>
            <a:off x="2976480" y="6136920"/>
            <a:ext cx="215640" cy="215640"/>
          </a:xfrm>
          <a:prstGeom prst="rect">
            <a:avLst/>
          </a:prstGeom>
          <a:solidFill>
            <a:srgbClr val="e6e6e6"/>
          </a:solidFill>
          <a:ln w="9360">
            <a:solidFill>
              <a:srgbClr val="ff0000"/>
            </a:solidFill>
            <a:miter/>
          </a:ln>
        </p:spPr>
      </p:sp>
      <p:sp>
        <p:nvSpPr>
          <p:cNvPr id="598" name="CustomShape 151"/>
          <p:cNvSpPr/>
          <p:nvPr/>
        </p:nvSpPr>
        <p:spPr>
          <a:xfrm>
            <a:off x="2976480" y="6136920"/>
            <a:ext cx="215640" cy="215640"/>
          </a:xfrm>
          <a:prstGeom prst="rect">
            <a:avLst/>
          </a:prstGeom>
          <a:noFill/>
          <a:ln w="15840">
            <a:solidFill>
              <a:srgbClr val="ff0000"/>
            </a:solidFill>
            <a:round/>
          </a:ln>
        </p:spPr>
      </p:sp>
      <p:sp>
        <p:nvSpPr>
          <p:cNvPr id="599" name="CustomShape 152"/>
          <p:cNvSpPr/>
          <p:nvPr/>
        </p:nvSpPr>
        <p:spPr>
          <a:xfrm>
            <a:off x="306000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00" name="Line 153"/>
          <p:cNvSpPr/>
          <p:nvPr/>
        </p:nvSpPr>
        <p:spPr>
          <a:xfrm>
            <a:off x="2904840" y="6065640"/>
            <a:ext cx="71280" cy="70920"/>
          </a:xfrm>
          <a:prstGeom prst="line">
            <a:avLst/>
          </a:prstGeom>
          <a:ln w="15840">
            <a:solidFill>
              <a:srgbClr val="ff0000"/>
            </a:solidFill>
            <a:miter/>
          </a:ln>
        </p:spPr>
      </p:sp>
      <p:sp>
        <p:nvSpPr>
          <p:cNvPr id="601" name="CustomShape 154"/>
          <p:cNvSpPr/>
          <p:nvPr/>
        </p:nvSpPr>
        <p:spPr>
          <a:xfrm>
            <a:off x="3768480" y="5849640"/>
            <a:ext cx="360000" cy="215640"/>
          </a:xfrm>
          <a:prstGeom prst="rect">
            <a:avLst/>
          </a:prstGeom>
          <a:solidFill>
            <a:srgbClr val="9999cc"/>
          </a:solidFill>
          <a:ln w="9360">
            <a:solidFill>
              <a:srgbClr val="ff0000"/>
            </a:solidFill>
            <a:miter/>
          </a:ln>
        </p:spPr>
      </p:sp>
      <p:sp>
        <p:nvSpPr>
          <p:cNvPr id="602" name="CustomShape 155"/>
          <p:cNvSpPr/>
          <p:nvPr/>
        </p:nvSpPr>
        <p:spPr>
          <a:xfrm>
            <a:off x="3768480" y="5849640"/>
            <a:ext cx="360000" cy="215640"/>
          </a:xfrm>
          <a:prstGeom prst="rect">
            <a:avLst/>
          </a:prstGeom>
          <a:solidFill>
            <a:srgbClr val="9999cc"/>
          </a:solidFill>
          <a:ln w="15840">
            <a:solidFill>
              <a:srgbClr val="ff0000"/>
            </a:solidFill>
            <a:round/>
          </a:ln>
        </p:spPr>
      </p:sp>
      <p:sp>
        <p:nvSpPr>
          <p:cNvPr id="603" name="CustomShape 156"/>
          <p:cNvSpPr/>
          <p:nvPr/>
        </p:nvSpPr>
        <p:spPr>
          <a:xfrm>
            <a:off x="3859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04" name="CustomShape 157"/>
          <p:cNvSpPr/>
          <p:nvPr/>
        </p:nvSpPr>
        <p:spPr>
          <a:xfrm>
            <a:off x="4200480" y="6136920"/>
            <a:ext cx="215640" cy="215640"/>
          </a:xfrm>
          <a:prstGeom prst="rect">
            <a:avLst/>
          </a:prstGeom>
          <a:solidFill>
            <a:srgbClr val="e6e6e6"/>
          </a:solidFill>
          <a:ln w="9360">
            <a:solidFill>
              <a:srgbClr val="ff0000"/>
            </a:solidFill>
            <a:miter/>
          </a:ln>
        </p:spPr>
      </p:sp>
      <p:sp>
        <p:nvSpPr>
          <p:cNvPr id="605" name="CustomShape 158"/>
          <p:cNvSpPr/>
          <p:nvPr/>
        </p:nvSpPr>
        <p:spPr>
          <a:xfrm>
            <a:off x="4200480" y="6136920"/>
            <a:ext cx="215640" cy="215640"/>
          </a:xfrm>
          <a:prstGeom prst="rect">
            <a:avLst/>
          </a:prstGeom>
          <a:noFill/>
          <a:ln w="15840">
            <a:solidFill>
              <a:srgbClr val="ff0000"/>
            </a:solidFill>
            <a:round/>
          </a:ln>
        </p:spPr>
      </p:sp>
      <p:sp>
        <p:nvSpPr>
          <p:cNvPr id="606" name="CustomShape 159"/>
          <p:cNvSpPr/>
          <p:nvPr/>
        </p:nvSpPr>
        <p:spPr>
          <a:xfrm>
            <a:off x="4288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07" name="Line 160"/>
          <p:cNvSpPr/>
          <p:nvPr/>
        </p:nvSpPr>
        <p:spPr>
          <a:xfrm>
            <a:off x="4128840" y="6065640"/>
            <a:ext cx="71280" cy="70920"/>
          </a:xfrm>
          <a:prstGeom prst="line">
            <a:avLst/>
          </a:prstGeom>
          <a:ln w="15840">
            <a:solidFill>
              <a:srgbClr val="ff0000"/>
            </a:solidFill>
            <a:miter/>
          </a:ln>
        </p:spPr>
      </p:sp>
      <p:sp>
        <p:nvSpPr>
          <p:cNvPr id="608" name="Line 161"/>
          <p:cNvSpPr/>
          <p:nvPr/>
        </p:nvSpPr>
        <p:spPr>
          <a:xfrm>
            <a:off x="1968480" y="3798720"/>
            <a:ext cx="1007640" cy="1080"/>
          </a:xfrm>
          <a:prstGeom prst="line">
            <a:avLst/>
          </a:prstGeom>
          <a:ln w="15840">
            <a:solidFill>
              <a:srgbClr val="ff0000"/>
            </a:solidFill>
            <a:miter/>
          </a:ln>
        </p:spPr>
      </p:sp>
      <p:sp>
        <p:nvSpPr>
          <p:cNvPr id="609" name="Line 162"/>
          <p:cNvSpPr/>
          <p:nvPr/>
        </p:nvSpPr>
        <p:spPr>
          <a:xfrm>
            <a:off x="3192480" y="3798720"/>
            <a:ext cx="1007640" cy="1080"/>
          </a:xfrm>
          <a:prstGeom prst="line">
            <a:avLst/>
          </a:prstGeom>
          <a:ln w="15840">
            <a:solidFill>
              <a:srgbClr val="ff0000"/>
            </a:solidFill>
            <a:miter/>
          </a:ln>
        </p:spPr>
      </p:sp>
      <p:sp>
        <p:nvSpPr>
          <p:cNvPr id="610" name="Line 163"/>
          <p:cNvSpPr/>
          <p:nvPr/>
        </p:nvSpPr>
        <p:spPr>
          <a:xfrm>
            <a:off x="1861920" y="3904920"/>
            <a:ext cx="1440" cy="1007640"/>
          </a:xfrm>
          <a:prstGeom prst="line">
            <a:avLst/>
          </a:prstGeom>
          <a:ln w="15840">
            <a:solidFill>
              <a:srgbClr val="ff0000"/>
            </a:solidFill>
            <a:miter/>
          </a:ln>
        </p:spPr>
      </p:sp>
      <p:sp>
        <p:nvSpPr>
          <p:cNvPr id="611" name="Line 164"/>
          <p:cNvSpPr/>
          <p:nvPr/>
        </p:nvSpPr>
        <p:spPr>
          <a:xfrm>
            <a:off x="1968480" y="5022720"/>
            <a:ext cx="1007640" cy="1080"/>
          </a:xfrm>
          <a:prstGeom prst="line">
            <a:avLst/>
          </a:prstGeom>
          <a:ln w="15840">
            <a:solidFill>
              <a:srgbClr val="ff0000"/>
            </a:solidFill>
            <a:miter/>
          </a:ln>
        </p:spPr>
      </p:sp>
      <p:sp>
        <p:nvSpPr>
          <p:cNvPr id="612" name="Line 165"/>
          <p:cNvSpPr/>
          <p:nvPr/>
        </p:nvSpPr>
        <p:spPr>
          <a:xfrm flipV="1">
            <a:off x="3085920" y="3904560"/>
            <a:ext cx="1440" cy="1007640"/>
          </a:xfrm>
          <a:prstGeom prst="line">
            <a:avLst/>
          </a:prstGeom>
          <a:ln w="15840">
            <a:solidFill>
              <a:srgbClr val="ff0000"/>
            </a:solidFill>
            <a:miter/>
          </a:ln>
        </p:spPr>
      </p:sp>
      <p:sp>
        <p:nvSpPr>
          <p:cNvPr id="613" name="Line 166"/>
          <p:cNvSpPr/>
          <p:nvPr/>
        </p:nvSpPr>
        <p:spPr>
          <a:xfrm>
            <a:off x="3192480" y="5022720"/>
            <a:ext cx="1007640" cy="1080"/>
          </a:xfrm>
          <a:prstGeom prst="line">
            <a:avLst/>
          </a:prstGeom>
          <a:ln w="15840">
            <a:solidFill>
              <a:srgbClr val="ff0000"/>
            </a:solidFill>
            <a:miter/>
          </a:ln>
        </p:spPr>
      </p:sp>
      <p:sp>
        <p:nvSpPr>
          <p:cNvPr id="614" name="Line 167"/>
          <p:cNvSpPr/>
          <p:nvPr/>
        </p:nvSpPr>
        <p:spPr>
          <a:xfrm>
            <a:off x="4309920" y="3904920"/>
            <a:ext cx="1080" cy="1007640"/>
          </a:xfrm>
          <a:prstGeom prst="line">
            <a:avLst/>
          </a:prstGeom>
          <a:ln w="15840">
            <a:solidFill>
              <a:srgbClr val="ff0000"/>
            </a:solidFill>
            <a:miter/>
          </a:ln>
        </p:spPr>
      </p:sp>
      <p:sp>
        <p:nvSpPr>
          <p:cNvPr id="615" name="Line 168"/>
          <p:cNvSpPr/>
          <p:nvPr/>
        </p:nvSpPr>
        <p:spPr>
          <a:xfrm>
            <a:off x="1861920" y="5128920"/>
            <a:ext cx="1440" cy="1007640"/>
          </a:xfrm>
          <a:prstGeom prst="line">
            <a:avLst/>
          </a:prstGeom>
          <a:ln w="15840">
            <a:solidFill>
              <a:srgbClr val="ff0000"/>
            </a:solidFill>
            <a:miter/>
          </a:ln>
        </p:spPr>
      </p:sp>
      <p:sp>
        <p:nvSpPr>
          <p:cNvPr id="616" name="Line 169"/>
          <p:cNvSpPr/>
          <p:nvPr/>
        </p:nvSpPr>
        <p:spPr>
          <a:xfrm>
            <a:off x="1968480" y="6246720"/>
            <a:ext cx="1007640" cy="1080"/>
          </a:xfrm>
          <a:prstGeom prst="line">
            <a:avLst/>
          </a:prstGeom>
          <a:ln w="15840">
            <a:solidFill>
              <a:srgbClr val="ff0000"/>
            </a:solidFill>
            <a:miter/>
          </a:ln>
        </p:spPr>
      </p:sp>
      <p:sp>
        <p:nvSpPr>
          <p:cNvPr id="617" name="Line 170"/>
          <p:cNvSpPr/>
          <p:nvPr/>
        </p:nvSpPr>
        <p:spPr>
          <a:xfrm>
            <a:off x="3085920" y="5128920"/>
            <a:ext cx="1440" cy="1007640"/>
          </a:xfrm>
          <a:prstGeom prst="line">
            <a:avLst/>
          </a:prstGeom>
          <a:ln w="15840">
            <a:solidFill>
              <a:srgbClr val="ff0000"/>
            </a:solidFill>
            <a:miter/>
          </a:ln>
        </p:spPr>
      </p:sp>
      <p:sp>
        <p:nvSpPr>
          <p:cNvPr id="618" name="Line 171"/>
          <p:cNvSpPr/>
          <p:nvPr/>
        </p:nvSpPr>
        <p:spPr>
          <a:xfrm>
            <a:off x="3192480" y="6246720"/>
            <a:ext cx="1007640" cy="1080"/>
          </a:xfrm>
          <a:prstGeom prst="line">
            <a:avLst/>
          </a:prstGeom>
          <a:ln w="15840">
            <a:solidFill>
              <a:srgbClr val="ff0000"/>
            </a:solidFill>
            <a:miter/>
          </a:ln>
        </p:spPr>
      </p:sp>
      <p:sp>
        <p:nvSpPr>
          <p:cNvPr id="619" name="Line 172"/>
          <p:cNvSpPr/>
          <p:nvPr/>
        </p:nvSpPr>
        <p:spPr>
          <a:xfrm flipV="1">
            <a:off x="4309920" y="5128560"/>
            <a:ext cx="1080" cy="1007640"/>
          </a:xfrm>
          <a:prstGeom prst="line">
            <a:avLst/>
          </a:prstGeom>
          <a:ln w="15840">
            <a:solidFill>
              <a:srgbClr val="ff0000"/>
            </a:solidFill>
            <a:miter/>
          </a:ln>
        </p:spPr>
      </p:sp>
      <p:sp>
        <p:nvSpPr>
          <p:cNvPr id="620" name="CustomShape 173"/>
          <p:cNvSpPr/>
          <p:nvPr/>
        </p:nvSpPr>
        <p:spPr>
          <a:xfrm>
            <a:off x="4987800" y="5864040"/>
            <a:ext cx="360000" cy="215640"/>
          </a:xfrm>
          <a:prstGeom prst="rect">
            <a:avLst/>
          </a:prstGeom>
          <a:solidFill>
            <a:srgbClr val="9999cc"/>
          </a:solidFill>
          <a:ln w="9360">
            <a:solidFill>
              <a:srgbClr val="ff0000"/>
            </a:solidFill>
            <a:miter/>
          </a:ln>
        </p:spPr>
      </p:sp>
      <p:sp>
        <p:nvSpPr>
          <p:cNvPr id="621" name="CustomShape 174"/>
          <p:cNvSpPr/>
          <p:nvPr/>
        </p:nvSpPr>
        <p:spPr>
          <a:xfrm>
            <a:off x="4987800" y="5864040"/>
            <a:ext cx="360000" cy="215640"/>
          </a:xfrm>
          <a:prstGeom prst="rect">
            <a:avLst/>
          </a:prstGeom>
          <a:solidFill>
            <a:srgbClr val="9999cc"/>
          </a:solidFill>
          <a:ln w="15840">
            <a:solidFill>
              <a:srgbClr val="ff0000"/>
            </a:solidFill>
            <a:round/>
          </a:ln>
        </p:spPr>
      </p:sp>
      <p:sp>
        <p:nvSpPr>
          <p:cNvPr id="622" name="CustomShape 175"/>
          <p:cNvSpPr/>
          <p:nvPr/>
        </p:nvSpPr>
        <p:spPr>
          <a:xfrm>
            <a:off x="5078160" y="58910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23" name="CustomShape 176"/>
          <p:cNvSpPr/>
          <p:nvPr/>
        </p:nvSpPr>
        <p:spPr>
          <a:xfrm>
            <a:off x="5419440" y="6151320"/>
            <a:ext cx="215640" cy="215640"/>
          </a:xfrm>
          <a:prstGeom prst="rect">
            <a:avLst/>
          </a:prstGeom>
          <a:solidFill>
            <a:srgbClr val="e6e6e6"/>
          </a:solidFill>
          <a:ln w="9360">
            <a:solidFill>
              <a:srgbClr val="ff0000"/>
            </a:solidFill>
            <a:miter/>
          </a:ln>
        </p:spPr>
      </p:sp>
      <p:sp>
        <p:nvSpPr>
          <p:cNvPr id="624" name="CustomShape 177"/>
          <p:cNvSpPr/>
          <p:nvPr/>
        </p:nvSpPr>
        <p:spPr>
          <a:xfrm>
            <a:off x="5419440" y="6151320"/>
            <a:ext cx="215640" cy="215640"/>
          </a:xfrm>
          <a:prstGeom prst="rect">
            <a:avLst/>
          </a:prstGeom>
          <a:noFill/>
          <a:ln w="15840">
            <a:solidFill>
              <a:srgbClr val="ff0000"/>
            </a:solidFill>
            <a:round/>
          </a:ln>
        </p:spPr>
      </p:sp>
      <p:sp>
        <p:nvSpPr>
          <p:cNvPr id="625" name="CustomShape 178"/>
          <p:cNvSpPr/>
          <p:nvPr/>
        </p:nvSpPr>
        <p:spPr>
          <a:xfrm>
            <a:off x="5508000" y="61671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26" name="Line 179"/>
          <p:cNvSpPr/>
          <p:nvPr/>
        </p:nvSpPr>
        <p:spPr>
          <a:xfrm>
            <a:off x="5348160" y="6080040"/>
            <a:ext cx="70920" cy="70920"/>
          </a:xfrm>
          <a:prstGeom prst="line">
            <a:avLst/>
          </a:prstGeom>
          <a:ln w="15840">
            <a:solidFill>
              <a:srgbClr val="ff0000"/>
            </a:solidFill>
            <a:miter/>
          </a:ln>
        </p:spPr>
      </p:sp>
      <p:sp>
        <p:nvSpPr>
          <p:cNvPr id="627" name="Line 180"/>
          <p:cNvSpPr/>
          <p:nvPr/>
        </p:nvSpPr>
        <p:spPr>
          <a:xfrm>
            <a:off x="4411440" y="6260760"/>
            <a:ext cx="1007640" cy="1440"/>
          </a:xfrm>
          <a:prstGeom prst="line">
            <a:avLst/>
          </a:prstGeom>
          <a:ln w="15840">
            <a:solidFill>
              <a:srgbClr val="ff0000"/>
            </a:solidFill>
            <a:miter/>
          </a:ln>
        </p:spPr>
      </p:sp>
      <p:sp>
        <p:nvSpPr>
          <p:cNvPr id="628" name="Line 181"/>
          <p:cNvSpPr/>
          <p:nvPr/>
        </p:nvSpPr>
        <p:spPr>
          <a:xfrm flipV="1">
            <a:off x="5529240" y="5142960"/>
            <a:ext cx="1080" cy="1007640"/>
          </a:xfrm>
          <a:prstGeom prst="line">
            <a:avLst/>
          </a:prstGeom>
          <a:ln w="15840">
            <a:solidFill>
              <a:srgbClr val="ff0000"/>
            </a:solidFill>
            <a:miter/>
          </a:ln>
        </p:spPr>
      </p:sp>
      <p:sp>
        <p:nvSpPr>
          <p:cNvPr id="629" name="CustomShape 182"/>
          <p:cNvSpPr/>
          <p:nvPr/>
        </p:nvSpPr>
        <p:spPr>
          <a:xfrm>
            <a:off x="5002200" y="4630320"/>
            <a:ext cx="360000" cy="215640"/>
          </a:xfrm>
          <a:prstGeom prst="rect">
            <a:avLst/>
          </a:prstGeom>
          <a:solidFill>
            <a:srgbClr val="9999cc"/>
          </a:solidFill>
          <a:ln w="9360">
            <a:solidFill>
              <a:srgbClr val="ff0000"/>
            </a:solidFill>
            <a:miter/>
          </a:ln>
        </p:spPr>
      </p:sp>
      <p:sp>
        <p:nvSpPr>
          <p:cNvPr id="630" name="CustomShape 183"/>
          <p:cNvSpPr/>
          <p:nvPr/>
        </p:nvSpPr>
        <p:spPr>
          <a:xfrm>
            <a:off x="5002200" y="4630320"/>
            <a:ext cx="360000" cy="215640"/>
          </a:xfrm>
          <a:prstGeom prst="rect">
            <a:avLst/>
          </a:prstGeom>
          <a:solidFill>
            <a:srgbClr val="9999cc"/>
          </a:solidFill>
          <a:ln w="15840">
            <a:solidFill>
              <a:srgbClr val="ff0000"/>
            </a:solidFill>
            <a:round/>
          </a:ln>
        </p:spPr>
      </p:sp>
      <p:sp>
        <p:nvSpPr>
          <p:cNvPr id="631" name="CustomShape 184"/>
          <p:cNvSpPr/>
          <p:nvPr/>
        </p:nvSpPr>
        <p:spPr>
          <a:xfrm>
            <a:off x="509256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32" name="CustomShape 185"/>
          <p:cNvSpPr/>
          <p:nvPr/>
        </p:nvSpPr>
        <p:spPr>
          <a:xfrm>
            <a:off x="5433840" y="4917960"/>
            <a:ext cx="215640" cy="215280"/>
          </a:xfrm>
          <a:prstGeom prst="rect">
            <a:avLst/>
          </a:prstGeom>
          <a:solidFill>
            <a:srgbClr val="e6e6e6"/>
          </a:solidFill>
          <a:ln w="9360">
            <a:solidFill>
              <a:srgbClr val="ff0000"/>
            </a:solidFill>
            <a:miter/>
          </a:ln>
        </p:spPr>
      </p:sp>
      <p:sp>
        <p:nvSpPr>
          <p:cNvPr id="633" name="CustomShape 186"/>
          <p:cNvSpPr/>
          <p:nvPr/>
        </p:nvSpPr>
        <p:spPr>
          <a:xfrm>
            <a:off x="5448240" y="4917960"/>
            <a:ext cx="215640" cy="215280"/>
          </a:xfrm>
          <a:prstGeom prst="rect">
            <a:avLst/>
          </a:prstGeom>
          <a:noFill/>
          <a:ln w="15840">
            <a:solidFill>
              <a:srgbClr val="ff0000"/>
            </a:solidFill>
            <a:round/>
          </a:ln>
        </p:spPr>
      </p:sp>
      <p:sp>
        <p:nvSpPr>
          <p:cNvPr id="634" name="CustomShape 187"/>
          <p:cNvSpPr/>
          <p:nvPr/>
        </p:nvSpPr>
        <p:spPr>
          <a:xfrm>
            <a:off x="5522040" y="49338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35" name="Line 188"/>
          <p:cNvSpPr/>
          <p:nvPr/>
        </p:nvSpPr>
        <p:spPr>
          <a:xfrm>
            <a:off x="5362560" y="4846320"/>
            <a:ext cx="70920" cy="71280"/>
          </a:xfrm>
          <a:prstGeom prst="line">
            <a:avLst/>
          </a:prstGeom>
          <a:ln w="15840">
            <a:solidFill>
              <a:srgbClr val="ff0000"/>
            </a:solidFill>
            <a:miter/>
          </a:ln>
        </p:spPr>
      </p:sp>
      <p:sp>
        <p:nvSpPr>
          <p:cNvPr id="636" name="Line 189"/>
          <p:cNvSpPr/>
          <p:nvPr/>
        </p:nvSpPr>
        <p:spPr>
          <a:xfrm>
            <a:off x="4425840" y="5027400"/>
            <a:ext cx="1007640" cy="1080"/>
          </a:xfrm>
          <a:prstGeom prst="line">
            <a:avLst/>
          </a:prstGeom>
          <a:ln w="15840">
            <a:solidFill>
              <a:srgbClr val="ff0000"/>
            </a:solidFill>
            <a:miter/>
          </a:ln>
        </p:spPr>
      </p:sp>
      <p:sp>
        <p:nvSpPr>
          <p:cNvPr id="637" name="Line 190"/>
          <p:cNvSpPr/>
          <p:nvPr/>
        </p:nvSpPr>
        <p:spPr>
          <a:xfrm flipV="1">
            <a:off x="5529240" y="3909600"/>
            <a:ext cx="1080" cy="1008000"/>
          </a:xfrm>
          <a:prstGeom prst="line">
            <a:avLst/>
          </a:prstGeom>
          <a:ln w="15840">
            <a:solidFill>
              <a:srgbClr val="ff0000"/>
            </a:solidFill>
            <a:miter/>
          </a:ln>
        </p:spPr>
      </p:sp>
      <p:sp>
        <p:nvSpPr>
          <p:cNvPr id="638" name="CustomShape 191"/>
          <p:cNvSpPr/>
          <p:nvPr/>
        </p:nvSpPr>
        <p:spPr>
          <a:xfrm>
            <a:off x="5000400" y="3396960"/>
            <a:ext cx="360000" cy="215640"/>
          </a:xfrm>
          <a:prstGeom prst="rect">
            <a:avLst/>
          </a:prstGeom>
          <a:solidFill>
            <a:srgbClr val="9999cc"/>
          </a:solidFill>
          <a:ln w="9360">
            <a:solidFill>
              <a:srgbClr val="ff0000"/>
            </a:solidFill>
            <a:miter/>
          </a:ln>
        </p:spPr>
      </p:sp>
      <p:sp>
        <p:nvSpPr>
          <p:cNvPr id="639" name="CustomShape 192"/>
          <p:cNvSpPr/>
          <p:nvPr/>
        </p:nvSpPr>
        <p:spPr>
          <a:xfrm>
            <a:off x="5000400" y="3396960"/>
            <a:ext cx="360000" cy="215640"/>
          </a:xfrm>
          <a:prstGeom prst="rect">
            <a:avLst/>
          </a:prstGeom>
          <a:solidFill>
            <a:srgbClr val="9999cc"/>
          </a:solidFill>
          <a:ln w="15840">
            <a:solidFill>
              <a:srgbClr val="ff0000"/>
            </a:solidFill>
            <a:round/>
          </a:ln>
        </p:spPr>
      </p:sp>
      <p:sp>
        <p:nvSpPr>
          <p:cNvPr id="640" name="CustomShape 193"/>
          <p:cNvSpPr/>
          <p:nvPr/>
        </p:nvSpPr>
        <p:spPr>
          <a:xfrm>
            <a:off x="5091120" y="34239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41" name="Line 194"/>
          <p:cNvSpPr/>
          <p:nvPr/>
        </p:nvSpPr>
        <p:spPr>
          <a:xfrm>
            <a:off x="5360760" y="3612960"/>
            <a:ext cx="71280" cy="70920"/>
          </a:xfrm>
          <a:prstGeom prst="line">
            <a:avLst/>
          </a:prstGeom>
          <a:ln w="15840">
            <a:solidFill>
              <a:srgbClr val="ff0000"/>
            </a:solidFill>
            <a:miter/>
          </a:ln>
        </p:spPr>
      </p:sp>
      <p:sp>
        <p:nvSpPr>
          <p:cNvPr id="642" name="Line 195"/>
          <p:cNvSpPr/>
          <p:nvPr/>
        </p:nvSpPr>
        <p:spPr>
          <a:xfrm>
            <a:off x="4424400" y="3794040"/>
            <a:ext cx="1007640" cy="1080"/>
          </a:xfrm>
          <a:prstGeom prst="line">
            <a:avLst/>
          </a:prstGeom>
          <a:ln w="15840">
            <a:solidFill>
              <a:srgbClr val="ff0000"/>
            </a:solidFill>
            <a:miter/>
          </a:ln>
        </p:spPr>
      </p:sp>
      <p:sp>
        <p:nvSpPr>
          <p:cNvPr id="643" name="Line 196"/>
          <p:cNvSpPr/>
          <p:nvPr/>
        </p:nvSpPr>
        <p:spPr>
          <a:xfrm flipV="1">
            <a:off x="5527440" y="2675880"/>
            <a:ext cx="1440" cy="1007640"/>
          </a:xfrm>
          <a:prstGeom prst="line">
            <a:avLst/>
          </a:prstGeom>
          <a:ln w="15840">
            <a:solidFill>
              <a:srgbClr val="ff0000"/>
            </a:solidFill>
            <a:miter/>
          </a:ln>
        </p:spPr>
      </p:sp>
      <p:sp>
        <p:nvSpPr>
          <p:cNvPr id="644" name="CustomShape 197"/>
          <p:cNvSpPr/>
          <p:nvPr/>
        </p:nvSpPr>
        <p:spPr>
          <a:xfrm>
            <a:off x="5419440" y="3684240"/>
            <a:ext cx="215640" cy="215640"/>
          </a:xfrm>
          <a:prstGeom prst="rect">
            <a:avLst/>
          </a:prstGeom>
          <a:solidFill>
            <a:srgbClr val="e6e6e6"/>
          </a:solidFill>
          <a:ln w="9360">
            <a:solidFill>
              <a:srgbClr val="ff0000"/>
            </a:solidFill>
            <a:miter/>
          </a:ln>
        </p:spPr>
      </p:sp>
      <p:sp>
        <p:nvSpPr>
          <p:cNvPr id="645" name="CustomShape 198"/>
          <p:cNvSpPr/>
          <p:nvPr/>
        </p:nvSpPr>
        <p:spPr>
          <a:xfrm>
            <a:off x="5433840" y="3684240"/>
            <a:ext cx="215640" cy="215640"/>
          </a:xfrm>
          <a:prstGeom prst="rect">
            <a:avLst/>
          </a:prstGeom>
          <a:noFill/>
          <a:ln w="15840">
            <a:solidFill>
              <a:srgbClr val="ff0000"/>
            </a:solidFill>
            <a:round/>
          </a:ln>
        </p:spPr>
      </p:sp>
      <p:sp>
        <p:nvSpPr>
          <p:cNvPr id="646" name="CustomShape 199"/>
          <p:cNvSpPr/>
          <p:nvPr/>
        </p:nvSpPr>
        <p:spPr>
          <a:xfrm>
            <a:off x="5508000" y="3700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47" name="CustomShape 200"/>
          <p:cNvSpPr/>
          <p:nvPr/>
        </p:nvSpPr>
        <p:spPr>
          <a:xfrm>
            <a:off x="4986360" y="2161800"/>
            <a:ext cx="360000" cy="215640"/>
          </a:xfrm>
          <a:prstGeom prst="rect">
            <a:avLst/>
          </a:prstGeom>
          <a:solidFill>
            <a:srgbClr val="9a9a9a"/>
          </a:solidFill>
          <a:ln w="9360">
            <a:solidFill>
              <a:srgbClr val="ff0000"/>
            </a:solidFill>
            <a:miter/>
          </a:ln>
        </p:spPr>
      </p:sp>
      <p:sp>
        <p:nvSpPr>
          <p:cNvPr id="648" name="CustomShape 201"/>
          <p:cNvSpPr/>
          <p:nvPr/>
        </p:nvSpPr>
        <p:spPr>
          <a:xfrm>
            <a:off x="4986360" y="2161800"/>
            <a:ext cx="360000" cy="215640"/>
          </a:xfrm>
          <a:prstGeom prst="rect">
            <a:avLst/>
          </a:prstGeom>
          <a:noFill/>
          <a:ln w="15840">
            <a:solidFill>
              <a:srgbClr val="ff0000"/>
            </a:solidFill>
            <a:round/>
          </a:ln>
        </p:spPr>
      </p:sp>
      <p:sp>
        <p:nvSpPr>
          <p:cNvPr id="649" name="CustomShape 202"/>
          <p:cNvSpPr/>
          <p:nvPr/>
        </p:nvSpPr>
        <p:spPr>
          <a:xfrm>
            <a:off x="507672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50" name="Line 203"/>
          <p:cNvSpPr/>
          <p:nvPr/>
        </p:nvSpPr>
        <p:spPr>
          <a:xfrm>
            <a:off x="5346720" y="2377800"/>
            <a:ext cx="70920" cy="71280"/>
          </a:xfrm>
          <a:prstGeom prst="line">
            <a:avLst/>
          </a:prstGeom>
          <a:ln w="15840">
            <a:solidFill>
              <a:srgbClr val="ff0000"/>
            </a:solidFill>
            <a:miter/>
          </a:ln>
        </p:spPr>
      </p:sp>
      <p:sp>
        <p:nvSpPr>
          <p:cNvPr id="651" name="Line 204"/>
          <p:cNvSpPr/>
          <p:nvPr/>
        </p:nvSpPr>
        <p:spPr>
          <a:xfrm>
            <a:off x="4410000" y="2558880"/>
            <a:ext cx="1007640" cy="1080"/>
          </a:xfrm>
          <a:prstGeom prst="line">
            <a:avLst/>
          </a:prstGeom>
          <a:ln w="15840">
            <a:solidFill>
              <a:srgbClr val="ff0000"/>
            </a:solidFill>
            <a:miter/>
          </a:ln>
        </p:spPr>
      </p:sp>
      <p:sp>
        <p:nvSpPr>
          <p:cNvPr id="652" name="CustomShape 205"/>
          <p:cNvSpPr/>
          <p:nvPr/>
        </p:nvSpPr>
        <p:spPr>
          <a:xfrm>
            <a:off x="5405400" y="2449440"/>
            <a:ext cx="215640" cy="215280"/>
          </a:xfrm>
          <a:prstGeom prst="rect">
            <a:avLst/>
          </a:prstGeom>
          <a:solidFill>
            <a:srgbClr val="e6e6e6"/>
          </a:solidFill>
          <a:ln w="9360">
            <a:solidFill>
              <a:srgbClr val="ff0000"/>
            </a:solidFill>
            <a:miter/>
          </a:ln>
        </p:spPr>
      </p:sp>
      <p:sp>
        <p:nvSpPr>
          <p:cNvPr id="653" name="CustomShape 206"/>
          <p:cNvSpPr/>
          <p:nvPr/>
        </p:nvSpPr>
        <p:spPr>
          <a:xfrm>
            <a:off x="5419440" y="2449440"/>
            <a:ext cx="215640" cy="215280"/>
          </a:xfrm>
          <a:prstGeom prst="rect">
            <a:avLst/>
          </a:prstGeom>
          <a:noFill/>
          <a:ln w="15840">
            <a:solidFill>
              <a:srgbClr val="ff0000"/>
            </a:solidFill>
            <a:round/>
          </a:ln>
        </p:spPr>
      </p:sp>
      <p:sp>
        <p:nvSpPr>
          <p:cNvPr id="654" name="CustomShape 207"/>
          <p:cNvSpPr/>
          <p:nvPr/>
        </p:nvSpPr>
        <p:spPr>
          <a:xfrm>
            <a:off x="549360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55" name="Line 208"/>
          <p:cNvSpPr/>
          <p:nvPr/>
        </p:nvSpPr>
        <p:spPr>
          <a:xfrm flipV="1">
            <a:off x="4308480" y="2661840"/>
            <a:ext cx="1080" cy="1008000"/>
          </a:xfrm>
          <a:prstGeom prst="line">
            <a:avLst/>
          </a:prstGeom>
          <a:ln w="15840">
            <a:solidFill>
              <a:srgbClr val="ff0000"/>
            </a:solidFill>
            <a:miter/>
          </a:ln>
        </p:spPr>
      </p:sp>
      <p:sp>
        <p:nvSpPr>
          <p:cNvPr id="656" name="Line 209"/>
          <p:cNvSpPr/>
          <p:nvPr/>
        </p:nvSpPr>
        <p:spPr>
          <a:xfrm flipV="1">
            <a:off x="3074760" y="2661840"/>
            <a:ext cx="1440" cy="1008000"/>
          </a:xfrm>
          <a:prstGeom prst="line">
            <a:avLst/>
          </a:prstGeom>
          <a:ln w="15840">
            <a:solidFill>
              <a:srgbClr val="ff0000"/>
            </a:solidFill>
            <a:miter/>
          </a:ln>
        </p:spPr>
      </p:sp>
      <p:sp>
        <p:nvSpPr>
          <p:cNvPr id="657" name="Line 210"/>
          <p:cNvSpPr/>
          <p:nvPr/>
        </p:nvSpPr>
        <p:spPr>
          <a:xfrm flipV="1">
            <a:off x="1841400" y="2661840"/>
            <a:ext cx="1080" cy="1008000"/>
          </a:xfrm>
          <a:prstGeom prst="line">
            <a:avLst/>
          </a:prstGeom>
          <a:ln w="15840">
            <a:solidFill>
              <a:srgbClr val="ff0000"/>
            </a:solidFill>
            <a:miter/>
          </a:ln>
        </p:spPr>
      </p:sp>
      <p:sp>
        <p:nvSpPr>
          <p:cNvPr id="658" name="CustomShape 211"/>
          <p:cNvSpPr/>
          <p:nvPr/>
        </p:nvSpPr>
        <p:spPr>
          <a:xfrm>
            <a:off x="3767040" y="2161800"/>
            <a:ext cx="360000" cy="215640"/>
          </a:xfrm>
          <a:prstGeom prst="rect">
            <a:avLst/>
          </a:prstGeom>
          <a:solidFill>
            <a:srgbClr val="9a9a9a"/>
          </a:solidFill>
          <a:ln w="9360">
            <a:solidFill>
              <a:srgbClr val="ff0000"/>
            </a:solidFill>
            <a:miter/>
          </a:ln>
        </p:spPr>
      </p:sp>
      <p:sp>
        <p:nvSpPr>
          <p:cNvPr id="659" name="CustomShape 212"/>
          <p:cNvSpPr/>
          <p:nvPr/>
        </p:nvSpPr>
        <p:spPr>
          <a:xfrm>
            <a:off x="3767040" y="2161800"/>
            <a:ext cx="360000" cy="215640"/>
          </a:xfrm>
          <a:prstGeom prst="rect">
            <a:avLst/>
          </a:prstGeom>
          <a:noFill/>
          <a:ln w="15840">
            <a:solidFill>
              <a:srgbClr val="ff0000"/>
            </a:solidFill>
            <a:round/>
          </a:ln>
        </p:spPr>
      </p:sp>
      <p:sp>
        <p:nvSpPr>
          <p:cNvPr id="660" name="CustomShape 213"/>
          <p:cNvSpPr/>
          <p:nvPr/>
        </p:nvSpPr>
        <p:spPr>
          <a:xfrm>
            <a:off x="385740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61" name="Line 214"/>
          <p:cNvSpPr/>
          <p:nvPr/>
        </p:nvSpPr>
        <p:spPr>
          <a:xfrm>
            <a:off x="4127400" y="2377800"/>
            <a:ext cx="70920" cy="71280"/>
          </a:xfrm>
          <a:prstGeom prst="line">
            <a:avLst/>
          </a:prstGeom>
          <a:ln w="15840">
            <a:solidFill>
              <a:srgbClr val="ff0000"/>
            </a:solidFill>
            <a:miter/>
          </a:ln>
        </p:spPr>
      </p:sp>
      <p:sp>
        <p:nvSpPr>
          <p:cNvPr id="662" name="Line 215"/>
          <p:cNvSpPr/>
          <p:nvPr/>
        </p:nvSpPr>
        <p:spPr>
          <a:xfrm>
            <a:off x="3190680" y="2558880"/>
            <a:ext cx="1007640" cy="1080"/>
          </a:xfrm>
          <a:prstGeom prst="line">
            <a:avLst/>
          </a:prstGeom>
          <a:ln w="15840">
            <a:solidFill>
              <a:srgbClr val="ff0000"/>
            </a:solidFill>
            <a:miter/>
          </a:ln>
        </p:spPr>
      </p:sp>
      <p:sp>
        <p:nvSpPr>
          <p:cNvPr id="663" name="CustomShape 216"/>
          <p:cNvSpPr/>
          <p:nvPr/>
        </p:nvSpPr>
        <p:spPr>
          <a:xfrm>
            <a:off x="4186080" y="2449440"/>
            <a:ext cx="215640" cy="215280"/>
          </a:xfrm>
          <a:prstGeom prst="rect">
            <a:avLst/>
          </a:prstGeom>
          <a:solidFill>
            <a:srgbClr val="e6e6e6"/>
          </a:solidFill>
          <a:ln w="9360">
            <a:solidFill>
              <a:srgbClr val="ff0000"/>
            </a:solidFill>
            <a:miter/>
          </a:ln>
        </p:spPr>
      </p:sp>
      <p:sp>
        <p:nvSpPr>
          <p:cNvPr id="664" name="CustomShape 217"/>
          <p:cNvSpPr/>
          <p:nvPr/>
        </p:nvSpPr>
        <p:spPr>
          <a:xfrm>
            <a:off x="4200480" y="2449440"/>
            <a:ext cx="215640" cy="215280"/>
          </a:xfrm>
          <a:prstGeom prst="rect">
            <a:avLst/>
          </a:prstGeom>
          <a:noFill/>
          <a:ln w="15840">
            <a:solidFill>
              <a:srgbClr val="ff0000"/>
            </a:solidFill>
            <a:round/>
          </a:ln>
        </p:spPr>
      </p:sp>
      <p:sp>
        <p:nvSpPr>
          <p:cNvPr id="665" name="CustomShape 218"/>
          <p:cNvSpPr/>
          <p:nvPr/>
        </p:nvSpPr>
        <p:spPr>
          <a:xfrm>
            <a:off x="427428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66" name="CustomShape 219"/>
          <p:cNvSpPr/>
          <p:nvPr/>
        </p:nvSpPr>
        <p:spPr>
          <a:xfrm>
            <a:off x="2535120" y="2161800"/>
            <a:ext cx="360000" cy="215640"/>
          </a:xfrm>
          <a:prstGeom prst="rect">
            <a:avLst/>
          </a:prstGeom>
          <a:solidFill>
            <a:srgbClr val="9a9a9a"/>
          </a:solidFill>
          <a:ln w="9360">
            <a:solidFill>
              <a:srgbClr val="ff0000"/>
            </a:solidFill>
            <a:miter/>
          </a:ln>
        </p:spPr>
      </p:sp>
      <p:sp>
        <p:nvSpPr>
          <p:cNvPr id="667" name="CustomShape 220"/>
          <p:cNvSpPr/>
          <p:nvPr/>
        </p:nvSpPr>
        <p:spPr>
          <a:xfrm>
            <a:off x="2535120" y="2161800"/>
            <a:ext cx="360000" cy="215640"/>
          </a:xfrm>
          <a:prstGeom prst="rect">
            <a:avLst/>
          </a:prstGeom>
          <a:noFill/>
          <a:ln w="15840">
            <a:solidFill>
              <a:srgbClr val="ff0000"/>
            </a:solidFill>
            <a:round/>
          </a:ln>
        </p:spPr>
      </p:sp>
      <p:sp>
        <p:nvSpPr>
          <p:cNvPr id="668" name="CustomShape 221"/>
          <p:cNvSpPr/>
          <p:nvPr/>
        </p:nvSpPr>
        <p:spPr>
          <a:xfrm>
            <a:off x="262548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69" name="Line 222"/>
          <p:cNvSpPr/>
          <p:nvPr/>
        </p:nvSpPr>
        <p:spPr>
          <a:xfrm>
            <a:off x="2895480" y="2377800"/>
            <a:ext cx="70920" cy="71280"/>
          </a:xfrm>
          <a:prstGeom prst="line">
            <a:avLst/>
          </a:prstGeom>
          <a:ln w="15840">
            <a:solidFill>
              <a:srgbClr val="ff0000"/>
            </a:solidFill>
            <a:miter/>
          </a:ln>
        </p:spPr>
      </p:sp>
      <p:sp>
        <p:nvSpPr>
          <p:cNvPr id="670" name="Line 223"/>
          <p:cNvSpPr/>
          <p:nvPr/>
        </p:nvSpPr>
        <p:spPr>
          <a:xfrm>
            <a:off x="1958760" y="2558880"/>
            <a:ext cx="1007640" cy="1080"/>
          </a:xfrm>
          <a:prstGeom prst="line">
            <a:avLst/>
          </a:prstGeom>
          <a:ln w="15840">
            <a:solidFill>
              <a:srgbClr val="ff0000"/>
            </a:solidFill>
            <a:miter/>
          </a:ln>
        </p:spPr>
      </p:sp>
      <p:sp>
        <p:nvSpPr>
          <p:cNvPr id="671" name="CustomShape 224"/>
          <p:cNvSpPr/>
          <p:nvPr/>
        </p:nvSpPr>
        <p:spPr>
          <a:xfrm>
            <a:off x="2954160" y="2449440"/>
            <a:ext cx="215640" cy="215280"/>
          </a:xfrm>
          <a:prstGeom prst="rect">
            <a:avLst/>
          </a:prstGeom>
          <a:solidFill>
            <a:srgbClr val="e6e6e6"/>
          </a:solidFill>
          <a:ln w="9360">
            <a:solidFill>
              <a:srgbClr val="ff0000"/>
            </a:solidFill>
            <a:miter/>
          </a:ln>
        </p:spPr>
      </p:sp>
      <p:sp>
        <p:nvSpPr>
          <p:cNvPr id="672" name="CustomShape 225"/>
          <p:cNvSpPr/>
          <p:nvPr/>
        </p:nvSpPr>
        <p:spPr>
          <a:xfrm>
            <a:off x="2968560" y="2449440"/>
            <a:ext cx="215640" cy="215280"/>
          </a:xfrm>
          <a:prstGeom prst="rect">
            <a:avLst/>
          </a:prstGeom>
          <a:noFill/>
          <a:ln w="15840">
            <a:solidFill>
              <a:srgbClr val="ff0000"/>
            </a:solidFill>
            <a:round/>
          </a:ln>
        </p:spPr>
      </p:sp>
      <p:sp>
        <p:nvSpPr>
          <p:cNvPr id="673" name="CustomShape 226"/>
          <p:cNvSpPr/>
          <p:nvPr/>
        </p:nvSpPr>
        <p:spPr>
          <a:xfrm>
            <a:off x="304236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74" name="CustomShape 227"/>
          <p:cNvSpPr/>
          <p:nvPr/>
        </p:nvSpPr>
        <p:spPr>
          <a:xfrm>
            <a:off x="1316160" y="2160720"/>
            <a:ext cx="360000" cy="215640"/>
          </a:xfrm>
          <a:prstGeom prst="rect">
            <a:avLst/>
          </a:prstGeom>
          <a:solidFill>
            <a:srgbClr val="9999cc"/>
          </a:solidFill>
          <a:ln w="9360">
            <a:solidFill>
              <a:srgbClr val="ff0000"/>
            </a:solidFill>
            <a:miter/>
          </a:ln>
        </p:spPr>
      </p:sp>
      <p:sp>
        <p:nvSpPr>
          <p:cNvPr id="675" name="CustomShape 228"/>
          <p:cNvSpPr/>
          <p:nvPr/>
        </p:nvSpPr>
        <p:spPr>
          <a:xfrm>
            <a:off x="1316160" y="2160720"/>
            <a:ext cx="360000" cy="215640"/>
          </a:xfrm>
          <a:prstGeom prst="rect">
            <a:avLst/>
          </a:prstGeom>
          <a:solidFill>
            <a:srgbClr val="9999cc"/>
          </a:solidFill>
          <a:ln w="15840">
            <a:solidFill>
              <a:srgbClr val="ff0000"/>
            </a:solidFill>
            <a:round/>
          </a:ln>
        </p:spPr>
      </p:sp>
      <p:sp>
        <p:nvSpPr>
          <p:cNvPr id="676" name="CustomShape 229"/>
          <p:cNvSpPr/>
          <p:nvPr/>
        </p:nvSpPr>
        <p:spPr>
          <a:xfrm>
            <a:off x="1406520" y="21873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677" name="Line 230"/>
          <p:cNvSpPr/>
          <p:nvPr/>
        </p:nvSpPr>
        <p:spPr>
          <a:xfrm>
            <a:off x="1676160" y="2376360"/>
            <a:ext cx="71280" cy="70920"/>
          </a:xfrm>
          <a:prstGeom prst="line">
            <a:avLst/>
          </a:prstGeom>
          <a:ln w="15840">
            <a:solidFill>
              <a:srgbClr val="ff0000"/>
            </a:solidFill>
            <a:miter/>
          </a:ln>
        </p:spPr>
      </p:sp>
      <p:sp>
        <p:nvSpPr>
          <p:cNvPr id="678" name="CustomShape 231"/>
          <p:cNvSpPr/>
          <p:nvPr/>
        </p:nvSpPr>
        <p:spPr>
          <a:xfrm>
            <a:off x="1735200" y="2447640"/>
            <a:ext cx="215280" cy="215640"/>
          </a:xfrm>
          <a:prstGeom prst="rect">
            <a:avLst/>
          </a:prstGeom>
          <a:solidFill>
            <a:srgbClr val="e6e6e6"/>
          </a:solidFill>
          <a:ln w="9360">
            <a:solidFill>
              <a:srgbClr val="ff0000"/>
            </a:solidFill>
            <a:miter/>
          </a:ln>
        </p:spPr>
      </p:sp>
      <p:sp>
        <p:nvSpPr>
          <p:cNvPr id="679" name="CustomShape 232"/>
          <p:cNvSpPr/>
          <p:nvPr/>
        </p:nvSpPr>
        <p:spPr>
          <a:xfrm>
            <a:off x="1749240" y="2447640"/>
            <a:ext cx="215640" cy="215640"/>
          </a:xfrm>
          <a:prstGeom prst="rect">
            <a:avLst/>
          </a:prstGeom>
          <a:noFill/>
          <a:ln w="15840">
            <a:solidFill>
              <a:srgbClr val="ff0000"/>
            </a:solidFill>
            <a:round/>
          </a:ln>
        </p:spPr>
      </p:sp>
      <p:sp>
        <p:nvSpPr>
          <p:cNvPr id="680" name="CustomShape 233"/>
          <p:cNvSpPr/>
          <p:nvPr/>
        </p:nvSpPr>
        <p:spPr>
          <a:xfrm>
            <a:off x="1823400" y="24634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681" name="CustomShape 234"/>
          <p:cNvSpPr/>
          <p:nvPr/>
        </p:nvSpPr>
        <p:spPr>
          <a:xfrm>
            <a:off x="5886360" y="2189160"/>
            <a:ext cx="2800440" cy="106380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Run away leakage on idle PEs</a:t>
            </a:r>
            <a:endParaRPr/>
          </a:p>
        </p:txBody>
      </p:sp>
      <p:sp>
        <p:nvSpPr>
          <p:cNvPr id="682" name="CustomShape 235"/>
          <p:cNvSpPr/>
          <p:nvPr/>
        </p:nvSpPr>
        <p:spPr>
          <a:xfrm>
            <a:off x="5900760" y="1257480"/>
            <a:ext cx="2676600" cy="80928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Thermal emergencies</a:t>
            </a:r>
            <a:endParaRPr/>
          </a:p>
        </p:txBody>
      </p:sp>
      <p:sp>
        <p:nvSpPr>
          <p:cNvPr id="683" name="CustomShape 236"/>
          <p:cNvSpPr/>
          <p:nvPr/>
        </p:nvSpPr>
        <p:spPr>
          <a:xfrm>
            <a:off x="5900760" y="3392640"/>
            <a:ext cx="2982960" cy="162216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Timing errors due to process &amp; temperature variations</a:t>
            </a:r>
            <a:endParaRPr/>
          </a:p>
        </p:txBody>
      </p:sp>
      <p:sp>
        <p:nvSpPr>
          <p:cNvPr id="684" name="CustomShape 237"/>
          <p:cNvSpPr/>
          <p:nvPr/>
        </p:nvSpPr>
        <p:spPr>
          <a:xfrm>
            <a:off x="5900760" y="5000760"/>
            <a:ext cx="2676600" cy="90468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Logic errors due to SEUs, NBTI, EM, …</a:t>
            </a:r>
            <a:endParaRPr/>
          </a:p>
        </p:txBody>
      </p:sp>
      <p:pic>
        <p:nvPicPr>
          <p:cNvPr id="685" name="Picture 259" descr="MMj02363570000[1]"/>
          <p:cNvPicPr/>
          <p:nvPr/>
        </p:nvPicPr>
        <p:blipFill>
          <a:blip r:embed="rId1"/>
          <a:stretch>
            <a:fillRect/>
          </a:stretch>
        </p:blipFill>
        <p:spPr>
          <a:xfrm>
            <a:off x="2055960" y="4019400"/>
            <a:ext cx="447840" cy="609480"/>
          </a:xfrm>
          <a:prstGeom prst="rect">
            <a:avLst/>
          </a:prstGeom>
          <a:ln>
            <a:noFill/>
          </a:ln>
        </p:spPr>
      </p:pic>
      <p:pic>
        <p:nvPicPr>
          <p:cNvPr id="686" name="Picture 258" descr="MCj01410550000[1]"/>
          <p:cNvPicPr/>
          <p:nvPr/>
        </p:nvPicPr>
        <p:blipFill>
          <a:blip r:embed="rId2"/>
          <a:stretch>
            <a:fillRect/>
          </a:stretch>
        </p:blipFill>
        <p:spPr>
          <a:xfrm>
            <a:off x="1998000" y="4060080"/>
            <a:ext cx="612720" cy="507960"/>
          </a:xfrm>
          <a:prstGeom prst="rect">
            <a:avLst/>
          </a:prstGeom>
          <a:ln>
            <a:noFill/>
          </a:ln>
        </p:spPr>
      </p:pic>
      <p:pic>
        <p:nvPicPr>
          <p:cNvPr id="687" name="Picture 264" descr="MMj02363570000[1]"/>
          <p:cNvPicPr/>
          <p:nvPr/>
        </p:nvPicPr>
        <p:blipFill>
          <a:blip r:embed="rId3"/>
          <a:stretch>
            <a:fillRect/>
          </a:stretch>
        </p:blipFill>
        <p:spPr>
          <a:xfrm>
            <a:off x="2097000" y="2750040"/>
            <a:ext cx="447480" cy="609840"/>
          </a:xfrm>
          <a:prstGeom prst="rect">
            <a:avLst/>
          </a:prstGeom>
          <a:ln>
            <a:noFill/>
          </a:ln>
        </p:spPr>
      </p:pic>
      <p:pic>
        <p:nvPicPr>
          <p:cNvPr id="688" name="Picture 265" descr="MCj01410550000[1]"/>
          <p:cNvPicPr/>
          <p:nvPr/>
        </p:nvPicPr>
        <p:blipFill>
          <a:blip r:embed="rId4"/>
          <a:stretch>
            <a:fillRect/>
          </a:stretch>
        </p:blipFill>
        <p:spPr>
          <a:xfrm>
            <a:off x="2011680" y="2834640"/>
            <a:ext cx="612720" cy="508320"/>
          </a:xfrm>
          <a:prstGeom prst="rect">
            <a:avLst/>
          </a:prstGeom>
          <a:ln>
            <a:noFill/>
          </a:ln>
        </p:spPr>
      </p:pic>
      <p:pic>
        <p:nvPicPr>
          <p:cNvPr id="689" name="Picture 261" descr="MCAN02089_0000[1]"/>
          <p:cNvPicPr/>
          <p:nvPr/>
        </p:nvPicPr>
        <p:blipFill>
          <a:blip r:embed="rId5"/>
          <a:stretch>
            <a:fillRect/>
          </a:stretch>
        </p:blipFill>
        <p:spPr>
          <a:xfrm>
            <a:off x="3265560" y="3963960"/>
            <a:ext cx="846360" cy="924120"/>
          </a:xfrm>
          <a:prstGeom prst="rect">
            <a:avLst/>
          </a:prstGeom>
          <a:ln>
            <a:noFill/>
          </a:ln>
        </p:spPr>
      </p:pic>
      <p:pic>
        <p:nvPicPr>
          <p:cNvPr id="690" name="Picture 262" descr="MCj01410550000[1]"/>
          <p:cNvPicPr/>
          <p:nvPr/>
        </p:nvPicPr>
        <p:blipFill>
          <a:blip r:embed="rId6"/>
          <a:stretch>
            <a:fillRect/>
          </a:stretch>
        </p:blipFill>
        <p:spPr>
          <a:xfrm>
            <a:off x="3264120" y="2834640"/>
            <a:ext cx="612720" cy="508320"/>
          </a:xfrm>
          <a:prstGeom prst="rect">
            <a:avLst/>
          </a:prstGeom>
          <a:ln>
            <a:noFill/>
          </a:ln>
        </p:spPr>
      </p:pic>
      <p:pic>
        <p:nvPicPr>
          <p:cNvPr id="691" name="Picture 260" descr="MCj01410550000[1]"/>
          <p:cNvPicPr/>
          <p:nvPr/>
        </p:nvPicPr>
        <p:blipFill>
          <a:blip r:embed="rId7"/>
          <a:stretch>
            <a:fillRect/>
          </a:stretch>
        </p:blipFill>
        <p:spPr>
          <a:xfrm>
            <a:off x="2103120" y="1624680"/>
            <a:ext cx="612720" cy="507960"/>
          </a:xfrm>
          <a:prstGeom prst="rect">
            <a:avLst/>
          </a:prstGeom>
          <a:ln>
            <a:noFill/>
          </a:ln>
        </p:spPr>
      </p:pic>
    </p:spTree>
  </p:cSld>
  <p:timing>
    <p:tnLst>
      <p:par>
        <p:cTn id="219" dur="indefinite" restart="never" nodeType="tmRoot">
          <p:childTnLst>
            <p:seq>
              <p:cTn id="220" nodeType="mainSeq">
                <p:childTnLst>
                  <p:par>
                    <p:cTn id="221" fill="freeze">
                      <p:stCondLst>
                        <p:cond delay="indefinite"/>
                      </p:stCondLst>
                      <p:childTnLst>
                        <p:par>
                          <p:cTn id="222" fill="freeze">
                            <p:stCondLst>
                              <p:cond delay="0"/>
                            </p:stCondLst>
                            <p:childTnLst>
                              <p:par>
                                <p:cTn id="223" nodeType="clickEffect" fill="hold" presetClass="entr" presetID="1">
                                  <p:stCondLst>
                                    <p:cond delay="0"/>
                                  </p:stCondLst>
                                  <p:childTnLst>
                                    <p:set>
                                      <p:cBhvr>
                                        <p:cTn id="224" dur="1" fill="hold">
                                          <p:stCondLst>
                                            <p:cond delay="0"/>
                                          </p:stCondLst>
                                        </p:cTn>
                                        <p:tgtEl>
                                          <p:spTgt spid="682"/>
                                        </p:tgtEl>
                                        <p:attrNameLst>
                                          <p:attrName>style.visibility</p:attrName>
                                        </p:attrNameLst>
                                      </p:cBhvr>
                                      <p:to>
                                        <p:strVal val="visible"/>
                                      </p:to>
                                    </p:set>
                                  </p:childTnLst>
                                </p:cTn>
                              </p:par>
                              <p:par>
                                <p:cTn id="225" nodeType="withEffect" fill="hold" presetClass="entr" presetID="1">
                                  <p:stCondLst>
                                    <p:cond delay="0"/>
                                  </p:stCondLst>
                                  <p:childTnLst>
                                    <p:set>
                                      <p:cBhvr>
                                        <p:cTn id="226" dur="1" fill="hold">
                                          <p:stCondLst>
                                            <p:cond delay="0"/>
                                          </p:stCondLst>
                                        </p:cTn>
                                        <p:tgtEl>
                                          <p:spTgt spid="685"/>
                                        </p:tgtEl>
                                        <p:attrNameLst>
                                          <p:attrName>style.visibility</p:attrName>
                                        </p:attrNameLst>
                                      </p:cBhvr>
                                      <p:to>
                                        <p:strVal val="visible"/>
                                      </p:to>
                                    </p:set>
                                  </p:childTnLst>
                                </p:cTn>
                              </p:par>
                              <p:par>
                                <p:cTn id="227" nodeType="withEffect" fill="hold" presetClass="entr" presetID="1">
                                  <p:stCondLst>
                                    <p:cond delay="0"/>
                                  </p:stCondLst>
                                  <p:childTnLst>
                                    <p:set>
                                      <p:cBhvr>
                                        <p:cTn id="228" dur="1" fill="hold">
                                          <p:stCondLst>
                                            <p:cond delay="0"/>
                                          </p:stCondLst>
                                        </p:cTn>
                                        <p:tgtEl>
                                          <p:spTgt spid="687"/>
                                        </p:tgtEl>
                                        <p:attrNameLst>
                                          <p:attrName>style.visibility</p:attrName>
                                        </p:attrNameLst>
                                      </p:cBhvr>
                                      <p:to>
                                        <p:strVal val="visible"/>
                                      </p:to>
                                    </p:set>
                                  </p:childTnLst>
                                </p:cTn>
                              </p:par>
                            </p:childTnLst>
                          </p:cTn>
                        </p:par>
                      </p:childTnLst>
                    </p:cTn>
                  </p:par>
                  <p:par>
                    <p:cTn id="229" fill="freeze">
                      <p:stCondLst>
                        <p:cond delay="indefinite"/>
                      </p:stCondLst>
                      <p:childTnLst>
                        <p:par>
                          <p:cTn id="230" fill="freeze">
                            <p:stCondLst>
                              <p:cond delay="0"/>
                            </p:stCondLst>
                            <p:childTnLst>
                              <p:par>
                                <p:cTn id="231" nodeType="clickEffect" fill="hold" presetClass="entr" presetID="1">
                                  <p:stCondLst>
                                    <p:cond delay="0"/>
                                  </p:stCondLst>
                                  <p:childTnLst>
                                    <p:set>
                                      <p:cBhvr>
                                        <p:cTn id="232" dur="1" fill="hold">
                                          <p:stCondLst>
                                            <p:cond delay="0"/>
                                          </p:stCondLst>
                                        </p:cTn>
                                        <p:tgtEl>
                                          <p:spTgt spid="681"/>
                                        </p:tgtEl>
                                        <p:attrNameLst>
                                          <p:attrName>style.visibility</p:attrName>
                                        </p:attrNameLst>
                                      </p:cBhvr>
                                      <p:to>
                                        <p:strVal val="visible"/>
                                      </p:to>
                                    </p:set>
                                  </p:childTnLst>
                                </p:cTn>
                              </p:par>
                              <p:par>
                                <p:cTn id="233" nodeType="withEffect" fill="hold" presetClass="entr" presetID="1">
                                  <p:stCondLst>
                                    <p:cond delay="0"/>
                                  </p:stCondLst>
                                  <p:childTnLst>
                                    <p:set>
                                      <p:cBhvr>
                                        <p:cTn id="234" dur="1" fill="hold">
                                          <p:stCondLst>
                                            <p:cond delay="0"/>
                                          </p:stCondLst>
                                        </p:cTn>
                                        <p:tgtEl>
                                          <p:spTgt spid="689"/>
                                        </p:tgtEl>
                                        <p:attrNameLst>
                                          <p:attrName>style.visibility</p:attrName>
                                        </p:attrNameLst>
                                      </p:cBhvr>
                                      <p:to>
                                        <p:strVal val="visible"/>
                                      </p:to>
                                    </p:set>
                                  </p:childTnLst>
                                </p:cTn>
                              </p:par>
                            </p:childTnLst>
                          </p:cTn>
                        </p:par>
                      </p:childTnLst>
                    </p:cTn>
                  </p:par>
                  <p:par>
                    <p:cTn id="235" fill="freeze">
                      <p:stCondLst>
                        <p:cond delay="indefinite"/>
                      </p:stCondLst>
                      <p:childTnLst>
                        <p:par>
                          <p:cTn id="236" fill="freeze">
                            <p:stCondLst>
                              <p:cond delay="0"/>
                            </p:stCondLst>
                            <p:childTnLst>
                              <p:par>
                                <p:cTn id="237" nodeType="clickEffect" fill="hold" presetClass="entr" presetID="1">
                                  <p:stCondLst>
                                    <p:cond delay="0"/>
                                  </p:stCondLst>
                                  <p:childTnLst>
                                    <p:set>
                                      <p:cBhvr>
                                        <p:cTn id="238" dur="1" fill="hold">
                                          <p:stCondLst>
                                            <p:cond delay="0"/>
                                          </p:stCondLst>
                                        </p:cTn>
                                        <p:tgtEl>
                                          <p:spTgt spid="683"/>
                                        </p:tgtEl>
                                        <p:attrNameLst>
                                          <p:attrName>style.visibility</p:attrName>
                                        </p:attrNameLst>
                                      </p:cBhvr>
                                      <p:to>
                                        <p:strVal val="visible"/>
                                      </p:to>
                                    </p:set>
                                  </p:childTnLst>
                                </p:cTn>
                              </p:par>
                              <p:par>
                                <p:cTn id="239" nodeType="withEffect" fill="hold" presetClass="entr" presetID="1">
                                  <p:stCondLst>
                                    <p:cond delay="0"/>
                                  </p:stCondLst>
                                  <p:childTnLst>
                                    <p:set>
                                      <p:cBhvr>
                                        <p:cTn id="240" dur="1" fill="hold">
                                          <p:stCondLst>
                                            <p:cond delay="0"/>
                                          </p:stCondLst>
                                        </p:cTn>
                                        <p:tgtEl>
                                          <p:spTgt spid="686"/>
                                        </p:tgtEl>
                                        <p:attrNameLst>
                                          <p:attrName>style.visibility</p:attrName>
                                        </p:attrNameLst>
                                      </p:cBhvr>
                                      <p:to>
                                        <p:strVal val="visible"/>
                                      </p:to>
                                    </p:set>
                                  </p:childTnLst>
                                </p:cTn>
                              </p:par>
                              <p:par>
                                <p:cTn id="241" nodeType="withEffect" fill="hold" presetClass="entr" presetID="1">
                                  <p:stCondLst>
                                    <p:cond delay="0"/>
                                  </p:stCondLst>
                                  <p:childTnLst>
                                    <p:set>
                                      <p:cBhvr>
                                        <p:cTn id="242" dur="1" fill="hold">
                                          <p:stCondLst>
                                            <p:cond delay="0"/>
                                          </p:stCondLst>
                                        </p:cTn>
                                        <p:tgtEl>
                                          <p:spTgt spid="688"/>
                                        </p:tgtEl>
                                        <p:attrNameLst>
                                          <p:attrName>style.visibility</p:attrName>
                                        </p:attrNameLst>
                                      </p:cBhvr>
                                      <p:to>
                                        <p:strVal val="visible"/>
                                      </p:to>
                                    </p:set>
                                  </p:childTnLst>
                                </p:cTn>
                              </p:par>
                            </p:childTnLst>
                          </p:cTn>
                        </p:par>
                      </p:childTnLst>
                    </p:cTn>
                  </p:par>
                  <p:par>
                    <p:cTn id="243" fill="freeze">
                      <p:stCondLst>
                        <p:cond delay="indefinite"/>
                      </p:stCondLst>
                      <p:childTnLst>
                        <p:par>
                          <p:cTn id="244" fill="freeze">
                            <p:stCondLst>
                              <p:cond delay="0"/>
                            </p:stCondLst>
                            <p:childTnLst>
                              <p:par>
                                <p:cTn id="245" nodeType="clickEffect" fill="hold" presetClass="entr" presetID="1">
                                  <p:stCondLst>
                                    <p:cond delay="0"/>
                                  </p:stCondLst>
                                  <p:childTnLst>
                                    <p:set>
                                      <p:cBhvr>
                                        <p:cTn id="246" dur="1" fill="hold">
                                          <p:stCondLst>
                                            <p:cond delay="0"/>
                                          </p:stCondLst>
                                        </p:cTn>
                                        <p:tgtEl>
                                          <p:spTgt spid="684">
                                            <p:txEl>
                                              <p:pRg st="0" end="38"/>
                                            </p:txEl>
                                          </p:spTgt>
                                        </p:tgtEl>
                                        <p:attrNameLst>
                                          <p:attrName>style.visibility</p:attrName>
                                        </p:attrNameLst>
                                      </p:cBhvr>
                                      <p:to>
                                        <p:strVal val="visible"/>
                                      </p:to>
                                    </p:set>
                                  </p:childTnLst>
                                </p:cTn>
                              </p:par>
                              <p:par>
                                <p:cTn id="247" nodeType="withEffect" fill="hold" presetClass="entr" presetID="1">
                                  <p:stCondLst>
                                    <p:cond delay="0"/>
                                  </p:stCondLst>
                                  <p:childTnLst>
                                    <p:set>
                                      <p:cBhvr>
                                        <p:cTn id="248" dur="1" fill="hold">
                                          <p:stCondLst>
                                            <p:cond delay="0"/>
                                          </p:stCondLst>
                                        </p:cTn>
                                        <p:tgtEl>
                                          <p:spTgt spid="691"/>
                                        </p:tgtEl>
                                        <p:attrNameLst>
                                          <p:attrName>style.visibility</p:attrName>
                                        </p:attrNameLst>
                                      </p:cBhvr>
                                      <p:to>
                                        <p:strVal val="visible"/>
                                      </p:to>
                                    </p:set>
                                  </p:childTnLst>
                                </p:cTn>
                              </p:par>
                              <p:par>
                                <p:cTn id="249" nodeType="withEffect" fill="hold" presetClass="entr" presetID="1">
                                  <p:stCondLst>
                                    <p:cond delay="0"/>
                                  </p:stCondLst>
                                  <p:childTnLst>
                                    <p:set>
                                      <p:cBhvr>
                                        <p:cTn id="250" dur="1" fill="hold">
                                          <p:stCondLst>
                                            <p:cond delay="0"/>
                                          </p:stCondLst>
                                        </p:cTn>
                                        <p:tgtEl>
                                          <p:spTgt spid="69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2" name="CustomShape 1"/>
          <p:cNvSpPr/>
          <p:nvPr/>
        </p:nvSpPr>
        <p:spPr>
          <a:xfrm>
            <a:off x="831960" y="2739960"/>
            <a:ext cx="863640" cy="863640"/>
          </a:xfrm>
          <a:prstGeom prst="rect">
            <a:avLst/>
          </a:prstGeom>
          <a:solidFill>
            <a:srgbClr val="e8eef7"/>
          </a:solidFill>
          <a:ln>
            <a:noFill/>
          </a:ln>
        </p:spPr>
      </p:sp>
      <p:sp>
        <p:nvSpPr>
          <p:cNvPr id="693" name="CustomShape 2"/>
          <p:cNvSpPr/>
          <p:nvPr/>
        </p:nvSpPr>
        <p:spPr>
          <a:xfrm>
            <a:off x="2055960" y="2739960"/>
            <a:ext cx="863280" cy="863640"/>
          </a:xfrm>
          <a:prstGeom prst="rect">
            <a:avLst/>
          </a:prstGeom>
          <a:solidFill>
            <a:srgbClr val="e8eef7"/>
          </a:solidFill>
          <a:ln>
            <a:noFill/>
          </a:ln>
        </p:spPr>
      </p:sp>
      <p:sp>
        <p:nvSpPr>
          <p:cNvPr id="694" name="CustomShape 3"/>
          <p:cNvSpPr/>
          <p:nvPr/>
        </p:nvSpPr>
        <p:spPr>
          <a:xfrm>
            <a:off x="3279600" y="2739960"/>
            <a:ext cx="863640" cy="863640"/>
          </a:xfrm>
          <a:prstGeom prst="rect">
            <a:avLst/>
          </a:prstGeom>
          <a:solidFill>
            <a:srgbClr val="e8eef7"/>
          </a:solidFill>
          <a:ln>
            <a:noFill/>
          </a:ln>
        </p:spPr>
      </p:sp>
      <p:sp>
        <p:nvSpPr>
          <p:cNvPr id="695" name="CustomShape 4"/>
          <p:cNvSpPr/>
          <p:nvPr/>
        </p:nvSpPr>
        <p:spPr>
          <a:xfrm>
            <a:off x="831960" y="3963960"/>
            <a:ext cx="863640" cy="863640"/>
          </a:xfrm>
          <a:prstGeom prst="rect">
            <a:avLst/>
          </a:prstGeom>
          <a:solidFill>
            <a:srgbClr val="e8eef7"/>
          </a:solidFill>
          <a:ln>
            <a:noFill/>
          </a:ln>
        </p:spPr>
      </p:sp>
      <p:sp>
        <p:nvSpPr>
          <p:cNvPr id="696" name="CustomShape 5"/>
          <p:cNvSpPr/>
          <p:nvPr/>
        </p:nvSpPr>
        <p:spPr>
          <a:xfrm>
            <a:off x="2055960" y="3963960"/>
            <a:ext cx="863280" cy="863640"/>
          </a:xfrm>
          <a:prstGeom prst="rect">
            <a:avLst/>
          </a:prstGeom>
          <a:solidFill>
            <a:srgbClr val="e8eef7"/>
          </a:solidFill>
          <a:ln>
            <a:noFill/>
          </a:ln>
        </p:spPr>
      </p:sp>
      <p:sp>
        <p:nvSpPr>
          <p:cNvPr id="697" name="CustomShape 6"/>
          <p:cNvSpPr/>
          <p:nvPr/>
        </p:nvSpPr>
        <p:spPr>
          <a:xfrm>
            <a:off x="3279600" y="3963960"/>
            <a:ext cx="863640" cy="863640"/>
          </a:xfrm>
          <a:prstGeom prst="rect">
            <a:avLst/>
          </a:prstGeom>
          <a:solidFill>
            <a:srgbClr val="e8eef7"/>
          </a:solidFill>
          <a:ln>
            <a:noFill/>
          </a:ln>
        </p:spPr>
      </p:sp>
      <p:sp>
        <p:nvSpPr>
          <p:cNvPr id="698" name="CustomShape 7"/>
          <p:cNvSpPr/>
          <p:nvPr/>
        </p:nvSpPr>
        <p:spPr>
          <a:xfrm>
            <a:off x="831960" y="5187960"/>
            <a:ext cx="863640" cy="863640"/>
          </a:xfrm>
          <a:prstGeom prst="rect">
            <a:avLst/>
          </a:prstGeom>
          <a:solidFill>
            <a:srgbClr val="e8eef7"/>
          </a:solidFill>
          <a:ln>
            <a:noFill/>
          </a:ln>
        </p:spPr>
      </p:sp>
      <p:sp>
        <p:nvSpPr>
          <p:cNvPr id="699" name="CustomShape 8"/>
          <p:cNvSpPr/>
          <p:nvPr/>
        </p:nvSpPr>
        <p:spPr>
          <a:xfrm>
            <a:off x="2055960" y="5187960"/>
            <a:ext cx="863280" cy="863640"/>
          </a:xfrm>
          <a:prstGeom prst="rect">
            <a:avLst/>
          </a:prstGeom>
          <a:solidFill>
            <a:srgbClr val="e8eef7"/>
          </a:solidFill>
          <a:ln>
            <a:noFill/>
          </a:ln>
        </p:spPr>
      </p:sp>
      <p:sp>
        <p:nvSpPr>
          <p:cNvPr id="700" name="CustomShape 9"/>
          <p:cNvSpPr/>
          <p:nvPr/>
        </p:nvSpPr>
        <p:spPr>
          <a:xfrm>
            <a:off x="3279600" y="5187960"/>
            <a:ext cx="863640" cy="863640"/>
          </a:xfrm>
          <a:prstGeom prst="rect">
            <a:avLst/>
          </a:prstGeom>
          <a:solidFill>
            <a:srgbClr val="e8eef7"/>
          </a:solidFill>
          <a:ln>
            <a:noFill/>
          </a:ln>
        </p:spPr>
      </p:sp>
      <p:sp>
        <p:nvSpPr>
          <p:cNvPr id="701" name="CustomShape 10"/>
          <p:cNvSpPr/>
          <p:nvPr/>
        </p:nvSpPr>
        <p:spPr>
          <a:xfrm>
            <a:off x="4498920" y="5202360"/>
            <a:ext cx="863640" cy="863640"/>
          </a:xfrm>
          <a:prstGeom prst="rect">
            <a:avLst/>
          </a:prstGeom>
          <a:solidFill>
            <a:srgbClr val="e8eef7"/>
          </a:solidFill>
          <a:ln>
            <a:noFill/>
          </a:ln>
        </p:spPr>
      </p:sp>
      <p:sp>
        <p:nvSpPr>
          <p:cNvPr id="702" name="CustomShape 11"/>
          <p:cNvSpPr/>
          <p:nvPr/>
        </p:nvSpPr>
        <p:spPr>
          <a:xfrm>
            <a:off x="4513320" y="3968640"/>
            <a:ext cx="863640" cy="863640"/>
          </a:xfrm>
          <a:prstGeom prst="rect">
            <a:avLst/>
          </a:prstGeom>
          <a:solidFill>
            <a:srgbClr val="e8eef7"/>
          </a:solidFill>
          <a:ln>
            <a:noFill/>
          </a:ln>
        </p:spPr>
      </p:sp>
      <p:sp>
        <p:nvSpPr>
          <p:cNvPr id="703" name="CustomShape 12"/>
          <p:cNvSpPr/>
          <p:nvPr/>
        </p:nvSpPr>
        <p:spPr>
          <a:xfrm>
            <a:off x="4511520" y="2735280"/>
            <a:ext cx="863640" cy="863640"/>
          </a:xfrm>
          <a:prstGeom prst="rect">
            <a:avLst/>
          </a:prstGeom>
          <a:solidFill>
            <a:srgbClr val="e8eef7"/>
          </a:solidFill>
          <a:ln>
            <a:noFill/>
          </a:ln>
        </p:spPr>
      </p:sp>
      <p:sp>
        <p:nvSpPr>
          <p:cNvPr id="704" name="CustomShape 13"/>
          <p:cNvSpPr/>
          <p:nvPr/>
        </p:nvSpPr>
        <p:spPr>
          <a:xfrm>
            <a:off x="3278160" y="1500120"/>
            <a:ext cx="863640" cy="863640"/>
          </a:xfrm>
          <a:prstGeom prst="rect">
            <a:avLst/>
          </a:prstGeom>
          <a:solidFill>
            <a:srgbClr val="e8eef7"/>
          </a:solidFill>
          <a:ln>
            <a:noFill/>
          </a:ln>
        </p:spPr>
      </p:sp>
      <p:sp>
        <p:nvSpPr>
          <p:cNvPr id="705" name="CustomShape 14"/>
          <p:cNvSpPr/>
          <p:nvPr/>
        </p:nvSpPr>
        <p:spPr>
          <a:xfrm>
            <a:off x="2046240" y="1500120"/>
            <a:ext cx="863640" cy="863640"/>
          </a:xfrm>
          <a:prstGeom prst="rect">
            <a:avLst/>
          </a:prstGeom>
          <a:solidFill>
            <a:srgbClr val="e8eef7"/>
          </a:solidFill>
          <a:ln>
            <a:noFill/>
          </a:ln>
        </p:spPr>
      </p:sp>
      <p:sp>
        <p:nvSpPr>
          <p:cNvPr id="706" name="CustomShape 15"/>
          <p:cNvSpPr/>
          <p:nvPr/>
        </p:nvSpPr>
        <p:spPr>
          <a:xfrm>
            <a:off x="826920" y="1498680"/>
            <a:ext cx="863640" cy="863640"/>
          </a:xfrm>
          <a:prstGeom prst="rect">
            <a:avLst/>
          </a:prstGeom>
          <a:solidFill>
            <a:srgbClr val="e8eef7"/>
          </a:solidFill>
          <a:ln>
            <a:noFill/>
          </a:ln>
        </p:spPr>
      </p:sp>
      <p:sp>
        <p:nvSpPr>
          <p:cNvPr id="707" name="CustomShape 16"/>
          <p:cNvSpPr/>
          <p:nvPr/>
        </p:nvSpPr>
        <p:spPr>
          <a:xfrm>
            <a:off x="4491360" y="1514160"/>
            <a:ext cx="863640" cy="863640"/>
          </a:xfrm>
          <a:prstGeom prst="rect">
            <a:avLst/>
          </a:prstGeom>
          <a:solidFill>
            <a:srgbClr val="e8eef7"/>
          </a:solidFill>
          <a:ln>
            <a:noFill/>
          </a:ln>
        </p:spPr>
      </p:sp>
      <p:sp>
        <p:nvSpPr>
          <p:cNvPr id="708" name="CustomShape 17"/>
          <p:cNvSpPr/>
          <p:nvPr/>
        </p:nvSpPr>
        <p:spPr>
          <a:xfrm>
            <a:off x="4492800" y="1512720"/>
            <a:ext cx="862200" cy="865080"/>
          </a:xfrm>
          <a:prstGeom prst="rect">
            <a:avLst/>
          </a:prstGeom>
          <a:solidFill>
            <a:srgbClr val="e8eef7"/>
          </a:solidFill>
          <a:ln w="19080">
            <a:solidFill>
              <a:srgbClr val="000000"/>
            </a:solidFill>
            <a:miter/>
          </a:ln>
        </p:spPr>
      </p:sp>
      <p:sp>
        <p:nvSpPr>
          <p:cNvPr id="709" name="CustomShape 18"/>
          <p:cNvSpPr/>
          <p:nvPr/>
        </p:nvSpPr>
        <p:spPr>
          <a:xfrm>
            <a:off x="450720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10" name="CustomShape 19"/>
          <p:cNvSpPr/>
          <p:nvPr/>
        </p:nvSpPr>
        <p:spPr>
          <a:xfrm>
            <a:off x="4491360" y="1514160"/>
            <a:ext cx="450720" cy="374760"/>
          </a:xfrm>
          <a:prstGeom prst="rect">
            <a:avLst/>
          </a:prstGeom>
          <a:noFill/>
          <a:ln w="19080">
            <a:solidFill>
              <a:srgbClr val="000000"/>
            </a:solidFill>
            <a:miter/>
          </a:ln>
        </p:spPr>
      </p:sp>
      <p:sp>
        <p:nvSpPr>
          <p:cNvPr id="711" name="CustomShape 20"/>
          <p:cNvSpPr/>
          <p:nvPr/>
        </p:nvSpPr>
        <p:spPr>
          <a:xfrm>
            <a:off x="438156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12" name="CustomShape 21"/>
          <p:cNvSpPr/>
          <p:nvPr/>
        </p:nvSpPr>
        <p:spPr>
          <a:xfrm>
            <a:off x="3260880" y="1514160"/>
            <a:ext cx="863640" cy="863640"/>
          </a:xfrm>
          <a:prstGeom prst="rect">
            <a:avLst/>
          </a:prstGeom>
          <a:solidFill>
            <a:srgbClr val="e8eef7"/>
          </a:solidFill>
          <a:ln>
            <a:noFill/>
          </a:ln>
        </p:spPr>
      </p:sp>
      <p:sp>
        <p:nvSpPr>
          <p:cNvPr id="713" name="CustomShape 22"/>
          <p:cNvSpPr/>
          <p:nvPr/>
        </p:nvSpPr>
        <p:spPr>
          <a:xfrm>
            <a:off x="3262320" y="1512720"/>
            <a:ext cx="862200" cy="865080"/>
          </a:xfrm>
          <a:prstGeom prst="rect">
            <a:avLst/>
          </a:prstGeom>
          <a:solidFill>
            <a:srgbClr val="e8eef7"/>
          </a:solidFill>
          <a:ln w="19080">
            <a:solidFill>
              <a:srgbClr val="000000"/>
            </a:solidFill>
            <a:miter/>
          </a:ln>
        </p:spPr>
      </p:sp>
      <p:sp>
        <p:nvSpPr>
          <p:cNvPr id="714" name="CustomShape 23"/>
          <p:cNvSpPr/>
          <p:nvPr/>
        </p:nvSpPr>
        <p:spPr>
          <a:xfrm>
            <a:off x="32767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15" name="CustomShape 24"/>
          <p:cNvSpPr/>
          <p:nvPr/>
        </p:nvSpPr>
        <p:spPr>
          <a:xfrm>
            <a:off x="3260880" y="1514160"/>
            <a:ext cx="450720" cy="374760"/>
          </a:xfrm>
          <a:prstGeom prst="rect">
            <a:avLst/>
          </a:prstGeom>
          <a:noFill/>
          <a:ln w="19080">
            <a:solidFill>
              <a:srgbClr val="000000"/>
            </a:solidFill>
            <a:miter/>
          </a:ln>
        </p:spPr>
      </p:sp>
      <p:sp>
        <p:nvSpPr>
          <p:cNvPr id="716" name="CustomShape 25"/>
          <p:cNvSpPr/>
          <p:nvPr/>
        </p:nvSpPr>
        <p:spPr>
          <a:xfrm>
            <a:off x="31510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17" name="CustomShape 26"/>
          <p:cNvSpPr/>
          <p:nvPr/>
        </p:nvSpPr>
        <p:spPr>
          <a:xfrm>
            <a:off x="2041920" y="1514160"/>
            <a:ext cx="863640" cy="863640"/>
          </a:xfrm>
          <a:prstGeom prst="rect">
            <a:avLst/>
          </a:prstGeom>
          <a:solidFill>
            <a:srgbClr val="e8eef7"/>
          </a:solidFill>
          <a:ln>
            <a:noFill/>
          </a:ln>
        </p:spPr>
      </p:sp>
      <p:sp>
        <p:nvSpPr>
          <p:cNvPr id="718" name="CustomShape 27"/>
          <p:cNvSpPr/>
          <p:nvPr/>
        </p:nvSpPr>
        <p:spPr>
          <a:xfrm>
            <a:off x="2043360" y="1512720"/>
            <a:ext cx="862200" cy="865080"/>
          </a:xfrm>
          <a:prstGeom prst="rect">
            <a:avLst/>
          </a:prstGeom>
          <a:solidFill>
            <a:srgbClr val="e8eef7"/>
          </a:solidFill>
          <a:ln w="19080">
            <a:solidFill>
              <a:srgbClr val="000000"/>
            </a:solidFill>
            <a:miter/>
          </a:ln>
        </p:spPr>
      </p:sp>
      <p:sp>
        <p:nvSpPr>
          <p:cNvPr id="719" name="CustomShape 28"/>
          <p:cNvSpPr/>
          <p:nvPr/>
        </p:nvSpPr>
        <p:spPr>
          <a:xfrm>
            <a:off x="205776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20" name="CustomShape 29"/>
          <p:cNvSpPr/>
          <p:nvPr/>
        </p:nvSpPr>
        <p:spPr>
          <a:xfrm>
            <a:off x="2041920" y="1514160"/>
            <a:ext cx="450720" cy="374760"/>
          </a:xfrm>
          <a:prstGeom prst="rect">
            <a:avLst/>
          </a:prstGeom>
          <a:noFill/>
          <a:ln w="19080">
            <a:solidFill>
              <a:srgbClr val="000000"/>
            </a:solidFill>
            <a:miter/>
          </a:ln>
        </p:spPr>
      </p:sp>
      <p:sp>
        <p:nvSpPr>
          <p:cNvPr id="721" name="CustomShape 30"/>
          <p:cNvSpPr/>
          <p:nvPr/>
        </p:nvSpPr>
        <p:spPr>
          <a:xfrm>
            <a:off x="193212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22" name="CustomShape 31"/>
          <p:cNvSpPr/>
          <p:nvPr/>
        </p:nvSpPr>
        <p:spPr>
          <a:xfrm>
            <a:off x="814680" y="1514160"/>
            <a:ext cx="863640" cy="863640"/>
          </a:xfrm>
          <a:prstGeom prst="rect">
            <a:avLst/>
          </a:prstGeom>
          <a:solidFill>
            <a:srgbClr val="e8eef7"/>
          </a:solidFill>
          <a:ln>
            <a:noFill/>
          </a:ln>
        </p:spPr>
      </p:sp>
      <p:sp>
        <p:nvSpPr>
          <p:cNvPr id="723" name="CustomShape 32"/>
          <p:cNvSpPr/>
          <p:nvPr/>
        </p:nvSpPr>
        <p:spPr>
          <a:xfrm>
            <a:off x="816120" y="1512720"/>
            <a:ext cx="862200" cy="865080"/>
          </a:xfrm>
          <a:prstGeom prst="rect">
            <a:avLst/>
          </a:prstGeom>
          <a:solidFill>
            <a:srgbClr val="e8eef7"/>
          </a:solidFill>
          <a:ln w="19080">
            <a:solidFill>
              <a:srgbClr val="000000"/>
            </a:solidFill>
            <a:miter/>
          </a:ln>
        </p:spPr>
      </p:sp>
      <p:sp>
        <p:nvSpPr>
          <p:cNvPr id="724" name="CustomShape 33"/>
          <p:cNvSpPr/>
          <p:nvPr/>
        </p:nvSpPr>
        <p:spPr>
          <a:xfrm>
            <a:off x="830520" y="15411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25" name="CustomShape 34"/>
          <p:cNvSpPr/>
          <p:nvPr/>
        </p:nvSpPr>
        <p:spPr>
          <a:xfrm>
            <a:off x="814680" y="1514160"/>
            <a:ext cx="450720" cy="374760"/>
          </a:xfrm>
          <a:prstGeom prst="rect">
            <a:avLst/>
          </a:prstGeom>
          <a:noFill/>
          <a:ln w="19080">
            <a:solidFill>
              <a:srgbClr val="000000"/>
            </a:solidFill>
            <a:miter/>
          </a:ln>
        </p:spPr>
      </p:sp>
      <p:sp>
        <p:nvSpPr>
          <p:cNvPr id="726" name="CustomShape 35"/>
          <p:cNvSpPr/>
          <p:nvPr/>
        </p:nvSpPr>
        <p:spPr>
          <a:xfrm>
            <a:off x="704880" y="188892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27" name="CustomShape 36"/>
          <p:cNvSpPr/>
          <p:nvPr/>
        </p:nvSpPr>
        <p:spPr>
          <a:xfrm>
            <a:off x="814680" y="2741400"/>
            <a:ext cx="863640" cy="863640"/>
          </a:xfrm>
          <a:prstGeom prst="rect">
            <a:avLst/>
          </a:prstGeom>
          <a:solidFill>
            <a:srgbClr val="e8eef7"/>
          </a:solidFill>
          <a:ln>
            <a:noFill/>
          </a:ln>
        </p:spPr>
      </p:sp>
      <p:sp>
        <p:nvSpPr>
          <p:cNvPr id="728" name="CustomShape 37"/>
          <p:cNvSpPr/>
          <p:nvPr/>
        </p:nvSpPr>
        <p:spPr>
          <a:xfrm>
            <a:off x="816120" y="2739960"/>
            <a:ext cx="862200" cy="865080"/>
          </a:xfrm>
          <a:prstGeom prst="rect">
            <a:avLst/>
          </a:prstGeom>
          <a:solidFill>
            <a:srgbClr val="e8eef7"/>
          </a:solidFill>
          <a:ln w="19080">
            <a:solidFill>
              <a:srgbClr val="000000"/>
            </a:solidFill>
            <a:miter/>
          </a:ln>
        </p:spPr>
      </p:sp>
      <p:sp>
        <p:nvSpPr>
          <p:cNvPr id="729" name="CustomShape 38"/>
          <p:cNvSpPr/>
          <p:nvPr/>
        </p:nvSpPr>
        <p:spPr>
          <a:xfrm>
            <a:off x="830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30" name="CustomShape 39"/>
          <p:cNvSpPr/>
          <p:nvPr/>
        </p:nvSpPr>
        <p:spPr>
          <a:xfrm>
            <a:off x="814680" y="2741400"/>
            <a:ext cx="450720" cy="374760"/>
          </a:xfrm>
          <a:prstGeom prst="rect">
            <a:avLst/>
          </a:prstGeom>
          <a:noFill/>
          <a:ln w="19080">
            <a:solidFill>
              <a:srgbClr val="000000"/>
            </a:solidFill>
            <a:miter/>
          </a:ln>
        </p:spPr>
      </p:sp>
      <p:sp>
        <p:nvSpPr>
          <p:cNvPr id="731" name="CustomShape 40"/>
          <p:cNvSpPr/>
          <p:nvPr/>
        </p:nvSpPr>
        <p:spPr>
          <a:xfrm>
            <a:off x="704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32" name="CustomShape 41"/>
          <p:cNvSpPr/>
          <p:nvPr/>
        </p:nvSpPr>
        <p:spPr>
          <a:xfrm>
            <a:off x="2038680" y="2741400"/>
            <a:ext cx="863640" cy="863640"/>
          </a:xfrm>
          <a:prstGeom prst="rect">
            <a:avLst/>
          </a:prstGeom>
          <a:solidFill>
            <a:srgbClr val="e8eef7"/>
          </a:solidFill>
          <a:ln>
            <a:noFill/>
          </a:ln>
        </p:spPr>
      </p:sp>
      <p:sp>
        <p:nvSpPr>
          <p:cNvPr id="733" name="CustomShape 42"/>
          <p:cNvSpPr/>
          <p:nvPr/>
        </p:nvSpPr>
        <p:spPr>
          <a:xfrm>
            <a:off x="2040120" y="2739960"/>
            <a:ext cx="862200" cy="865080"/>
          </a:xfrm>
          <a:prstGeom prst="rect">
            <a:avLst/>
          </a:prstGeom>
          <a:solidFill>
            <a:srgbClr val="e8eef7"/>
          </a:solidFill>
          <a:ln w="19080">
            <a:solidFill>
              <a:srgbClr val="000000"/>
            </a:solidFill>
            <a:miter/>
          </a:ln>
        </p:spPr>
      </p:sp>
      <p:sp>
        <p:nvSpPr>
          <p:cNvPr id="734" name="CustomShape 43"/>
          <p:cNvSpPr/>
          <p:nvPr/>
        </p:nvSpPr>
        <p:spPr>
          <a:xfrm>
            <a:off x="205452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35" name="CustomShape 44"/>
          <p:cNvSpPr/>
          <p:nvPr/>
        </p:nvSpPr>
        <p:spPr>
          <a:xfrm>
            <a:off x="2038680" y="2741400"/>
            <a:ext cx="450720" cy="374760"/>
          </a:xfrm>
          <a:prstGeom prst="rect">
            <a:avLst/>
          </a:prstGeom>
          <a:noFill/>
          <a:ln w="19080">
            <a:solidFill>
              <a:srgbClr val="000000"/>
            </a:solidFill>
            <a:miter/>
          </a:ln>
        </p:spPr>
      </p:sp>
      <p:sp>
        <p:nvSpPr>
          <p:cNvPr id="736" name="CustomShape 45"/>
          <p:cNvSpPr/>
          <p:nvPr/>
        </p:nvSpPr>
        <p:spPr>
          <a:xfrm>
            <a:off x="192888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37" name="CustomShape 46"/>
          <p:cNvSpPr/>
          <p:nvPr/>
        </p:nvSpPr>
        <p:spPr>
          <a:xfrm>
            <a:off x="3264120" y="2741400"/>
            <a:ext cx="863640" cy="863640"/>
          </a:xfrm>
          <a:prstGeom prst="rect">
            <a:avLst/>
          </a:prstGeom>
          <a:solidFill>
            <a:srgbClr val="e8eef7"/>
          </a:solidFill>
          <a:ln>
            <a:noFill/>
          </a:ln>
        </p:spPr>
      </p:sp>
      <p:sp>
        <p:nvSpPr>
          <p:cNvPr id="738" name="CustomShape 47"/>
          <p:cNvSpPr/>
          <p:nvPr/>
        </p:nvSpPr>
        <p:spPr>
          <a:xfrm>
            <a:off x="3265560" y="2739960"/>
            <a:ext cx="862200" cy="865080"/>
          </a:xfrm>
          <a:prstGeom prst="rect">
            <a:avLst/>
          </a:prstGeom>
          <a:solidFill>
            <a:srgbClr val="e8eef7"/>
          </a:solidFill>
          <a:ln w="19080">
            <a:solidFill>
              <a:srgbClr val="000000"/>
            </a:solidFill>
            <a:miter/>
          </a:ln>
        </p:spPr>
      </p:sp>
      <p:sp>
        <p:nvSpPr>
          <p:cNvPr id="739" name="CustomShape 48"/>
          <p:cNvSpPr/>
          <p:nvPr/>
        </p:nvSpPr>
        <p:spPr>
          <a:xfrm>
            <a:off x="3279960" y="2768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40" name="CustomShape 49"/>
          <p:cNvSpPr/>
          <p:nvPr/>
        </p:nvSpPr>
        <p:spPr>
          <a:xfrm>
            <a:off x="3264120" y="2741400"/>
            <a:ext cx="450720" cy="374760"/>
          </a:xfrm>
          <a:prstGeom prst="rect">
            <a:avLst/>
          </a:prstGeom>
          <a:noFill/>
          <a:ln w="19080">
            <a:solidFill>
              <a:srgbClr val="000000"/>
            </a:solidFill>
            <a:miter/>
          </a:ln>
        </p:spPr>
      </p:sp>
      <p:sp>
        <p:nvSpPr>
          <p:cNvPr id="741" name="CustomShape 50"/>
          <p:cNvSpPr/>
          <p:nvPr/>
        </p:nvSpPr>
        <p:spPr>
          <a:xfrm>
            <a:off x="315432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42" name="CustomShape 51"/>
          <p:cNvSpPr/>
          <p:nvPr/>
        </p:nvSpPr>
        <p:spPr>
          <a:xfrm>
            <a:off x="4497480" y="2730240"/>
            <a:ext cx="863640" cy="863640"/>
          </a:xfrm>
          <a:prstGeom prst="rect">
            <a:avLst/>
          </a:prstGeom>
          <a:solidFill>
            <a:srgbClr val="e8eef7"/>
          </a:solidFill>
          <a:ln>
            <a:noFill/>
          </a:ln>
        </p:spPr>
      </p:sp>
      <p:sp>
        <p:nvSpPr>
          <p:cNvPr id="743" name="CustomShape 52"/>
          <p:cNvSpPr/>
          <p:nvPr/>
        </p:nvSpPr>
        <p:spPr>
          <a:xfrm>
            <a:off x="4498920" y="2728800"/>
            <a:ext cx="862200" cy="865080"/>
          </a:xfrm>
          <a:prstGeom prst="rect">
            <a:avLst/>
          </a:prstGeom>
          <a:solidFill>
            <a:srgbClr val="e8eef7"/>
          </a:solidFill>
          <a:ln w="19080">
            <a:solidFill>
              <a:srgbClr val="000000"/>
            </a:solidFill>
            <a:miter/>
          </a:ln>
        </p:spPr>
      </p:sp>
      <p:sp>
        <p:nvSpPr>
          <p:cNvPr id="744" name="CustomShape 53"/>
          <p:cNvSpPr/>
          <p:nvPr/>
        </p:nvSpPr>
        <p:spPr>
          <a:xfrm>
            <a:off x="4513320" y="2757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45" name="CustomShape 54"/>
          <p:cNvSpPr/>
          <p:nvPr/>
        </p:nvSpPr>
        <p:spPr>
          <a:xfrm>
            <a:off x="4497480" y="2730240"/>
            <a:ext cx="450720" cy="374760"/>
          </a:xfrm>
          <a:prstGeom prst="rect">
            <a:avLst/>
          </a:prstGeom>
          <a:noFill/>
          <a:ln w="19080">
            <a:solidFill>
              <a:srgbClr val="000000"/>
            </a:solidFill>
            <a:miter/>
          </a:ln>
        </p:spPr>
      </p:sp>
      <p:sp>
        <p:nvSpPr>
          <p:cNvPr id="746" name="CustomShape 55"/>
          <p:cNvSpPr/>
          <p:nvPr/>
        </p:nvSpPr>
        <p:spPr>
          <a:xfrm>
            <a:off x="4387680" y="3105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47" name="CustomShape 56"/>
          <p:cNvSpPr/>
          <p:nvPr/>
        </p:nvSpPr>
        <p:spPr>
          <a:xfrm>
            <a:off x="4497480" y="3992400"/>
            <a:ext cx="863640" cy="863640"/>
          </a:xfrm>
          <a:prstGeom prst="rect">
            <a:avLst/>
          </a:prstGeom>
          <a:solidFill>
            <a:srgbClr val="e8eef7"/>
          </a:solidFill>
          <a:ln>
            <a:noFill/>
          </a:ln>
        </p:spPr>
      </p:sp>
      <p:sp>
        <p:nvSpPr>
          <p:cNvPr id="748" name="CustomShape 57"/>
          <p:cNvSpPr/>
          <p:nvPr/>
        </p:nvSpPr>
        <p:spPr>
          <a:xfrm>
            <a:off x="4498920" y="3990960"/>
            <a:ext cx="862200" cy="865080"/>
          </a:xfrm>
          <a:prstGeom prst="rect">
            <a:avLst/>
          </a:prstGeom>
          <a:solidFill>
            <a:srgbClr val="e8eef7"/>
          </a:solidFill>
          <a:ln w="19080">
            <a:solidFill>
              <a:srgbClr val="000000"/>
            </a:solidFill>
            <a:miter/>
          </a:ln>
        </p:spPr>
      </p:sp>
      <p:sp>
        <p:nvSpPr>
          <p:cNvPr id="749" name="CustomShape 58"/>
          <p:cNvSpPr/>
          <p:nvPr/>
        </p:nvSpPr>
        <p:spPr>
          <a:xfrm>
            <a:off x="45133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50" name="CustomShape 59"/>
          <p:cNvSpPr/>
          <p:nvPr/>
        </p:nvSpPr>
        <p:spPr>
          <a:xfrm>
            <a:off x="4497480" y="3992400"/>
            <a:ext cx="450720" cy="374760"/>
          </a:xfrm>
          <a:prstGeom prst="rect">
            <a:avLst/>
          </a:prstGeom>
          <a:noFill/>
          <a:ln w="19080">
            <a:solidFill>
              <a:srgbClr val="000000"/>
            </a:solidFill>
            <a:miter/>
          </a:ln>
        </p:spPr>
      </p:sp>
      <p:sp>
        <p:nvSpPr>
          <p:cNvPr id="751" name="CustomShape 60"/>
          <p:cNvSpPr/>
          <p:nvPr/>
        </p:nvSpPr>
        <p:spPr>
          <a:xfrm>
            <a:off x="43876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52" name="CustomShape 61"/>
          <p:cNvSpPr/>
          <p:nvPr/>
        </p:nvSpPr>
        <p:spPr>
          <a:xfrm>
            <a:off x="3264120" y="3992400"/>
            <a:ext cx="863640" cy="863640"/>
          </a:xfrm>
          <a:prstGeom prst="rect">
            <a:avLst/>
          </a:prstGeom>
          <a:solidFill>
            <a:srgbClr val="e8eef7"/>
          </a:solidFill>
          <a:ln>
            <a:noFill/>
          </a:ln>
        </p:spPr>
      </p:sp>
      <p:sp>
        <p:nvSpPr>
          <p:cNvPr id="753" name="CustomShape 62"/>
          <p:cNvSpPr/>
          <p:nvPr/>
        </p:nvSpPr>
        <p:spPr>
          <a:xfrm>
            <a:off x="3265560" y="3990960"/>
            <a:ext cx="862200" cy="865080"/>
          </a:xfrm>
          <a:prstGeom prst="rect">
            <a:avLst/>
          </a:prstGeom>
          <a:solidFill>
            <a:srgbClr val="e8eef7"/>
          </a:solidFill>
          <a:ln w="19080">
            <a:solidFill>
              <a:srgbClr val="000000"/>
            </a:solidFill>
            <a:miter/>
          </a:ln>
        </p:spPr>
      </p:sp>
      <p:sp>
        <p:nvSpPr>
          <p:cNvPr id="754" name="CustomShape 63"/>
          <p:cNvSpPr/>
          <p:nvPr/>
        </p:nvSpPr>
        <p:spPr>
          <a:xfrm>
            <a:off x="327996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55" name="CustomShape 64"/>
          <p:cNvSpPr/>
          <p:nvPr/>
        </p:nvSpPr>
        <p:spPr>
          <a:xfrm>
            <a:off x="3264120" y="3992400"/>
            <a:ext cx="450720" cy="374760"/>
          </a:xfrm>
          <a:prstGeom prst="rect">
            <a:avLst/>
          </a:prstGeom>
          <a:noFill/>
          <a:ln w="19080">
            <a:solidFill>
              <a:srgbClr val="000000"/>
            </a:solidFill>
            <a:miter/>
          </a:ln>
        </p:spPr>
      </p:sp>
      <p:sp>
        <p:nvSpPr>
          <p:cNvPr id="756" name="CustomShape 65"/>
          <p:cNvSpPr/>
          <p:nvPr/>
        </p:nvSpPr>
        <p:spPr>
          <a:xfrm>
            <a:off x="315432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57" name="CustomShape 66"/>
          <p:cNvSpPr/>
          <p:nvPr/>
        </p:nvSpPr>
        <p:spPr>
          <a:xfrm>
            <a:off x="2038680" y="3992400"/>
            <a:ext cx="863640" cy="863640"/>
          </a:xfrm>
          <a:prstGeom prst="rect">
            <a:avLst/>
          </a:prstGeom>
          <a:solidFill>
            <a:srgbClr val="e8eef7"/>
          </a:solidFill>
          <a:ln>
            <a:noFill/>
          </a:ln>
        </p:spPr>
      </p:sp>
      <p:sp>
        <p:nvSpPr>
          <p:cNvPr id="758" name="CustomShape 67"/>
          <p:cNvSpPr/>
          <p:nvPr/>
        </p:nvSpPr>
        <p:spPr>
          <a:xfrm>
            <a:off x="2040120" y="3990960"/>
            <a:ext cx="862200" cy="865080"/>
          </a:xfrm>
          <a:prstGeom prst="rect">
            <a:avLst/>
          </a:prstGeom>
          <a:solidFill>
            <a:srgbClr val="e8eef7"/>
          </a:solidFill>
          <a:ln w="19080">
            <a:solidFill>
              <a:srgbClr val="000000"/>
            </a:solidFill>
            <a:miter/>
          </a:ln>
        </p:spPr>
      </p:sp>
      <p:sp>
        <p:nvSpPr>
          <p:cNvPr id="759" name="CustomShape 68"/>
          <p:cNvSpPr/>
          <p:nvPr/>
        </p:nvSpPr>
        <p:spPr>
          <a:xfrm>
            <a:off x="205452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60" name="CustomShape 69"/>
          <p:cNvSpPr/>
          <p:nvPr/>
        </p:nvSpPr>
        <p:spPr>
          <a:xfrm>
            <a:off x="2038680" y="3992400"/>
            <a:ext cx="450720" cy="374760"/>
          </a:xfrm>
          <a:prstGeom prst="rect">
            <a:avLst/>
          </a:prstGeom>
          <a:noFill/>
          <a:ln w="19080">
            <a:solidFill>
              <a:srgbClr val="000000"/>
            </a:solidFill>
            <a:miter/>
          </a:ln>
        </p:spPr>
      </p:sp>
      <p:sp>
        <p:nvSpPr>
          <p:cNvPr id="761" name="CustomShape 70"/>
          <p:cNvSpPr/>
          <p:nvPr/>
        </p:nvSpPr>
        <p:spPr>
          <a:xfrm>
            <a:off x="192888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62" name="CustomShape 71"/>
          <p:cNvSpPr/>
          <p:nvPr/>
        </p:nvSpPr>
        <p:spPr>
          <a:xfrm>
            <a:off x="816120" y="3981240"/>
            <a:ext cx="863640" cy="863640"/>
          </a:xfrm>
          <a:prstGeom prst="rect">
            <a:avLst/>
          </a:prstGeom>
          <a:solidFill>
            <a:srgbClr val="e8eef7"/>
          </a:solidFill>
          <a:ln>
            <a:noFill/>
          </a:ln>
        </p:spPr>
      </p:sp>
      <p:sp>
        <p:nvSpPr>
          <p:cNvPr id="763" name="CustomShape 72"/>
          <p:cNvSpPr/>
          <p:nvPr/>
        </p:nvSpPr>
        <p:spPr>
          <a:xfrm>
            <a:off x="817560" y="3979800"/>
            <a:ext cx="862200" cy="865080"/>
          </a:xfrm>
          <a:prstGeom prst="rect">
            <a:avLst/>
          </a:prstGeom>
          <a:solidFill>
            <a:srgbClr val="e8eef7"/>
          </a:solidFill>
          <a:ln w="19080">
            <a:solidFill>
              <a:srgbClr val="000000"/>
            </a:solidFill>
            <a:miter/>
          </a:ln>
        </p:spPr>
      </p:sp>
      <p:sp>
        <p:nvSpPr>
          <p:cNvPr id="764" name="CustomShape 73"/>
          <p:cNvSpPr/>
          <p:nvPr/>
        </p:nvSpPr>
        <p:spPr>
          <a:xfrm>
            <a:off x="831960" y="40082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65" name="CustomShape 74"/>
          <p:cNvSpPr/>
          <p:nvPr/>
        </p:nvSpPr>
        <p:spPr>
          <a:xfrm>
            <a:off x="816120" y="3981240"/>
            <a:ext cx="450720" cy="374760"/>
          </a:xfrm>
          <a:prstGeom prst="rect">
            <a:avLst/>
          </a:prstGeom>
          <a:noFill/>
          <a:ln w="19080">
            <a:solidFill>
              <a:srgbClr val="000000"/>
            </a:solidFill>
            <a:miter/>
          </a:ln>
        </p:spPr>
      </p:sp>
      <p:sp>
        <p:nvSpPr>
          <p:cNvPr id="766" name="CustomShape 75"/>
          <p:cNvSpPr/>
          <p:nvPr/>
        </p:nvSpPr>
        <p:spPr>
          <a:xfrm>
            <a:off x="706320" y="4356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67" name="CustomShape 76"/>
          <p:cNvSpPr/>
          <p:nvPr/>
        </p:nvSpPr>
        <p:spPr>
          <a:xfrm>
            <a:off x="810000" y="5203800"/>
            <a:ext cx="863640" cy="863640"/>
          </a:xfrm>
          <a:prstGeom prst="rect">
            <a:avLst/>
          </a:prstGeom>
          <a:solidFill>
            <a:srgbClr val="e8eef7"/>
          </a:solidFill>
          <a:ln>
            <a:noFill/>
          </a:ln>
        </p:spPr>
      </p:sp>
      <p:sp>
        <p:nvSpPr>
          <p:cNvPr id="768" name="CustomShape 77"/>
          <p:cNvSpPr/>
          <p:nvPr/>
        </p:nvSpPr>
        <p:spPr>
          <a:xfrm>
            <a:off x="811440" y="5202360"/>
            <a:ext cx="862200" cy="865080"/>
          </a:xfrm>
          <a:prstGeom prst="rect">
            <a:avLst/>
          </a:prstGeom>
          <a:solidFill>
            <a:srgbClr val="e8eef7"/>
          </a:solidFill>
          <a:ln w="19080">
            <a:solidFill>
              <a:srgbClr val="000000"/>
            </a:solidFill>
            <a:miter/>
          </a:ln>
        </p:spPr>
      </p:sp>
      <p:sp>
        <p:nvSpPr>
          <p:cNvPr id="769" name="CustomShape 78"/>
          <p:cNvSpPr/>
          <p:nvPr/>
        </p:nvSpPr>
        <p:spPr>
          <a:xfrm>
            <a:off x="82584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70" name="CustomShape 79"/>
          <p:cNvSpPr/>
          <p:nvPr/>
        </p:nvSpPr>
        <p:spPr>
          <a:xfrm>
            <a:off x="810000" y="5203800"/>
            <a:ext cx="450720" cy="374760"/>
          </a:xfrm>
          <a:prstGeom prst="rect">
            <a:avLst/>
          </a:prstGeom>
          <a:noFill/>
          <a:ln w="19080">
            <a:solidFill>
              <a:srgbClr val="000000"/>
            </a:solidFill>
            <a:miter/>
          </a:ln>
        </p:spPr>
      </p:sp>
      <p:sp>
        <p:nvSpPr>
          <p:cNvPr id="771" name="CustomShape 80"/>
          <p:cNvSpPr/>
          <p:nvPr/>
        </p:nvSpPr>
        <p:spPr>
          <a:xfrm>
            <a:off x="70020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72" name="CustomShape 81"/>
          <p:cNvSpPr/>
          <p:nvPr/>
        </p:nvSpPr>
        <p:spPr>
          <a:xfrm>
            <a:off x="2038680" y="5203800"/>
            <a:ext cx="863640" cy="863640"/>
          </a:xfrm>
          <a:prstGeom prst="rect">
            <a:avLst/>
          </a:prstGeom>
          <a:solidFill>
            <a:srgbClr val="e8eef7"/>
          </a:solidFill>
          <a:ln>
            <a:noFill/>
          </a:ln>
        </p:spPr>
      </p:sp>
      <p:sp>
        <p:nvSpPr>
          <p:cNvPr id="773" name="CustomShape 82"/>
          <p:cNvSpPr/>
          <p:nvPr/>
        </p:nvSpPr>
        <p:spPr>
          <a:xfrm>
            <a:off x="2040120" y="5202360"/>
            <a:ext cx="862200" cy="865080"/>
          </a:xfrm>
          <a:prstGeom prst="rect">
            <a:avLst/>
          </a:prstGeom>
          <a:solidFill>
            <a:srgbClr val="e8eef7"/>
          </a:solidFill>
          <a:ln w="19080">
            <a:solidFill>
              <a:srgbClr val="000000"/>
            </a:solidFill>
            <a:miter/>
          </a:ln>
        </p:spPr>
      </p:sp>
      <p:sp>
        <p:nvSpPr>
          <p:cNvPr id="774" name="CustomShape 83"/>
          <p:cNvSpPr/>
          <p:nvPr/>
        </p:nvSpPr>
        <p:spPr>
          <a:xfrm>
            <a:off x="205452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75" name="CustomShape 84"/>
          <p:cNvSpPr/>
          <p:nvPr/>
        </p:nvSpPr>
        <p:spPr>
          <a:xfrm>
            <a:off x="2038680" y="5203800"/>
            <a:ext cx="450720" cy="374760"/>
          </a:xfrm>
          <a:prstGeom prst="rect">
            <a:avLst/>
          </a:prstGeom>
          <a:noFill/>
          <a:ln w="19080">
            <a:solidFill>
              <a:srgbClr val="000000"/>
            </a:solidFill>
            <a:miter/>
          </a:ln>
        </p:spPr>
      </p:sp>
      <p:sp>
        <p:nvSpPr>
          <p:cNvPr id="776" name="CustomShape 85"/>
          <p:cNvSpPr/>
          <p:nvPr/>
        </p:nvSpPr>
        <p:spPr>
          <a:xfrm>
            <a:off x="192888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77" name="CustomShape 86"/>
          <p:cNvSpPr/>
          <p:nvPr/>
        </p:nvSpPr>
        <p:spPr>
          <a:xfrm>
            <a:off x="3264120" y="5206680"/>
            <a:ext cx="863640" cy="863640"/>
          </a:xfrm>
          <a:prstGeom prst="rect">
            <a:avLst/>
          </a:prstGeom>
          <a:solidFill>
            <a:srgbClr val="e8eef7"/>
          </a:solidFill>
          <a:ln>
            <a:noFill/>
          </a:ln>
        </p:spPr>
      </p:sp>
      <p:sp>
        <p:nvSpPr>
          <p:cNvPr id="778" name="CustomShape 87"/>
          <p:cNvSpPr/>
          <p:nvPr/>
        </p:nvSpPr>
        <p:spPr>
          <a:xfrm>
            <a:off x="3265560" y="5205240"/>
            <a:ext cx="862200" cy="865080"/>
          </a:xfrm>
          <a:prstGeom prst="rect">
            <a:avLst/>
          </a:prstGeom>
          <a:solidFill>
            <a:srgbClr val="e8eef7"/>
          </a:solidFill>
          <a:ln w="19080">
            <a:solidFill>
              <a:srgbClr val="000000"/>
            </a:solidFill>
            <a:miter/>
          </a:ln>
        </p:spPr>
      </p:sp>
      <p:sp>
        <p:nvSpPr>
          <p:cNvPr id="779" name="CustomShape 88"/>
          <p:cNvSpPr/>
          <p:nvPr/>
        </p:nvSpPr>
        <p:spPr>
          <a:xfrm>
            <a:off x="3279960" y="523368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80" name="CustomShape 89"/>
          <p:cNvSpPr/>
          <p:nvPr/>
        </p:nvSpPr>
        <p:spPr>
          <a:xfrm>
            <a:off x="3264120" y="5206680"/>
            <a:ext cx="450720" cy="374760"/>
          </a:xfrm>
          <a:prstGeom prst="rect">
            <a:avLst/>
          </a:prstGeom>
          <a:noFill/>
          <a:ln w="19080">
            <a:solidFill>
              <a:srgbClr val="000000"/>
            </a:solidFill>
            <a:miter/>
          </a:ln>
        </p:spPr>
      </p:sp>
      <p:sp>
        <p:nvSpPr>
          <p:cNvPr id="781" name="CustomShape 90"/>
          <p:cNvSpPr/>
          <p:nvPr/>
        </p:nvSpPr>
        <p:spPr>
          <a:xfrm>
            <a:off x="3154320" y="558144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82" name="CustomShape 91"/>
          <p:cNvSpPr/>
          <p:nvPr/>
        </p:nvSpPr>
        <p:spPr>
          <a:xfrm>
            <a:off x="4503960" y="5202000"/>
            <a:ext cx="863640" cy="863640"/>
          </a:xfrm>
          <a:prstGeom prst="rect">
            <a:avLst/>
          </a:prstGeom>
          <a:solidFill>
            <a:srgbClr val="e8eef7"/>
          </a:solidFill>
          <a:ln>
            <a:noFill/>
          </a:ln>
        </p:spPr>
      </p:sp>
      <p:sp>
        <p:nvSpPr>
          <p:cNvPr id="783" name="CustomShape 92"/>
          <p:cNvSpPr/>
          <p:nvPr/>
        </p:nvSpPr>
        <p:spPr>
          <a:xfrm>
            <a:off x="4505400" y="5200560"/>
            <a:ext cx="862200" cy="865080"/>
          </a:xfrm>
          <a:prstGeom prst="rect">
            <a:avLst/>
          </a:prstGeom>
          <a:solidFill>
            <a:srgbClr val="e8eef7"/>
          </a:solidFill>
          <a:ln w="19080">
            <a:solidFill>
              <a:srgbClr val="000000"/>
            </a:solidFill>
            <a:miter/>
          </a:ln>
        </p:spPr>
      </p:sp>
      <p:sp>
        <p:nvSpPr>
          <p:cNvPr id="784" name="CustomShape 93"/>
          <p:cNvSpPr/>
          <p:nvPr/>
        </p:nvSpPr>
        <p:spPr>
          <a:xfrm>
            <a:off x="4519800" y="52290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785" name="CustomShape 94"/>
          <p:cNvSpPr/>
          <p:nvPr/>
        </p:nvSpPr>
        <p:spPr>
          <a:xfrm>
            <a:off x="4503960" y="5202000"/>
            <a:ext cx="450720" cy="374760"/>
          </a:xfrm>
          <a:prstGeom prst="rect">
            <a:avLst/>
          </a:prstGeom>
          <a:noFill/>
          <a:ln w="19080">
            <a:solidFill>
              <a:srgbClr val="000000"/>
            </a:solidFill>
            <a:miter/>
          </a:ln>
        </p:spPr>
      </p:sp>
      <p:sp>
        <p:nvSpPr>
          <p:cNvPr id="786" name="CustomShape 95"/>
          <p:cNvSpPr/>
          <p:nvPr/>
        </p:nvSpPr>
        <p:spPr>
          <a:xfrm>
            <a:off x="4394160" y="55767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787" name="CustomShape 96"/>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788" name="TextShape 97"/>
          <p:cNvSpPr txBox="1"/>
          <p:nvPr/>
        </p:nvSpPr>
        <p:spPr>
          <a:xfrm>
            <a:off x="457200" y="442800"/>
            <a:ext cx="8229600" cy="609840"/>
          </a:xfrm>
          <a:prstGeom prst="rect">
            <a:avLst/>
          </a:prstGeom>
        </p:spPr>
        <p:txBody>
          <a:bodyPr anchor="ctr"/>
          <a:p>
            <a:pPr/>
            <a:r>
              <a:rPr lang="en-US" sz="3600">
                <a:latin typeface="Arial"/>
              </a:rPr>
              <a:t>Multi-core sensors and controls</a:t>
            </a:r>
            <a:endParaRPr/>
          </a:p>
        </p:txBody>
      </p:sp>
      <p:sp>
        <p:nvSpPr>
          <p:cNvPr id="789" name="CustomShape 98"/>
          <p:cNvSpPr/>
          <p:nvPr/>
        </p:nvSpPr>
        <p:spPr>
          <a:xfrm>
            <a:off x="1320840" y="3401640"/>
            <a:ext cx="360000" cy="215640"/>
          </a:xfrm>
          <a:prstGeom prst="rect">
            <a:avLst/>
          </a:prstGeom>
          <a:solidFill>
            <a:srgbClr val="9a9a9a"/>
          </a:solidFill>
          <a:ln w="9360">
            <a:solidFill>
              <a:srgbClr val="ff0000"/>
            </a:solidFill>
            <a:miter/>
          </a:ln>
        </p:spPr>
      </p:sp>
      <p:sp>
        <p:nvSpPr>
          <p:cNvPr id="790" name="CustomShape 99"/>
          <p:cNvSpPr/>
          <p:nvPr/>
        </p:nvSpPr>
        <p:spPr>
          <a:xfrm>
            <a:off x="1320840" y="3401640"/>
            <a:ext cx="360000" cy="215640"/>
          </a:xfrm>
          <a:prstGeom prst="rect">
            <a:avLst/>
          </a:prstGeom>
          <a:noFill/>
          <a:ln w="15840">
            <a:solidFill>
              <a:srgbClr val="ff0000"/>
            </a:solidFill>
            <a:round/>
          </a:ln>
        </p:spPr>
      </p:sp>
      <p:sp>
        <p:nvSpPr>
          <p:cNvPr id="791" name="CustomShape 100"/>
          <p:cNvSpPr/>
          <p:nvPr/>
        </p:nvSpPr>
        <p:spPr>
          <a:xfrm>
            <a:off x="1411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792" name="CustomShape 101"/>
          <p:cNvSpPr/>
          <p:nvPr/>
        </p:nvSpPr>
        <p:spPr>
          <a:xfrm>
            <a:off x="1752480" y="3689280"/>
            <a:ext cx="215640" cy="215280"/>
          </a:xfrm>
          <a:prstGeom prst="rect">
            <a:avLst/>
          </a:prstGeom>
          <a:solidFill>
            <a:srgbClr val="e6e6e6"/>
          </a:solidFill>
          <a:ln w="9360">
            <a:solidFill>
              <a:srgbClr val="ff0000"/>
            </a:solidFill>
            <a:miter/>
          </a:ln>
        </p:spPr>
      </p:sp>
      <p:sp>
        <p:nvSpPr>
          <p:cNvPr id="793" name="CustomShape 102"/>
          <p:cNvSpPr/>
          <p:nvPr/>
        </p:nvSpPr>
        <p:spPr>
          <a:xfrm>
            <a:off x="1752480" y="3689280"/>
            <a:ext cx="215640" cy="215280"/>
          </a:xfrm>
          <a:prstGeom prst="rect">
            <a:avLst/>
          </a:prstGeom>
          <a:noFill/>
          <a:ln w="15840">
            <a:solidFill>
              <a:srgbClr val="ff0000"/>
            </a:solidFill>
            <a:round/>
          </a:ln>
        </p:spPr>
      </p:sp>
      <p:sp>
        <p:nvSpPr>
          <p:cNvPr id="794" name="CustomShape 103"/>
          <p:cNvSpPr/>
          <p:nvPr/>
        </p:nvSpPr>
        <p:spPr>
          <a:xfrm>
            <a:off x="1840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795" name="Line 104"/>
          <p:cNvSpPr/>
          <p:nvPr/>
        </p:nvSpPr>
        <p:spPr>
          <a:xfrm>
            <a:off x="1681200" y="3617640"/>
            <a:ext cx="70920" cy="71280"/>
          </a:xfrm>
          <a:prstGeom prst="line">
            <a:avLst/>
          </a:prstGeom>
          <a:ln w="15840">
            <a:solidFill>
              <a:srgbClr val="ff0000"/>
            </a:solidFill>
            <a:miter/>
          </a:ln>
        </p:spPr>
      </p:sp>
      <p:sp>
        <p:nvSpPr>
          <p:cNvPr id="796" name="CustomShape 105"/>
          <p:cNvSpPr/>
          <p:nvPr/>
        </p:nvSpPr>
        <p:spPr>
          <a:xfrm>
            <a:off x="2544480" y="3401640"/>
            <a:ext cx="360000" cy="215640"/>
          </a:xfrm>
          <a:prstGeom prst="rect">
            <a:avLst/>
          </a:prstGeom>
          <a:solidFill>
            <a:srgbClr val="9a9a9a"/>
          </a:solidFill>
          <a:ln w="9360">
            <a:solidFill>
              <a:srgbClr val="ff0000"/>
            </a:solidFill>
            <a:miter/>
          </a:ln>
        </p:spPr>
      </p:sp>
      <p:sp>
        <p:nvSpPr>
          <p:cNvPr id="797" name="CustomShape 106"/>
          <p:cNvSpPr/>
          <p:nvPr/>
        </p:nvSpPr>
        <p:spPr>
          <a:xfrm>
            <a:off x="2544480" y="3401640"/>
            <a:ext cx="360000" cy="215640"/>
          </a:xfrm>
          <a:prstGeom prst="rect">
            <a:avLst/>
          </a:prstGeom>
          <a:noFill/>
          <a:ln w="15840">
            <a:solidFill>
              <a:srgbClr val="ff0000"/>
            </a:solidFill>
            <a:round/>
          </a:ln>
        </p:spPr>
      </p:sp>
      <p:sp>
        <p:nvSpPr>
          <p:cNvPr id="798" name="CustomShape 107"/>
          <p:cNvSpPr/>
          <p:nvPr/>
        </p:nvSpPr>
        <p:spPr>
          <a:xfrm>
            <a:off x="263988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799" name="CustomShape 108"/>
          <p:cNvSpPr/>
          <p:nvPr/>
        </p:nvSpPr>
        <p:spPr>
          <a:xfrm>
            <a:off x="2976480" y="3689280"/>
            <a:ext cx="215640" cy="215280"/>
          </a:xfrm>
          <a:prstGeom prst="rect">
            <a:avLst/>
          </a:prstGeom>
          <a:solidFill>
            <a:srgbClr val="e6e6e6"/>
          </a:solidFill>
          <a:ln w="9360">
            <a:solidFill>
              <a:srgbClr val="ff0000"/>
            </a:solidFill>
            <a:miter/>
          </a:ln>
        </p:spPr>
      </p:sp>
      <p:sp>
        <p:nvSpPr>
          <p:cNvPr id="800" name="CustomShape 109"/>
          <p:cNvSpPr/>
          <p:nvPr/>
        </p:nvSpPr>
        <p:spPr>
          <a:xfrm>
            <a:off x="2976480" y="3689280"/>
            <a:ext cx="215640" cy="215280"/>
          </a:xfrm>
          <a:prstGeom prst="rect">
            <a:avLst/>
          </a:prstGeom>
          <a:noFill/>
          <a:ln w="15840">
            <a:solidFill>
              <a:srgbClr val="ff0000"/>
            </a:solidFill>
            <a:round/>
          </a:ln>
        </p:spPr>
      </p:sp>
      <p:sp>
        <p:nvSpPr>
          <p:cNvPr id="801" name="CustomShape 110"/>
          <p:cNvSpPr/>
          <p:nvPr/>
        </p:nvSpPr>
        <p:spPr>
          <a:xfrm>
            <a:off x="306000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02" name="Line 111"/>
          <p:cNvSpPr/>
          <p:nvPr/>
        </p:nvSpPr>
        <p:spPr>
          <a:xfrm>
            <a:off x="2904840" y="3617640"/>
            <a:ext cx="71280" cy="71280"/>
          </a:xfrm>
          <a:prstGeom prst="line">
            <a:avLst/>
          </a:prstGeom>
          <a:ln w="15840">
            <a:solidFill>
              <a:srgbClr val="ff0000"/>
            </a:solidFill>
            <a:miter/>
          </a:ln>
        </p:spPr>
      </p:sp>
      <p:sp>
        <p:nvSpPr>
          <p:cNvPr id="803" name="CustomShape 112"/>
          <p:cNvSpPr/>
          <p:nvPr/>
        </p:nvSpPr>
        <p:spPr>
          <a:xfrm>
            <a:off x="3768480" y="3401640"/>
            <a:ext cx="360000" cy="215640"/>
          </a:xfrm>
          <a:prstGeom prst="rect">
            <a:avLst/>
          </a:prstGeom>
          <a:solidFill>
            <a:srgbClr val="9a9a9a"/>
          </a:solidFill>
          <a:ln w="9360">
            <a:solidFill>
              <a:srgbClr val="ff0000"/>
            </a:solidFill>
            <a:miter/>
          </a:ln>
        </p:spPr>
      </p:sp>
      <p:sp>
        <p:nvSpPr>
          <p:cNvPr id="804" name="CustomShape 113"/>
          <p:cNvSpPr/>
          <p:nvPr/>
        </p:nvSpPr>
        <p:spPr>
          <a:xfrm>
            <a:off x="3768480" y="3401640"/>
            <a:ext cx="360000" cy="215640"/>
          </a:xfrm>
          <a:prstGeom prst="rect">
            <a:avLst/>
          </a:prstGeom>
          <a:noFill/>
          <a:ln w="15840">
            <a:solidFill>
              <a:srgbClr val="ff0000"/>
            </a:solidFill>
            <a:round/>
          </a:ln>
        </p:spPr>
      </p:sp>
      <p:sp>
        <p:nvSpPr>
          <p:cNvPr id="805" name="CustomShape 114"/>
          <p:cNvSpPr/>
          <p:nvPr/>
        </p:nvSpPr>
        <p:spPr>
          <a:xfrm>
            <a:off x="385920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06" name="CustomShape 115"/>
          <p:cNvSpPr/>
          <p:nvPr/>
        </p:nvSpPr>
        <p:spPr>
          <a:xfrm>
            <a:off x="4200480" y="3689280"/>
            <a:ext cx="215640" cy="215280"/>
          </a:xfrm>
          <a:prstGeom prst="rect">
            <a:avLst/>
          </a:prstGeom>
          <a:solidFill>
            <a:srgbClr val="e6e6e6"/>
          </a:solidFill>
          <a:ln w="9360">
            <a:solidFill>
              <a:srgbClr val="ff0000"/>
            </a:solidFill>
            <a:miter/>
          </a:ln>
        </p:spPr>
      </p:sp>
      <p:sp>
        <p:nvSpPr>
          <p:cNvPr id="807" name="CustomShape 116"/>
          <p:cNvSpPr/>
          <p:nvPr/>
        </p:nvSpPr>
        <p:spPr>
          <a:xfrm>
            <a:off x="4200480" y="3689280"/>
            <a:ext cx="215640" cy="215280"/>
          </a:xfrm>
          <a:prstGeom prst="rect">
            <a:avLst/>
          </a:prstGeom>
          <a:noFill/>
          <a:ln w="15840">
            <a:solidFill>
              <a:srgbClr val="ff0000"/>
            </a:solidFill>
            <a:round/>
          </a:ln>
        </p:spPr>
      </p:sp>
      <p:sp>
        <p:nvSpPr>
          <p:cNvPr id="808" name="CustomShape 117"/>
          <p:cNvSpPr/>
          <p:nvPr/>
        </p:nvSpPr>
        <p:spPr>
          <a:xfrm>
            <a:off x="4288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09" name="Line 118"/>
          <p:cNvSpPr/>
          <p:nvPr/>
        </p:nvSpPr>
        <p:spPr>
          <a:xfrm>
            <a:off x="4128840" y="3617640"/>
            <a:ext cx="71280" cy="71280"/>
          </a:xfrm>
          <a:prstGeom prst="line">
            <a:avLst/>
          </a:prstGeom>
          <a:ln w="15840">
            <a:solidFill>
              <a:srgbClr val="ff0000"/>
            </a:solidFill>
            <a:miter/>
          </a:ln>
        </p:spPr>
      </p:sp>
      <p:sp>
        <p:nvSpPr>
          <p:cNvPr id="810" name="CustomShape 119"/>
          <p:cNvSpPr/>
          <p:nvPr/>
        </p:nvSpPr>
        <p:spPr>
          <a:xfrm>
            <a:off x="1320840" y="4625640"/>
            <a:ext cx="360000" cy="215640"/>
          </a:xfrm>
          <a:prstGeom prst="rect">
            <a:avLst/>
          </a:prstGeom>
          <a:solidFill>
            <a:srgbClr val="9999cc"/>
          </a:solidFill>
          <a:ln w="9360">
            <a:solidFill>
              <a:srgbClr val="ff0000"/>
            </a:solidFill>
            <a:miter/>
          </a:ln>
        </p:spPr>
      </p:sp>
      <p:sp>
        <p:nvSpPr>
          <p:cNvPr id="811" name="CustomShape 120"/>
          <p:cNvSpPr/>
          <p:nvPr/>
        </p:nvSpPr>
        <p:spPr>
          <a:xfrm>
            <a:off x="1320840" y="4625640"/>
            <a:ext cx="360000" cy="215640"/>
          </a:xfrm>
          <a:prstGeom prst="rect">
            <a:avLst/>
          </a:prstGeom>
          <a:solidFill>
            <a:srgbClr val="9999cc"/>
          </a:solidFill>
          <a:ln w="15840">
            <a:solidFill>
              <a:srgbClr val="ff0000"/>
            </a:solidFill>
            <a:round/>
          </a:ln>
        </p:spPr>
      </p:sp>
      <p:sp>
        <p:nvSpPr>
          <p:cNvPr id="812" name="CustomShape 121"/>
          <p:cNvSpPr/>
          <p:nvPr/>
        </p:nvSpPr>
        <p:spPr>
          <a:xfrm>
            <a:off x="1411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13" name="CustomShape 122"/>
          <p:cNvSpPr/>
          <p:nvPr/>
        </p:nvSpPr>
        <p:spPr>
          <a:xfrm>
            <a:off x="1752480" y="4912920"/>
            <a:ext cx="215640" cy="215640"/>
          </a:xfrm>
          <a:prstGeom prst="rect">
            <a:avLst/>
          </a:prstGeom>
          <a:solidFill>
            <a:srgbClr val="e6e6e6"/>
          </a:solidFill>
          <a:ln w="9360">
            <a:solidFill>
              <a:srgbClr val="ff0000"/>
            </a:solidFill>
            <a:miter/>
          </a:ln>
        </p:spPr>
      </p:sp>
      <p:sp>
        <p:nvSpPr>
          <p:cNvPr id="814" name="CustomShape 123"/>
          <p:cNvSpPr/>
          <p:nvPr/>
        </p:nvSpPr>
        <p:spPr>
          <a:xfrm>
            <a:off x="1752480" y="4912920"/>
            <a:ext cx="215640" cy="215640"/>
          </a:xfrm>
          <a:prstGeom prst="rect">
            <a:avLst/>
          </a:prstGeom>
          <a:noFill/>
          <a:ln w="15840">
            <a:solidFill>
              <a:srgbClr val="ff0000"/>
            </a:solidFill>
            <a:round/>
          </a:ln>
        </p:spPr>
      </p:sp>
      <p:sp>
        <p:nvSpPr>
          <p:cNvPr id="815" name="CustomShape 124"/>
          <p:cNvSpPr/>
          <p:nvPr/>
        </p:nvSpPr>
        <p:spPr>
          <a:xfrm>
            <a:off x="1840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16" name="Line 125"/>
          <p:cNvSpPr/>
          <p:nvPr/>
        </p:nvSpPr>
        <p:spPr>
          <a:xfrm>
            <a:off x="1681200" y="4841640"/>
            <a:ext cx="70920" cy="70920"/>
          </a:xfrm>
          <a:prstGeom prst="line">
            <a:avLst/>
          </a:prstGeom>
          <a:ln w="15840">
            <a:solidFill>
              <a:srgbClr val="ff0000"/>
            </a:solidFill>
            <a:miter/>
          </a:ln>
        </p:spPr>
      </p:sp>
      <p:sp>
        <p:nvSpPr>
          <p:cNvPr id="817" name="CustomShape 126"/>
          <p:cNvSpPr/>
          <p:nvPr/>
        </p:nvSpPr>
        <p:spPr>
          <a:xfrm>
            <a:off x="2544480" y="4625640"/>
            <a:ext cx="360000" cy="215640"/>
          </a:xfrm>
          <a:prstGeom prst="rect">
            <a:avLst/>
          </a:prstGeom>
          <a:solidFill>
            <a:srgbClr val="9999cc"/>
          </a:solidFill>
          <a:ln w="9360">
            <a:solidFill>
              <a:srgbClr val="ff0000"/>
            </a:solidFill>
            <a:miter/>
          </a:ln>
        </p:spPr>
      </p:sp>
      <p:sp>
        <p:nvSpPr>
          <p:cNvPr id="818" name="CustomShape 127"/>
          <p:cNvSpPr/>
          <p:nvPr/>
        </p:nvSpPr>
        <p:spPr>
          <a:xfrm>
            <a:off x="2544480" y="4625640"/>
            <a:ext cx="360000" cy="215640"/>
          </a:xfrm>
          <a:prstGeom prst="rect">
            <a:avLst/>
          </a:prstGeom>
          <a:solidFill>
            <a:srgbClr val="9999cc"/>
          </a:solidFill>
          <a:ln w="15840">
            <a:solidFill>
              <a:srgbClr val="ff0000"/>
            </a:solidFill>
            <a:round/>
          </a:ln>
        </p:spPr>
      </p:sp>
      <p:sp>
        <p:nvSpPr>
          <p:cNvPr id="819" name="CustomShape 128"/>
          <p:cNvSpPr/>
          <p:nvPr/>
        </p:nvSpPr>
        <p:spPr>
          <a:xfrm>
            <a:off x="263988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20" name="CustomShape 129"/>
          <p:cNvSpPr/>
          <p:nvPr/>
        </p:nvSpPr>
        <p:spPr>
          <a:xfrm>
            <a:off x="2976480" y="4912920"/>
            <a:ext cx="215640" cy="215640"/>
          </a:xfrm>
          <a:prstGeom prst="rect">
            <a:avLst/>
          </a:prstGeom>
          <a:solidFill>
            <a:srgbClr val="e6e6e6"/>
          </a:solidFill>
          <a:ln w="9360">
            <a:solidFill>
              <a:srgbClr val="ff0000"/>
            </a:solidFill>
            <a:miter/>
          </a:ln>
        </p:spPr>
      </p:sp>
      <p:sp>
        <p:nvSpPr>
          <p:cNvPr id="821" name="CustomShape 130"/>
          <p:cNvSpPr/>
          <p:nvPr/>
        </p:nvSpPr>
        <p:spPr>
          <a:xfrm>
            <a:off x="2976480" y="4912920"/>
            <a:ext cx="215640" cy="215640"/>
          </a:xfrm>
          <a:prstGeom prst="rect">
            <a:avLst/>
          </a:prstGeom>
          <a:noFill/>
          <a:ln w="15840">
            <a:solidFill>
              <a:srgbClr val="ff0000"/>
            </a:solidFill>
            <a:round/>
          </a:ln>
        </p:spPr>
      </p:sp>
      <p:sp>
        <p:nvSpPr>
          <p:cNvPr id="822" name="CustomShape 131"/>
          <p:cNvSpPr/>
          <p:nvPr/>
        </p:nvSpPr>
        <p:spPr>
          <a:xfrm>
            <a:off x="306000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23" name="Line 132"/>
          <p:cNvSpPr/>
          <p:nvPr/>
        </p:nvSpPr>
        <p:spPr>
          <a:xfrm>
            <a:off x="2904840" y="4841640"/>
            <a:ext cx="71280" cy="70920"/>
          </a:xfrm>
          <a:prstGeom prst="line">
            <a:avLst/>
          </a:prstGeom>
          <a:ln w="15840">
            <a:solidFill>
              <a:srgbClr val="ff0000"/>
            </a:solidFill>
            <a:miter/>
          </a:ln>
        </p:spPr>
      </p:sp>
      <p:sp>
        <p:nvSpPr>
          <p:cNvPr id="824" name="CustomShape 133"/>
          <p:cNvSpPr/>
          <p:nvPr/>
        </p:nvSpPr>
        <p:spPr>
          <a:xfrm>
            <a:off x="3768480" y="4625640"/>
            <a:ext cx="360000" cy="215640"/>
          </a:xfrm>
          <a:prstGeom prst="rect">
            <a:avLst/>
          </a:prstGeom>
          <a:solidFill>
            <a:srgbClr val="9a9a9a"/>
          </a:solidFill>
          <a:ln w="9360">
            <a:solidFill>
              <a:srgbClr val="ff0000"/>
            </a:solidFill>
            <a:miter/>
          </a:ln>
        </p:spPr>
      </p:sp>
      <p:sp>
        <p:nvSpPr>
          <p:cNvPr id="825" name="CustomShape 134"/>
          <p:cNvSpPr/>
          <p:nvPr/>
        </p:nvSpPr>
        <p:spPr>
          <a:xfrm>
            <a:off x="3768480" y="4625640"/>
            <a:ext cx="360000" cy="215640"/>
          </a:xfrm>
          <a:prstGeom prst="rect">
            <a:avLst/>
          </a:prstGeom>
          <a:noFill/>
          <a:ln w="15840">
            <a:solidFill>
              <a:srgbClr val="ff0000"/>
            </a:solidFill>
            <a:round/>
          </a:ln>
        </p:spPr>
      </p:sp>
      <p:sp>
        <p:nvSpPr>
          <p:cNvPr id="826" name="CustomShape 135"/>
          <p:cNvSpPr/>
          <p:nvPr/>
        </p:nvSpPr>
        <p:spPr>
          <a:xfrm>
            <a:off x="385920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27" name="CustomShape 136"/>
          <p:cNvSpPr/>
          <p:nvPr/>
        </p:nvSpPr>
        <p:spPr>
          <a:xfrm>
            <a:off x="4200480" y="4912920"/>
            <a:ext cx="215640" cy="215640"/>
          </a:xfrm>
          <a:prstGeom prst="rect">
            <a:avLst/>
          </a:prstGeom>
          <a:solidFill>
            <a:srgbClr val="e6e6e6"/>
          </a:solidFill>
          <a:ln w="9360">
            <a:solidFill>
              <a:srgbClr val="ff0000"/>
            </a:solidFill>
            <a:miter/>
          </a:ln>
        </p:spPr>
      </p:sp>
      <p:sp>
        <p:nvSpPr>
          <p:cNvPr id="828" name="CustomShape 137"/>
          <p:cNvSpPr/>
          <p:nvPr/>
        </p:nvSpPr>
        <p:spPr>
          <a:xfrm>
            <a:off x="4200480" y="4912920"/>
            <a:ext cx="215640" cy="215640"/>
          </a:xfrm>
          <a:prstGeom prst="rect">
            <a:avLst/>
          </a:prstGeom>
          <a:noFill/>
          <a:ln w="15840">
            <a:solidFill>
              <a:srgbClr val="ff0000"/>
            </a:solidFill>
            <a:round/>
          </a:ln>
        </p:spPr>
      </p:sp>
      <p:sp>
        <p:nvSpPr>
          <p:cNvPr id="829" name="CustomShape 138"/>
          <p:cNvSpPr/>
          <p:nvPr/>
        </p:nvSpPr>
        <p:spPr>
          <a:xfrm>
            <a:off x="4288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30" name="Line 139"/>
          <p:cNvSpPr/>
          <p:nvPr/>
        </p:nvSpPr>
        <p:spPr>
          <a:xfrm>
            <a:off x="4128840" y="4841640"/>
            <a:ext cx="71280" cy="70920"/>
          </a:xfrm>
          <a:prstGeom prst="line">
            <a:avLst/>
          </a:prstGeom>
          <a:ln w="15840">
            <a:solidFill>
              <a:srgbClr val="ff0000"/>
            </a:solidFill>
            <a:miter/>
          </a:ln>
        </p:spPr>
      </p:sp>
      <p:sp>
        <p:nvSpPr>
          <p:cNvPr id="831" name="CustomShape 140"/>
          <p:cNvSpPr/>
          <p:nvPr/>
        </p:nvSpPr>
        <p:spPr>
          <a:xfrm>
            <a:off x="1320840" y="5849640"/>
            <a:ext cx="360000" cy="215640"/>
          </a:xfrm>
          <a:prstGeom prst="rect">
            <a:avLst/>
          </a:prstGeom>
          <a:solidFill>
            <a:srgbClr val="9999cc"/>
          </a:solidFill>
          <a:ln w="9360">
            <a:solidFill>
              <a:srgbClr val="ff0000"/>
            </a:solidFill>
            <a:miter/>
          </a:ln>
        </p:spPr>
      </p:sp>
      <p:sp>
        <p:nvSpPr>
          <p:cNvPr id="832" name="CustomShape 141"/>
          <p:cNvSpPr/>
          <p:nvPr/>
        </p:nvSpPr>
        <p:spPr>
          <a:xfrm>
            <a:off x="1320840" y="5849640"/>
            <a:ext cx="360000" cy="215640"/>
          </a:xfrm>
          <a:prstGeom prst="rect">
            <a:avLst/>
          </a:prstGeom>
          <a:solidFill>
            <a:srgbClr val="9999cc"/>
          </a:solidFill>
          <a:ln w="15840">
            <a:solidFill>
              <a:srgbClr val="ff0000"/>
            </a:solidFill>
            <a:round/>
          </a:ln>
        </p:spPr>
      </p:sp>
      <p:sp>
        <p:nvSpPr>
          <p:cNvPr id="833" name="CustomShape 142"/>
          <p:cNvSpPr/>
          <p:nvPr/>
        </p:nvSpPr>
        <p:spPr>
          <a:xfrm>
            <a:off x="1411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34" name="CustomShape 143"/>
          <p:cNvSpPr/>
          <p:nvPr/>
        </p:nvSpPr>
        <p:spPr>
          <a:xfrm>
            <a:off x="1752480" y="6136920"/>
            <a:ext cx="215640" cy="215640"/>
          </a:xfrm>
          <a:prstGeom prst="rect">
            <a:avLst/>
          </a:prstGeom>
          <a:solidFill>
            <a:srgbClr val="e6e6e6"/>
          </a:solidFill>
          <a:ln w="9360">
            <a:solidFill>
              <a:srgbClr val="ff0000"/>
            </a:solidFill>
            <a:miter/>
          </a:ln>
        </p:spPr>
      </p:sp>
      <p:sp>
        <p:nvSpPr>
          <p:cNvPr id="835" name="CustomShape 144"/>
          <p:cNvSpPr/>
          <p:nvPr/>
        </p:nvSpPr>
        <p:spPr>
          <a:xfrm>
            <a:off x="1752480" y="6136920"/>
            <a:ext cx="215640" cy="215640"/>
          </a:xfrm>
          <a:prstGeom prst="rect">
            <a:avLst/>
          </a:prstGeom>
          <a:noFill/>
          <a:ln w="15840">
            <a:solidFill>
              <a:srgbClr val="ff0000"/>
            </a:solidFill>
            <a:round/>
          </a:ln>
        </p:spPr>
      </p:sp>
      <p:sp>
        <p:nvSpPr>
          <p:cNvPr id="836" name="CustomShape 145"/>
          <p:cNvSpPr/>
          <p:nvPr/>
        </p:nvSpPr>
        <p:spPr>
          <a:xfrm>
            <a:off x="1840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37" name="Line 146"/>
          <p:cNvSpPr/>
          <p:nvPr/>
        </p:nvSpPr>
        <p:spPr>
          <a:xfrm>
            <a:off x="1681200" y="6065640"/>
            <a:ext cx="70920" cy="70920"/>
          </a:xfrm>
          <a:prstGeom prst="line">
            <a:avLst/>
          </a:prstGeom>
          <a:ln w="15840">
            <a:solidFill>
              <a:srgbClr val="ff0000"/>
            </a:solidFill>
            <a:miter/>
          </a:ln>
        </p:spPr>
      </p:sp>
      <p:sp>
        <p:nvSpPr>
          <p:cNvPr id="838" name="CustomShape 147"/>
          <p:cNvSpPr/>
          <p:nvPr/>
        </p:nvSpPr>
        <p:spPr>
          <a:xfrm>
            <a:off x="2544480" y="5849640"/>
            <a:ext cx="360000" cy="215640"/>
          </a:xfrm>
          <a:prstGeom prst="rect">
            <a:avLst/>
          </a:prstGeom>
          <a:solidFill>
            <a:srgbClr val="9999cc"/>
          </a:solidFill>
          <a:ln w="9360">
            <a:solidFill>
              <a:srgbClr val="ff0000"/>
            </a:solidFill>
            <a:miter/>
          </a:ln>
        </p:spPr>
      </p:sp>
      <p:sp>
        <p:nvSpPr>
          <p:cNvPr id="839" name="CustomShape 148"/>
          <p:cNvSpPr/>
          <p:nvPr/>
        </p:nvSpPr>
        <p:spPr>
          <a:xfrm>
            <a:off x="2544480" y="5849640"/>
            <a:ext cx="360000" cy="215640"/>
          </a:xfrm>
          <a:prstGeom prst="rect">
            <a:avLst/>
          </a:prstGeom>
          <a:solidFill>
            <a:srgbClr val="9999cc"/>
          </a:solidFill>
          <a:ln w="15840">
            <a:solidFill>
              <a:srgbClr val="ff0000"/>
            </a:solidFill>
            <a:round/>
          </a:ln>
        </p:spPr>
      </p:sp>
      <p:sp>
        <p:nvSpPr>
          <p:cNvPr id="840" name="CustomShape 149"/>
          <p:cNvSpPr/>
          <p:nvPr/>
        </p:nvSpPr>
        <p:spPr>
          <a:xfrm>
            <a:off x="263988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41" name="CustomShape 150"/>
          <p:cNvSpPr/>
          <p:nvPr/>
        </p:nvSpPr>
        <p:spPr>
          <a:xfrm>
            <a:off x="2976480" y="6136920"/>
            <a:ext cx="215640" cy="215640"/>
          </a:xfrm>
          <a:prstGeom prst="rect">
            <a:avLst/>
          </a:prstGeom>
          <a:solidFill>
            <a:srgbClr val="e6e6e6"/>
          </a:solidFill>
          <a:ln w="9360">
            <a:solidFill>
              <a:srgbClr val="ff0000"/>
            </a:solidFill>
            <a:miter/>
          </a:ln>
        </p:spPr>
      </p:sp>
      <p:sp>
        <p:nvSpPr>
          <p:cNvPr id="842" name="CustomShape 151"/>
          <p:cNvSpPr/>
          <p:nvPr/>
        </p:nvSpPr>
        <p:spPr>
          <a:xfrm>
            <a:off x="2976480" y="6136920"/>
            <a:ext cx="215640" cy="215640"/>
          </a:xfrm>
          <a:prstGeom prst="rect">
            <a:avLst/>
          </a:prstGeom>
          <a:noFill/>
          <a:ln w="15840">
            <a:solidFill>
              <a:srgbClr val="ff0000"/>
            </a:solidFill>
            <a:round/>
          </a:ln>
        </p:spPr>
      </p:sp>
      <p:sp>
        <p:nvSpPr>
          <p:cNvPr id="843" name="CustomShape 152"/>
          <p:cNvSpPr/>
          <p:nvPr/>
        </p:nvSpPr>
        <p:spPr>
          <a:xfrm>
            <a:off x="306000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44" name="Line 153"/>
          <p:cNvSpPr/>
          <p:nvPr/>
        </p:nvSpPr>
        <p:spPr>
          <a:xfrm>
            <a:off x="2904840" y="6065640"/>
            <a:ext cx="71280" cy="70920"/>
          </a:xfrm>
          <a:prstGeom prst="line">
            <a:avLst/>
          </a:prstGeom>
          <a:ln w="15840">
            <a:solidFill>
              <a:srgbClr val="ff0000"/>
            </a:solidFill>
            <a:miter/>
          </a:ln>
        </p:spPr>
      </p:sp>
      <p:sp>
        <p:nvSpPr>
          <p:cNvPr id="845" name="CustomShape 154"/>
          <p:cNvSpPr/>
          <p:nvPr/>
        </p:nvSpPr>
        <p:spPr>
          <a:xfrm>
            <a:off x="3768480" y="5849640"/>
            <a:ext cx="360000" cy="215640"/>
          </a:xfrm>
          <a:prstGeom prst="rect">
            <a:avLst/>
          </a:prstGeom>
          <a:solidFill>
            <a:srgbClr val="9999cc"/>
          </a:solidFill>
          <a:ln w="9360">
            <a:solidFill>
              <a:srgbClr val="ff0000"/>
            </a:solidFill>
            <a:miter/>
          </a:ln>
        </p:spPr>
      </p:sp>
      <p:sp>
        <p:nvSpPr>
          <p:cNvPr id="846" name="CustomShape 155"/>
          <p:cNvSpPr/>
          <p:nvPr/>
        </p:nvSpPr>
        <p:spPr>
          <a:xfrm>
            <a:off x="3768480" y="5849640"/>
            <a:ext cx="360000" cy="215640"/>
          </a:xfrm>
          <a:prstGeom prst="rect">
            <a:avLst/>
          </a:prstGeom>
          <a:solidFill>
            <a:srgbClr val="9999cc"/>
          </a:solidFill>
          <a:ln w="15840">
            <a:solidFill>
              <a:srgbClr val="ff0000"/>
            </a:solidFill>
            <a:round/>
          </a:ln>
        </p:spPr>
      </p:sp>
      <p:sp>
        <p:nvSpPr>
          <p:cNvPr id="847" name="CustomShape 156"/>
          <p:cNvSpPr/>
          <p:nvPr/>
        </p:nvSpPr>
        <p:spPr>
          <a:xfrm>
            <a:off x="385920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48" name="CustomShape 157"/>
          <p:cNvSpPr/>
          <p:nvPr/>
        </p:nvSpPr>
        <p:spPr>
          <a:xfrm>
            <a:off x="4200480" y="6136920"/>
            <a:ext cx="215640" cy="215640"/>
          </a:xfrm>
          <a:prstGeom prst="rect">
            <a:avLst/>
          </a:prstGeom>
          <a:solidFill>
            <a:srgbClr val="e6e6e6"/>
          </a:solidFill>
          <a:ln w="9360">
            <a:solidFill>
              <a:srgbClr val="ff0000"/>
            </a:solidFill>
            <a:miter/>
          </a:ln>
        </p:spPr>
      </p:sp>
      <p:sp>
        <p:nvSpPr>
          <p:cNvPr id="849" name="CustomShape 158"/>
          <p:cNvSpPr/>
          <p:nvPr/>
        </p:nvSpPr>
        <p:spPr>
          <a:xfrm>
            <a:off x="4200480" y="6136920"/>
            <a:ext cx="215640" cy="215640"/>
          </a:xfrm>
          <a:prstGeom prst="rect">
            <a:avLst/>
          </a:prstGeom>
          <a:noFill/>
          <a:ln w="15840">
            <a:solidFill>
              <a:srgbClr val="ff0000"/>
            </a:solidFill>
            <a:round/>
          </a:ln>
        </p:spPr>
      </p:sp>
      <p:sp>
        <p:nvSpPr>
          <p:cNvPr id="850" name="CustomShape 159"/>
          <p:cNvSpPr/>
          <p:nvPr/>
        </p:nvSpPr>
        <p:spPr>
          <a:xfrm>
            <a:off x="4288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51" name="Line 160"/>
          <p:cNvSpPr/>
          <p:nvPr/>
        </p:nvSpPr>
        <p:spPr>
          <a:xfrm>
            <a:off x="4128840" y="6065640"/>
            <a:ext cx="71280" cy="70920"/>
          </a:xfrm>
          <a:prstGeom prst="line">
            <a:avLst/>
          </a:prstGeom>
          <a:ln w="15840">
            <a:solidFill>
              <a:srgbClr val="ff0000"/>
            </a:solidFill>
            <a:miter/>
          </a:ln>
        </p:spPr>
      </p:sp>
      <p:sp>
        <p:nvSpPr>
          <p:cNvPr id="852" name="Line 161"/>
          <p:cNvSpPr/>
          <p:nvPr/>
        </p:nvSpPr>
        <p:spPr>
          <a:xfrm>
            <a:off x="1968480" y="3798720"/>
            <a:ext cx="1007640" cy="1080"/>
          </a:xfrm>
          <a:prstGeom prst="line">
            <a:avLst/>
          </a:prstGeom>
          <a:ln w="15840">
            <a:solidFill>
              <a:srgbClr val="ff0000"/>
            </a:solidFill>
            <a:miter/>
          </a:ln>
        </p:spPr>
      </p:sp>
      <p:sp>
        <p:nvSpPr>
          <p:cNvPr id="853" name="Line 162"/>
          <p:cNvSpPr/>
          <p:nvPr/>
        </p:nvSpPr>
        <p:spPr>
          <a:xfrm>
            <a:off x="3192480" y="3798720"/>
            <a:ext cx="1007640" cy="1080"/>
          </a:xfrm>
          <a:prstGeom prst="line">
            <a:avLst/>
          </a:prstGeom>
          <a:ln w="15840">
            <a:solidFill>
              <a:srgbClr val="ff0000"/>
            </a:solidFill>
            <a:miter/>
          </a:ln>
        </p:spPr>
      </p:sp>
      <p:sp>
        <p:nvSpPr>
          <p:cNvPr id="854" name="Line 163"/>
          <p:cNvSpPr/>
          <p:nvPr/>
        </p:nvSpPr>
        <p:spPr>
          <a:xfrm>
            <a:off x="1861920" y="3904920"/>
            <a:ext cx="1440" cy="1007640"/>
          </a:xfrm>
          <a:prstGeom prst="line">
            <a:avLst/>
          </a:prstGeom>
          <a:ln w="15840">
            <a:solidFill>
              <a:srgbClr val="ff0000"/>
            </a:solidFill>
            <a:miter/>
          </a:ln>
        </p:spPr>
      </p:sp>
      <p:sp>
        <p:nvSpPr>
          <p:cNvPr id="855" name="Line 164"/>
          <p:cNvSpPr/>
          <p:nvPr/>
        </p:nvSpPr>
        <p:spPr>
          <a:xfrm>
            <a:off x="1968480" y="5022720"/>
            <a:ext cx="1007640" cy="1080"/>
          </a:xfrm>
          <a:prstGeom prst="line">
            <a:avLst/>
          </a:prstGeom>
          <a:ln w="15840">
            <a:solidFill>
              <a:srgbClr val="ff0000"/>
            </a:solidFill>
            <a:miter/>
          </a:ln>
        </p:spPr>
      </p:sp>
      <p:sp>
        <p:nvSpPr>
          <p:cNvPr id="856" name="Line 165"/>
          <p:cNvSpPr/>
          <p:nvPr/>
        </p:nvSpPr>
        <p:spPr>
          <a:xfrm flipV="1">
            <a:off x="3085920" y="3904560"/>
            <a:ext cx="1440" cy="1007640"/>
          </a:xfrm>
          <a:prstGeom prst="line">
            <a:avLst/>
          </a:prstGeom>
          <a:ln w="15840">
            <a:solidFill>
              <a:srgbClr val="ff0000"/>
            </a:solidFill>
            <a:miter/>
          </a:ln>
        </p:spPr>
      </p:sp>
      <p:sp>
        <p:nvSpPr>
          <p:cNvPr id="857" name="Line 166"/>
          <p:cNvSpPr/>
          <p:nvPr/>
        </p:nvSpPr>
        <p:spPr>
          <a:xfrm>
            <a:off x="3192480" y="5022720"/>
            <a:ext cx="1007640" cy="1080"/>
          </a:xfrm>
          <a:prstGeom prst="line">
            <a:avLst/>
          </a:prstGeom>
          <a:ln w="15840">
            <a:solidFill>
              <a:srgbClr val="ff0000"/>
            </a:solidFill>
            <a:miter/>
          </a:ln>
        </p:spPr>
      </p:sp>
      <p:sp>
        <p:nvSpPr>
          <p:cNvPr id="858" name="Line 167"/>
          <p:cNvSpPr/>
          <p:nvPr/>
        </p:nvSpPr>
        <p:spPr>
          <a:xfrm>
            <a:off x="4309920" y="3904920"/>
            <a:ext cx="1080" cy="1007640"/>
          </a:xfrm>
          <a:prstGeom prst="line">
            <a:avLst/>
          </a:prstGeom>
          <a:ln w="15840">
            <a:solidFill>
              <a:srgbClr val="ff0000"/>
            </a:solidFill>
            <a:miter/>
          </a:ln>
        </p:spPr>
      </p:sp>
      <p:sp>
        <p:nvSpPr>
          <p:cNvPr id="859" name="Line 168"/>
          <p:cNvSpPr/>
          <p:nvPr/>
        </p:nvSpPr>
        <p:spPr>
          <a:xfrm>
            <a:off x="1861920" y="5128920"/>
            <a:ext cx="1440" cy="1007640"/>
          </a:xfrm>
          <a:prstGeom prst="line">
            <a:avLst/>
          </a:prstGeom>
          <a:ln w="15840">
            <a:solidFill>
              <a:srgbClr val="ff0000"/>
            </a:solidFill>
            <a:miter/>
          </a:ln>
        </p:spPr>
      </p:sp>
      <p:sp>
        <p:nvSpPr>
          <p:cNvPr id="860" name="Line 169"/>
          <p:cNvSpPr/>
          <p:nvPr/>
        </p:nvSpPr>
        <p:spPr>
          <a:xfrm>
            <a:off x="1968480" y="6246720"/>
            <a:ext cx="1007640" cy="1080"/>
          </a:xfrm>
          <a:prstGeom prst="line">
            <a:avLst/>
          </a:prstGeom>
          <a:ln w="15840">
            <a:solidFill>
              <a:srgbClr val="ff0000"/>
            </a:solidFill>
            <a:miter/>
          </a:ln>
        </p:spPr>
      </p:sp>
      <p:sp>
        <p:nvSpPr>
          <p:cNvPr id="861" name="Line 170"/>
          <p:cNvSpPr/>
          <p:nvPr/>
        </p:nvSpPr>
        <p:spPr>
          <a:xfrm>
            <a:off x="3085920" y="5128920"/>
            <a:ext cx="1440" cy="1007640"/>
          </a:xfrm>
          <a:prstGeom prst="line">
            <a:avLst/>
          </a:prstGeom>
          <a:ln w="15840">
            <a:solidFill>
              <a:srgbClr val="ff0000"/>
            </a:solidFill>
            <a:miter/>
          </a:ln>
        </p:spPr>
      </p:sp>
      <p:sp>
        <p:nvSpPr>
          <p:cNvPr id="862" name="Line 171"/>
          <p:cNvSpPr/>
          <p:nvPr/>
        </p:nvSpPr>
        <p:spPr>
          <a:xfrm>
            <a:off x="3192480" y="6246720"/>
            <a:ext cx="1007640" cy="1080"/>
          </a:xfrm>
          <a:prstGeom prst="line">
            <a:avLst/>
          </a:prstGeom>
          <a:ln w="15840">
            <a:solidFill>
              <a:srgbClr val="ff0000"/>
            </a:solidFill>
            <a:miter/>
          </a:ln>
        </p:spPr>
      </p:sp>
      <p:sp>
        <p:nvSpPr>
          <p:cNvPr id="863" name="Line 172"/>
          <p:cNvSpPr/>
          <p:nvPr/>
        </p:nvSpPr>
        <p:spPr>
          <a:xfrm flipV="1">
            <a:off x="4309920" y="5128560"/>
            <a:ext cx="1080" cy="1007640"/>
          </a:xfrm>
          <a:prstGeom prst="line">
            <a:avLst/>
          </a:prstGeom>
          <a:ln w="15840">
            <a:solidFill>
              <a:srgbClr val="ff0000"/>
            </a:solidFill>
            <a:miter/>
          </a:ln>
        </p:spPr>
      </p:sp>
      <p:sp>
        <p:nvSpPr>
          <p:cNvPr id="864" name="CustomShape 173"/>
          <p:cNvSpPr/>
          <p:nvPr/>
        </p:nvSpPr>
        <p:spPr>
          <a:xfrm>
            <a:off x="4987800" y="5864040"/>
            <a:ext cx="360000" cy="215640"/>
          </a:xfrm>
          <a:prstGeom prst="rect">
            <a:avLst/>
          </a:prstGeom>
          <a:solidFill>
            <a:srgbClr val="9999cc"/>
          </a:solidFill>
          <a:ln w="9360">
            <a:solidFill>
              <a:srgbClr val="ff0000"/>
            </a:solidFill>
            <a:miter/>
          </a:ln>
        </p:spPr>
      </p:sp>
      <p:sp>
        <p:nvSpPr>
          <p:cNvPr id="865" name="CustomShape 174"/>
          <p:cNvSpPr/>
          <p:nvPr/>
        </p:nvSpPr>
        <p:spPr>
          <a:xfrm>
            <a:off x="4987800" y="5864040"/>
            <a:ext cx="360000" cy="215640"/>
          </a:xfrm>
          <a:prstGeom prst="rect">
            <a:avLst/>
          </a:prstGeom>
          <a:solidFill>
            <a:srgbClr val="9999cc"/>
          </a:solidFill>
          <a:ln w="15840">
            <a:solidFill>
              <a:srgbClr val="ff0000"/>
            </a:solidFill>
            <a:round/>
          </a:ln>
        </p:spPr>
      </p:sp>
      <p:sp>
        <p:nvSpPr>
          <p:cNvPr id="866" name="CustomShape 175"/>
          <p:cNvSpPr/>
          <p:nvPr/>
        </p:nvSpPr>
        <p:spPr>
          <a:xfrm>
            <a:off x="5078160" y="58910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67" name="CustomShape 176"/>
          <p:cNvSpPr/>
          <p:nvPr/>
        </p:nvSpPr>
        <p:spPr>
          <a:xfrm>
            <a:off x="5419440" y="6151320"/>
            <a:ext cx="215640" cy="215640"/>
          </a:xfrm>
          <a:prstGeom prst="rect">
            <a:avLst/>
          </a:prstGeom>
          <a:solidFill>
            <a:srgbClr val="e6e6e6"/>
          </a:solidFill>
          <a:ln w="9360">
            <a:solidFill>
              <a:srgbClr val="ff0000"/>
            </a:solidFill>
            <a:miter/>
          </a:ln>
        </p:spPr>
      </p:sp>
      <p:sp>
        <p:nvSpPr>
          <p:cNvPr id="868" name="CustomShape 177"/>
          <p:cNvSpPr/>
          <p:nvPr/>
        </p:nvSpPr>
        <p:spPr>
          <a:xfrm>
            <a:off x="5419440" y="6151320"/>
            <a:ext cx="215640" cy="215640"/>
          </a:xfrm>
          <a:prstGeom prst="rect">
            <a:avLst/>
          </a:prstGeom>
          <a:noFill/>
          <a:ln w="15840">
            <a:solidFill>
              <a:srgbClr val="ff0000"/>
            </a:solidFill>
            <a:round/>
          </a:ln>
        </p:spPr>
      </p:sp>
      <p:sp>
        <p:nvSpPr>
          <p:cNvPr id="869" name="CustomShape 178"/>
          <p:cNvSpPr/>
          <p:nvPr/>
        </p:nvSpPr>
        <p:spPr>
          <a:xfrm>
            <a:off x="5508000" y="61671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70" name="Line 179"/>
          <p:cNvSpPr/>
          <p:nvPr/>
        </p:nvSpPr>
        <p:spPr>
          <a:xfrm>
            <a:off x="5348160" y="6080040"/>
            <a:ext cx="70920" cy="70920"/>
          </a:xfrm>
          <a:prstGeom prst="line">
            <a:avLst/>
          </a:prstGeom>
          <a:ln w="15840">
            <a:solidFill>
              <a:srgbClr val="ff0000"/>
            </a:solidFill>
            <a:miter/>
          </a:ln>
        </p:spPr>
      </p:sp>
      <p:sp>
        <p:nvSpPr>
          <p:cNvPr id="871" name="Line 180"/>
          <p:cNvSpPr/>
          <p:nvPr/>
        </p:nvSpPr>
        <p:spPr>
          <a:xfrm>
            <a:off x="4411440" y="6260760"/>
            <a:ext cx="1007640" cy="1440"/>
          </a:xfrm>
          <a:prstGeom prst="line">
            <a:avLst/>
          </a:prstGeom>
          <a:ln w="15840">
            <a:solidFill>
              <a:srgbClr val="ff0000"/>
            </a:solidFill>
            <a:miter/>
          </a:ln>
        </p:spPr>
      </p:sp>
      <p:sp>
        <p:nvSpPr>
          <p:cNvPr id="872" name="Line 181"/>
          <p:cNvSpPr/>
          <p:nvPr/>
        </p:nvSpPr>
        <p:spPr>
          <a:xfrm flipV="1">
            <a:off x="5529240" y="5142960"/>
            <a:ext cx="1080" cy="1007640"/>
          </a:xfrm>
          <a:prstGeom prst="line">
            <a:avLst/>
          </a:prstGeom>
          <a:ln w="15840">
            <a:solidFill>
              <a:srgbClr val="ff0000"/>
            </a:solidFill>
            <a:miter/>
          </a:ln>
        </p:spPr>
      </p:sp>
      <p:sp>
        <p:nvSpPr>
          <p:cNvPr id="873" name="CustomShape 182"/>
          <p:cNvSpPr/>
          <p:nvPr/>
        </p:nvSpPr>
        <p:spPr>
          <a:xfrm>
            <a:off x="5002200" y="4630320"/>
            <a:ext cx="360000" cy="215640"/>
          </a:xfrm>
          <a:prstGeom prst="rect">
            <a:avLst/>
          </a:prstGeom>
          <a:solidFill>
            <a:srgbClr val="9999cc"/>
          </a:solidFill>
          <a:ln w="9360">
            <a:solidFill>
              <a:srgbClr val="ff0000"/>
            </a:solidFill>
            <a:miter/>
          </a:ln>
        </p:spPr>
      </p:sp>
      <p:sp>
        <p:nvSpPr>
          <p:cNvPr id="874" name="CustomShape 183"/>
          <p:cNvSpPr/>
          <p:nvPr/>
        </p:nvSpPr>
        <p:spPr>
          <a:xfrm>
            <a:off x="5002200" y="4630320"/>
            <a:ext cx="360000" cy="215640"/>
          </a:xfrm>
          <a:prstGeom prst="rect">
            <a:avLst/>
          </a:prstGeom>
          <a:solidFill>
            <a:srgbClr val="9999cc"/>
          </a:solidFill>
          <a:ln w="15840">
            <a:solidFill>
              <a:srgbClr val="ff0000"/>
            </a:solidFill>
            <a:round/>
          </a:ln>
        </p:spPr>
      </p:sp>
      <p:sp>
        <p:nvSpPr>
          <p:cNvPr id="875" name="CustomShape 184"/>
          <p:cNvSpPr/>
          <p:nvPr/>
        </p:nvSpPr>
        <p:spPr>
          <a:xfrm>
            <a:off x="509256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76" name="CustomShape 185"/>
          <p:cNvSpPr/>
          <p:nvPr/>
        </p:nvSpPr>
        <p:spPr>
          <a:xfrm>
            <a:off x="5433840" y="4917960"/>
            <a:ext cx="215640" cy="215280"/>
          </a:xfrm>
          <a:prstGeom prst="rect">
            <a:avLst/>
          </a:prstGeom>
          <a:solidFill>
            <a:srgbClr val="e6e6e6"/>
          </a:solidFill>
          <a:ln w="9360">
            <a:solidFill>
              <a:srgbClr val="ff0000"/>
            </a:solidFill>
            <a:miter/>
          </a:ln>
        </p:spPr>
      </p:sp>
      <p:sp>
        <p:nvSpPr>
          <p:cNvPr id="877" name="CustomShape 186"/>
          <p:cNvSpPr/>
          <p:nvPr/>
        </p:nvSpPr>
        <p:spPr>
          <a:xfrm>
            <a:off x="5448240" y="4917960"/>
            <a:ext cx="215640" cy="215280"/>
          </a:xfrm>
          <a:prstGeom prst="rect">
            <a:avLst/>
          </a:prstGeom>
          <a:noFill/>
          <a:ln w="15840">
            <a:solidFill>
              <a:srgbClr val="ff0000"/>
            </a:solidFill>
            <a:round/>
          </a:ln>
        </p:spPr>
      </p:sp>
      <p:sp>
        <p:nvSpPr>
          <p:cNvPr id="878" name="CustomShape 187"/>
          <p:cNvSpPr/>
          <p:nvPr/>
        </p:nvSpPr>
        <p:spPr>
          <a:xfrm>
            <a:off x="5522040" y="49338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79" name="Line 188"/>
          <p:cNvSpPr/>
          <p:nvPr/>
        </p:nvSpPr>
        <p:spPr>
          <a:xfrm>
            <a:off x="5362560" y="4846320"/>
            <a:ext cx="70920" cy="71280"/>
          </a:xfrm>
          <a:prstGeom prst="line">
            <a:avLst/>
          </a:prstGeom>
          <a:ln w="15840">
            <a:solidFill>
              <a:srgbClr val="ff0000"/>
            </a:solidFill>
            <a:miter/>
          </a:ln>
        </p:spPr>
      </p:sp>
      <p:sp>
        <p:nvSpPr>
          <p:cNvPr id="880" name="Line 189"/>
          <p:cNvSpPr/>
          <p:nvPr/>
        </p:nvSpPr>
        <p:spPr>
          <a:xfrm>
            <a:off x="4425840" y="5027400"/>
            <a:ext cx="1007640" cy="1080"/>
          </a:xfrm>
          <a:prstGeom prst="line">
            <a:avLst/>
          </a:prstGeom>
          <a:ln w="15840">
            <a:solidFill>
              <a:srgbClr val="ff0000"/>
            </a:solidFill>
            <a:miter/>
          </a:ln>
        </p:spPr>
      </p:sp>
      <p:sp>
        <p:nvSpPr>
          <p:cNvPr id="881" name="Line 190"/>
          <p:cNvSpPr/>
          <p:nvPr/>
        </p:nvSpPr>
        <p:spPr>
          <a:xfrm flipV="1">
            <a:off x="5529240" y="3909600"/>
            <a:ext cx="1080" cy="1008000"/>
          </a:xfrm>
          <a:prstGeom prst="line">
            <a:avLst/>
          </a:prstGeom>
          <a:ln w="15840">
            <a:solidFill>
              <a:srgbClr val="ff0000"/>
            </a:solidFill>
            <a:miter/>
          </a:ln>
        </p:spPr>
      </p:sp>
      <p:sp>
        <p:nvSpPr>
          <p:cNvPr id="882" name="CustomShape 191"/>
          <p:cNvSpPr/>
          <p:nvPr/>
        </p:nvSpPr>
        <p:spPr>
          <a:xfrm>
            <a:off x="5000400" y="3396960"/>
            <a:ext cx="360000" cy="215640"/>
          </a:xfrm>
          <a:prstGeom prst="rect">
            <a:avLst/>
          </a:prstGeom>
          <a:solidFill>
            <a:srgbClr val="9999cc"/>
          </a:solidFill>
          <a:ln w="9360">
            <a:solidFill>
              <a:srgbClr val="ff0000"/>
            </a:solidFill>
            <a:miter/>
          </a:ln>
        </p:spPr>
      </p:sp>
      <p:sp>
        <p:nvSpPr>
          <p:cNvPr id="883" name="CustomShape 192"/>
          <p:cNvSpPr/>
          <p:nvPr/>
        </p:nvSpPr>
        <p:spPr>
          <a:xfrm>
            <a:off x="5000400" y="3396960"/>
            <a:ext cx="360000" cy="215640"/>
          </a:xfrm>
          <a:prstGeom prst="rect">
            <a:avLst/>
          </a:prstGeom>
          <a:solidFill>
            <a:srgbClr val="9999cc"/>
          </a:solidFill>
          <a:ln w="15840">
            <a:solidFill>
              <a:srgbClr val="ff0000"/>
            </a:solidFill>
            <a:round/>
          </a:ln>
        </p:spPr>
      </p:sp>
      <p:sp>
        <p:nvSpPr>
          <p:cNvPr id="884" name="CustomShape 193"/>
          <p:cNvSpPr/>
          <p:nvPr/>
        </p:nvSpPr>
        <p:spPr>
          <a:xfrm>
            <a:off x="5091120" y="34239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85" name="Line 194"/>
          <p:cNvSpPr/>
          <p:nvPr/>
        </p:nvSpPr>
        <p:spPr>
          <a:xfrm>
            <a:off x="5360760" y="3612960"/>
            <a:ext cx="71280" cy="70920"/>
          </a:xfrm>
          <a:prstGeom prst="line">
            <a:avLst/>
          </a:prstGeom>
          <a:ln w="15840">
            <a:solidFill>
              <a:srgbClr val="ff0000"/>
            </a:solidFill>
            <a:miter/>
          </a:ln>
        </p:spPr>
      </p:sp>
      <p:sp>
        <p:nvSpPr>
          <p:cNvPr id="886" name="Line 195"/>
          <p:cNvSpPr/>
          <p:nvPr/>
        </p:nvSpPr>
        <p:spPr>
          <a:xfrm>
            <a:off x="4424400" y="3794040"/>
            <a:ext cx="1007640" cy="1080"/>
          </a:xfrm>
          <a:prstGeom prst="line">
            <a:avLst/>
          </a:prstGeom>
          <a:ln w="15840">
            <a:solidFill>
              <a:srgbClr val="ff0000"/>
            </a:solidFill>
            <a:miter/>
          </a:ln>
        </p:spPr>
      </p:sp>
      <p:sp>
        <p:nvSpPr>
          <p:cNvPr id="887" name="Line 196"/>
          <p:cNvSpPr/>
          <p:nvPr/>
        </p:nvSpPr>
        <p:spPr>
          <a:xfrm flipV="1">
            <a:off x="5527440" y="2675880"/>
            <a:ext cx="1440" cy="1007640"/>
          </a:xfrm>
          <a:prstGeom prst="line">
            <a:avLst/>
          </a:prstGeom>
          <a:ln w="15840">
            <a:solidFill>
              <a:srgbClr val="ff0000"/>
            </a:solidFill>
            <a:miter/>
          </a:ln>
        </p:spPr>
      </p:sp>
      <p:sp>
        <p:nvSpPr>
          <p:cNvPr id="888" name="CustomShape 197"/>
          <p:cNvSpPr/>
          <p:nvPr/>
        </p:nvSpPr>
        <p:spPr>
          <a:xfrm>
            <a:off x="5419440" y="3684240"/>
            <a:ext cx="215640" cy="215640"/>
          </a:xfrm>
          <a:prstGeom prst="rect">
            <a:avLst/>
          </a:prstGeom>
          <a:solidFill>
            <a:srgbClr val="e6e6e6"/>
          </a:solidFill>
          <a:ln w="9360">
            <a:solidFill>
              <a:srgbClr val="ff0000"/>
            </a:solidFill>
            <a:miter/>
          </a:ln>
        </p:spPr>
      </p:sp>
      <p:sp>
        <p:nvSpPr>
          <p:cNvPr id="889" name="CustomShape 198"/>
          <p:cNvSpPr/>
          <p:nvPr/>
        </p:nvSpPr>
        <p:spPr>
          <a:xfrm>
            <a:off x="5433840" y="3684240"/>
            <a:ext cx="215640" cy="215640"/>
          </a:xfrm>
          <a:prstGeom prst="rect">
            <a:avLst/>
          </a:prstGeom>
          <a:noFill/>
          <a:ln w="15840">
            <a:solidFill>
              <a:srgbClr val="ff0000"/>
            </a:solidFill>
            <a:round/>
          </a:ln>
        </p:spPr>
      </p:sp>
      <p:sp>
        <p:nvSpPr>
          <p:cNvPr id="890" name="CustomShape 199"/>
          <p:cNvSpPr/>
          <p:nvPr/>
        </p:nvSpPr>
        <p:spPr>
          <a:xfrm>
            <a:off x="5508000" y="3700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91" name="CustomShape 200"/>
          <p:cNvSpPr/>
          <p:nvPr/>
        </p:nvSpPr>
        <p:spPr>
          <a:xfrm>
            <a:off x="4986360" y="2161800"/>
            <a:ext cx="360000" cy="215640"/>
          </a:xfrm>
          <a:prstGeom prst="rect">
            <a:avLst/>
          </a:prstGeom>
          <a:solidFill>
            <a:srgbClr val="9a9a9a"/>
          </a:solidFill>
          <a:ln w="9360">
            <a:solidFill>
              <a:srgbClr val="ff0000"/>
            </a:solidFill>
            <a:miter/>
          </a:ln>
        </p:spPr>
      </p:sp>
      <p:sp>
        <p:nvSpPr>
          <p:cNvPr id="892" name="CustomShape 201"/>
          <p:cNvSpPr/>
          <p:nvPr/>
        </p:nvSpPr>
        <p:spPr>
          <a:xfrm>
            <a:off x="4986360" y="2161800"/>
            <a:ext cx="360000" cy="215640"/>
          </a:xfrm>
          <a:prstGeom prst="rect">
            <a:avLst/>
          </a:prstGeom>
          <a:noFill/>
          <a:ln w="15840">
            <a:solidFill>
              <a:srgbClr val="ff0000"/>
            </a:solidFill>
            <a:round/>
          </a:ln>
        </p:spPr>
      </p:sp>
      <p:sp>
        <p:nvSpPr>
          <p:cNvPr id="893" name="CustomShape 202"/>
          <p:cNvSpPr/>
          <p:nvPr/>
        </p:nvSpPr>
        <p:spPr>
          <a:xfrm>
            <a:off x="507672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894" name="Line 203"/>
          <p:cNvSpPr/>
          <p:nvPr/>
        </p:nvSpPr>
        <p:spPr>
          <a:xfrm>
            <a:off x="5346720" y="2377800"/>
            <a:ext cx="70920" cy="71280"/>
          </a:xfrm>
          <a:prstGeom prst="line">
            <a:avLst/>
          </a:prstGeom>
          <a:ln w="15840">
            <a:solidFill>
              <a:srgbClr val="ff0000"/>
            </a:solidFill>
            <a:miter/>
          </a:ln>
        </p:spPr>
      </p:sp>
      <p:sp>
        <p:nvSpPr>
          <p:cNvPr id="895" name="Line 204"/>
          <p:cNvSpPr/>
          <p:nvPr/>
        </p:nvSpPr>
        <p:spPr>
          <a:xfrm>
            <a:off x="4410000" y="2558880"/>
            <a:ext cx="1007640" cy="1080"/>
          </a:xfrm>
          <a:prstGeom prst="line">
            <a:avLst/>
          </a:prstGeom>
          <a:ln w="15840">
            <a:solidFill>
              <a:srgbClr val="ff0000"/>
            </a:solidFill>
            <a:miter/>
          </a:ln>
        </p:spPr>
      </p:sp>
      <p:sp>
        <p:nvSpPr>
          <p:cNvPr id="896" name="CustomShape 205"/>
          <p:cNvSpPr/>
          <p:nvPr/>
        </p:nvSpPr>
        <p:spPr>
          <a:xfrm>
            <a:off x="5405400" y="2449440"/>
            <a:ext cx="215640" cy="215280"/>
          </a:xfrm>
          <a:prstGeom prst="rect">
            <a:avLst/>
          </a:prstGeom>
          <a:solidFill>
            <a:srgbClr val="e6e6e6"/>
          </a:solidFill>
          <a:ln w="9360">
            <a:solidFill>
              <a:srgbClr val="ff0000"/>
            </a:solidFill>
            <a:miter/>
          </a:ln>
        </p:spPr>
      </p:sp>
      <p:sp>
        <p:nvSpPr>
          <p:cNvPr id="897" name="CustomShape 206"/>
          <p:cNvSpPr/>
          <p:nvPr/>
        </p:nvSpPr>
        <p:spPr>
          <a:xfrm>
            <a:off x="5419440" y="2449440"/>
            <a:ext cx="215640" cy="215280"/>
          </a:xfrm>
          <a:prstGeom prst="rect">
            <a:avLst/>
          </a:prstGeom>
          <a:noFill/>
          <a:ln w="15840">
            <a:solidFill>
              <a:srgbClr val="ff0000"/>
            </a:solidFill>
            <a:round/>
          </a:ln>
        </p:spPr>
      </p:sp>
      <p:sp>
        <p:nvSpPr>
          <p:cNvPr id="898" name="CustomShape 207"/>
          <p:cNvSpPr/>
          <p:nvPr/>
        </p:nvSpPr>
        <p:spPr>
          <a:xfrm>
            <a:off x="549360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899" name="Line 208"/>
          <p:cNvSpPr/>
          <p:nvPr/>
        </p:nvSpPr>
        <p:spPr>
          <a:xfrm flipV="1">
            <a:off x="4308480" y="2661840"/>
            <a:ext cx="1080" cy="1008000"/>
          </a:xfrm>
          <a:prstGeom prst="line">
            <a:avLst/>
          </a:prstGeom>
          <a:ln w="15840">
            <a:solidFill>
              <a:srgbClr val="ff0000"/>
            </a:solidFill>
            <a:miter/>
          </a:ln>
        </p:spPr>
      </p:sp>
      <p:sp>
        <p:nvSpPr>
          <p:cNvPr id="900" name="Line 209"/>
          <p:cNvSpPr/>
          <p:nvPr/>
        </p:nvSpPr>
        <p:spPr>
          <a:xfrm flipV="1">
            <a:off x="3074760" y="2661840"/>
            <a:ext cx="1440" cy="1008000"/>
          </a:xfrm>
          <a:prstGeom prst="line">
            <a:avLst/>
          </a:prstGeom>
          <a:ln w="15840">
            <a:solidFill>
              <a:srgbClr val="ff0000"/>
            </a:solidFill>
            <a:miter/>
          </a:ln>
        </p:spPr>
      </p:sp>
      <p:sp>
        <p:nvSpPr>
          <p:cNvPr id="901" name="Line 210"/>
          <p:cNvSpPr/>
          <p:nvPr/>
        </p:nvSpPr>
        <p:spPr>
          <a:xfrm flipV="1">
            <a:off x="1841400" y="2661840"/>
            <a:ext cx="1080" cy="1008000"/>
          </a:xfrm>
          <a:prstGeom prst="line">
            <a:avLst/>
          </a:prstGeom>
          <a:ln w="15840">
            <a:solidFill>
              <a:srgbClr val="ff0000"/>
            </a:solidFill>
            <a:miter/>
          </a:ln>
        </p:spPr>
      </p:sp>
      <p:sp>
        <p:nvSpPr>
          <p:cNvPr id="902" name="CustomShape 211"/>
          <p:cNvSpPr/>
          <p:nvPr/>
        </p:nvSpPr>
        <p:spPr>
          <a:xfrm>
            <a:off x="3767040" y="2161800"/>
            <a:ext cx="360000" cy="215640"/>
          </a:xfrm>
          <a:prstGeom prst="rect">
            <a:avLst/>
          </a:prstGeom>
          <a:solidFill>
            <a:srgbClr val="9a9a9a"/>
          </a:solidFill>
          <a:ln w="9360">
            <a:solidFill>
              <a:srgbClr val="ff0000"/>
            </a:solidFill>
            <a:miter/>
          </a:ln>
        </p:spPr>
      </p:sp>
      <p:sp>
        <p:nvSpPr>
          <p:cNvPr id="903" name="CustomShape 212"/>
          <p:cNvSpPr/>
          <p:nvPr/>
        </p:nvSpPr>
        <p:spPr>
          <a:xfrm>
            <a:off x="3767040" y="2161800"/>
            <a:ext cx="360000" cy="215640"/>
          </a:xfrm>
          <a:prstGeom prst="rect">
            <a:avLst/>
          </a:prstGeom>
          <a:noFill/>
          <a:ln w="15840">
            <a:solidFill>
              <a:srgbClr val="ff0000"/>
            </a:solidFill>
            <a:round/>
          </a:ln>
        </p:spPr>
      </p:sp>
      <p:sp>
        <p:nvSpPr>
          <p:cNvPr id="904" name="CustomShape 213"/>
          <p:cNvSpPr/>
          <p:nvPr/>
        </p:nvSpPr>
        <p:spPr>
          <a:xfrm>
            <a:off x="385740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905" name="Line 214"/>
          <p:cNvSpPr/>
          <p:nvPr/>
        </p:nvSpPr>
        <p:spPr>
          <a:xfrm>
            <a:off x="4127400" y="2377800"/>
            <a:ext cx="70920" cy="71280"/>
          </a:xfrm>
          <a:prstGeom prst="line">
            <a:avLst/>
          </a:prstGeom>
          <a:ln w="15840">
            <a:solidFill>
              <a:srgbClr val="ff0000"/>
            </a:solidFill>
            <a:miter/>
          </a:ln>
        </p:spPr>
      </p:sp>
      <p:sp>
        <p:nvSpPr>
          <p:cNvPr id="906" name="Line 215"/>
          <p:cNvSpPr/>
          <p:nvPr/>
        </p:nvSpPr>
        <p:spPr>
          <a:xfrm>
            <a:off x="3190680" y="2558880"/>
            <a:ext cx="1007640" cy="1080"/>
          </a:xfrm>
          <a:prstGeom prst="line">
            <a:avLst/>
          </a:prstGeom>
          <a:ln w="15840">
            <a:solidFill>
              <a:srgbClr val="ff0000"/>
            </a:solidFill>
            <a:miter/>
          </a:ln>
        </p:spPr>
      </p:sp>
      <p:sp>
        <p:nvSpPr>
          <p:cNvPr id="907" name="CustomShape 216"/>
          <p:cNvSpPr/>
          <p:nvPr/>
        </p:nvSpPr>
        <p:spPr>
          <a:xfrm>
            <a:off x="4186080" y="2449440"/>
            <a:ext cx="215640" cy="215280"/>
          </a:xfrm>
          <a:prstGeom prst="rect">
            <a:avLst/>
          </a:prstGeom>
          <a:solidFill>
            <a:srgbClr val="e6e6e6"/>
          </a:solidFill>
          <a:ln w="9360">
            <a:solidFill>
              <a:srgbClr val="ff0000"/>
            </a:solidFill>
            <a:miter/>
          </a:ln>
        </p:spPr>
      </p:sp>
      <p:sp>
        <p:nvSpPr>
          <p:cNvPr id="908" name="CustomShape 217"/>
          <p:cNvSpPr/>
          <p:nvPr/>
        </p:nvSpPr>
        <p:spPr>
          <a:xfrm>
            <a:off x="4200480" y="2449440"/>
            <a:ext cx="215640" cy="215280"/>
          </a:xfrm>
          <a:prstGeom prst="rect">
            <a:avLst/>
          </a:prstGeom>
          <a:noFill/>
          <a:ln w="15840">
            <a:solidFill>
              <a:srgbClr val="ff0000"/>
            </a:solidFill>
            <a:round/>
          </a:ln>
        </p:spPr>
      </p:sp>
      <p:sp>
        <p:nvSpPr>
          <p:cNvPr id="909" name="CustomShape 218"/>
          <p:cNvSpPr/>
          <p:nvPr/>
        </p:nvSpPr>
        <p:spPr>
          <a:xfrm>
            <a:off x="427428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910" name="CustomShape 219"/>
          <p:cNvSpPr/>
          <p:nvPr/>
        </p:nvSpPr>
        <p:spPr>
          <a:xfrm>
            <a:off x="2535120" y="2161800"/>
            <a:ext cx="360000" cy="215640"/>
          </a:xfrm>
          <a:prstGeom prst="rect">
            <a:avLst/>
          </a:prstGeom>
          <a:solidFill>
            <a:srgbClr val="9a9a9a"/>
          </a:solidFill>
          <a:ln w="9360">
            <a:solidFill>
              <a:srgbClr val="ff0000"/>
            </a:solidFill>
            <a:miter/>
          </a:ln>
        </p:spPr>
      </p:sp>
      <p:sp>
        <p:nvSpPr>
          <p:cNvPr id="911" name="CustomShape 220"/>
          <p:cNvSpPr/>
          <p:nvPr/>
        </p:nvSpPr>
        <p:spPr>
          <a:xfrm>
            <a:off x="2535120" y="2161800"/>
            <a:ext cx="360000" cy="215640"/>
          </a:xfrm>
          <a:prstGeom prst="rect">
            <a:avLst/>
          </a:prstGeom>
          <a:noFill/>
          <a:ln w="15840">
            <a:solidFill>
              <a:srgbClr val="ff0000"/>
            </a:solidFill>
            <a:round/>
          </a:ln>
        </p:spPr>
      </p:sp>
      <p:sp>
        <p:nvSpPr>
          <p:cNvPr id="912" name="CustomShape 221"/>
          <p:cNvSpPr/>
          <p:nvPr/>
        </p:nvSpPr>
        <p:spPr>
          <a:xfrm>
            <a:off x="262548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913" name="Line 222"/>
          <p:cNvSpPr/>
          <p:nvPr/>
        </p:nvSpPr>
        <p:spPr>
          <a:xfrm>
            <a:off x="2895480" y="2377800"/>
            <a:ext cx="70920" cy="71280"/>
          </a:xfrm>
          <a:prstGeom prst="line">
            <a:avLst/>
          </a:prstGeom>
          <a:ln w="15840">
            <a:solidFill>
              <a:srgbClr val="ff0000"/>
            </a:solidFill>
            <a:miter/>
          </a:ln>
        </p:spPr>
      </p:sp>
      <p:sp>
        <p:nvSpPr>
          <p:cNvPr id="914" name="Line 223"/>
          <p:cNvSpPr/>
          <p:nvPr/>
        </p:nvSpPr>
        <p:spPr>
          <a:xfrm>
            <a:off x="1958760" y="2558880"/>
            <a:ext cx="1007640" cy="1080"/>
          </a:xfrm>
          <a:prstGeom prst="line">
            <a:avLst/>
          </a:prstGeom>
          <a:ln w="15840">
            <a:solidFill>
              <a:srgbClr val="ff0000"/>
            </a:solidFill>
            <a:miter/>
          </a:ln>
        </p:spPr>
      </p:sp>
      <p:sp>
        <p:nvSpPr>
          <p:cNvPr id="915" name="CustomShape 224"/>
          <p:cNvSpPr/>
          <p:nvPr/>
        </p:nvSpPr>
        <p:spPr>
          <a:xfrm>
            <a:off x="2954160" y="2449440"/>
            <a:ext cx="215640" cy="215280"/>
          </a:xfrm>
          <a:prstGeom prst="rect">
            <a:avLst/>
          </a:prstGeom>
          <a:solidFill>
            <a:srgbClr val="e6e6e6"/>
          </a:solidFill>
          <a:ln w="9360">
            <a:solidFill>
              <a:srgbClr val="ff0000"/>
            </a:solidFill>
            <a:miter/>
          </a:ln>
        </p:spPr>
      </p:sp>
      <p:sp>
        <p:nvSpPr>
          <p:cNvPr id="916" name="CustomShape 225"/>
          <p:cNvSpPr/>
          <p:nvPr/>
        </p:nvSpPr>
        <p:spPr>
          <a:xfrm>
            <a:off x="2968560" y="2449440"/>
            <a:ext cx="215640" cy="215280"/>
          </a:xfrm>
          <a:prstGeom prst="rect">
            <a:avLst/>
          </a:prstGeom>
          <a:noFill/>
          <a:ln w="15840">
            <a:solidFill>
              <a:srgbClr val="ff0000"/>
            </a:solidFill>
            <a:round/>
          </a:ln>
        </p:spPr>
      </p:sp>
      <p:sp>
        <p:nvSpPr>
          <p:cNvPr id="917" name="CustomShape 226"/>
          <p:cNvSpPr/>
          <p:nvPr/>
        </p:nvSpPr>
        <p:spPr>
          <a:xfrm>
            <a:off x="304236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918" name="CustomShape 227"/>
          <p:cNvSpPr/>
          <p:nvPr/>
        </p:nvSpPr>
        <p:spPr>
          <a:xfrm>
            <a:off x="1316160" y="2160720"/>
            <a:ext cx="360000" cy="215640"/>
          </a:xfrm>
          <a:prstGeom prst="rect">
            <a:avLst/>
          </a:prstGeom>
          <a:solidFill>
            <a:srgbClr val="9999cc"/>
          </a:solidFill>
          <a:ln w="9360">
            <a:solidFill>
              <a:srgbClr val="ff0000"/>
            </a:solidFill>
            <a:miter/>
          </a:ln>
        </p:spPr>
      </p:sp>
      <p:sp>
        <p:nvSpPr>
          <p:cNvPr id="919" name="CustomShape 228"/>
          <p:cNvSpPr/>
          <p:nvPr/>
        </p:nvSpPr>
        <p:spPr>
          <a:xfrm>
            <a:off x="1316160" y="2160720"/>
            <a:ext cx="360000" cy="215640"/>
          </a:xfrm>
          <a:prstGeom prst="rect">
            <a:avLst/>
          </a:prstGeom>
          <a:solidFill>
            <a:srgbClr val="9999cc"/>
          </a:solidFill>
          <a:ln w="15840">
            <a:solidFill>
              <a:srgbClr val="ff0000"/>
            </a:solidFill>
            <a:round/>
          </a:ln>
        </p:spPr>
      </p:sp>
      <p:sp>
        <p:nvSpPr>
          <p:cNvPr id="920" name="CustomShape 229"/>
          <p:cNvSpPr/>
          <p:nvPr/>
        </p:nvSpPr>
        <p:spPr>
          <a:xfrm>
            <a:off x="1406520" y="21873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921" name="Line 230"/>
          <p:cNvSpPr/>
          <p:nvPr/>
        </p:nvSpPr>
        <p:spPr>
          <a:xfrm>
            <a:off x="1676160" y="2376360"/>
            <a:ext cx="71280" cy="70920"/>
          </a:xfrm>
          <a:prstGeom prst="line">
            <a:avLst/>
          </a:prstGeom>
          <a:ln w="15840">
            <a:solidFill>
              <a:srgbClr val="ff0000"/>
            </a:solidFill>
            <a:miter/>
          </a:ln>
        </p:spPr>
      </p:sp>
      <p:sp>
        <p:nvSpPr>
          <p:cNvPr id="922" name="CustomShape 231"/>
          <p:cNvSpPr/>
          <p:nvPr/>
        </p:nvSpPr>
        <p:spPr>
          <a:xfrm>
            <a:off x="1735200" y="2447640"/>
            <a:ext cx="215280" cy="215640"/>
          </a:xfrm>
          <a:prstGeom prst="rect">
            <a:avLst/>
          </a:prstGeom>
          <a:solidFill>
            <a:srgbClr val="e6e6e6"/>
          </a:solidFill>
          <a:ln w="9360">
            <a:solidFill>
              <a:srgbClr val="ff0000"/>
            </a:solidFill>
            <a:miter/>
          </a:ln>
        </p:spPr>
      </p:sp>
      <p:sp>
        <p:nvSpPr>
          <p:cNvPr id="923" name="CustomShape 232"/>
          <p:cNvSpPr/>
          <p:nvPr/>
        </p:nvSpPr>
        <p:spPr>
          <a:xfrm>
            <a:off x="1749240" y="2447640"/>
            <a:ext cx="215640" cy="215640"/>
          </a:xfrm>
          <a:prstGeom prst="rect">
            <a:avLst/>
          </a:prstGeom>
          <a:noFill/>
          <a:ln w="15840">
            <a:solidFill>
              <a:srgbClr val="ff0000"/>
            </a:solidFill>
            <a:round/>
          </a:ln>
        </p:spPr>
      </p:sp>
      <p:sp>
        <p:nvSpPr>
          <p:cNvPr id="924" name="CustomShape 233"/>
          <p:cNvSpPr/>
          <p:nvPr/>
        </p:nvSpPr>
        <p:spPr>
          <a:xfrm>
            <a:off x="1823400" y="24634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925" name="CustomShape 234"/>
          <p:cNvSpPr/>
          <p:nvPr/>
        </p:nvSpPr>
        <p:spPr>
          <a:xfrm>
            <a:off x="5621400" y="4908600"/>
            <a:ext cx="3522600" cy="1334880"/>
          </a:xfrm>
          <a:prstGeom prst="rect">
            <a:avLst/>
          </a:prstGeom>
          <a:noFill/>
          <a:ln>
            <a:noFill/>
          </a:ln>
        </p:spPr>
        <p:txBody>
          <a:bodyPr lIns="92160" rIns="92160" tIns="46080" bIns="46080"/>
          <a:p>
            <a:pPr lvl="1">
              <a:lnSpc>
                <a:spcPct val="90000"/>
              </a:lnSpc>
              <a:buSzPct val="75000"/>
              <a:buFont typeface="Wingdings" charset="2"/>
              <a:buChar char=""/>
            </a:pPr>
            <a:r>
              <a:rPr lang="en-US" sz="2400">
                <a:solidFill>
                  <a:srgbClr val="000000"/>
                </a:solidFill>
                <a:latin typeface="Arial"/>
                <a:ea typeface="ＭＳ Ｐゴシック"/>
              </a:rPr>
              <a:t>Apply dynamic voltage frequency scaling (</a:t>
            </a:r>
            <a:r>
              <a:rPr lang="en-US" sz="2400">
                <a:solidFill>
                  <a:srgbClr val="0000d0"/>
                </a:solidFill>
                <a:latin typeface="Arial"/>
                <a:ea typeface="ＭＳ Ｐゴシック"/>
              </a:rPr>
              <a:t>DVFS</a:t>
            </a:r>
            <a:r>
              <a:rPr lang="en-US" sz="2400">
                <a:solidFill>
                  <a:srgbClr val="000000"/>
                </a:solidFill>
                <a:latin typeface="Arial"/>
                <a:ea typeface="ＭＳ Ｐゴシック"/>
              </a:rPr>
              <a:t>)</a:t>
            </a:r>
            <a:endParaRPr/>
          </a:p>
          <a:p>
            <a:pPr lvl="1">
              <a:lnSpc>
                <a:spcPct val="90000"/>
              </a:lnSpc>
              <a:buSzPct val="75000"/>
              <a:buFont typeface="Wingdings" charset="2"/>
              <a:buChar char=""/>
            </a:pPr>
            <a:r>
              <a:rPr lang="en-US" sz="2400">
                <a:solidFill>
                  <a:srgbClr val="000000"/>
                </a:solidFill>
                <a:latin typeface="Arial"/>
                <a:ea typeface="ＭＳ Ｐゴシック"/>
              </a:rPr>
              <a:t>. . .</a:t>
            </a:r>
            <a:endParaRPr/>
          </a:p>
        </p:txBody>
      </p:sp>
      <p:sp>
        <p:nvSpPr>
          <p:cNvPr id="926" name="CustomShape 235"/>
          <p:cNvSpPr/>
          <p:nvPr/>
        </p:nvSpPr>
        <p:spPr>
          <a:xfrm>
            <a:off x="5821200" y="1095480"/>
            <a:ext cx="3322800" cy="166212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Power/perf/fault </a:t>
            </a:r>
            <a:r>
              <a:rPr lang="en-US" sz="2800">
                <a:latin typeface="Arial"/>
              </a:rPr>
              <a:t>“</a:t>
            </a:r>
            <a:r>
              <a:rPr lang="en-US" sz="2800">
                <a:solidFill>
                  <a:srgbClr val="0000d0"/>
                </a:solidFill>
                <a:latin typeface="Arial"/>
              </a:rPr>
              <a:t>sensors</a:t>
            </a:r>
            <a:r>
              <a:rPr lang="en-US" sz="2800">
                <a:latin typeface="Arial"/>
              </a:rPr>
              <a:t>”</a:t>
            </a:r>
            <a:endParaRPr/>
          </a:p>
          <a:p>
            <a:pPr lvl="1">
              <a:lnSpc>
                <a:spcPct val="90000"/>
              </a:lnSpc>
              <a:buSzPct val="75000"/>
              <a:buFont typeface="Wingdings" charset="2"/>
              <a:buChar char=""/>
            </a:pPr>
            <a:r>
              <a:rPr lang="en-US" sz="2400">
                <a:solidFill>
                  <a:srgbClr val="000000"/>
                </a:solidFill>
                <a:latin typeface="Arial"/>
                <a:ea typeface="ＭＳ Ｐゴシック"/>
              </a:rPr>
              <a:t>current &amp; temp</a:t>
            </a:r>
            <a:endParaRPr/>
          </a:p>
          <a:p>
            <a:pPr lvl="1">
              <a:lnSpc>
                <a:spcPct val="90000"/>
              </a:lnSpc>
              <a:buSzPct val="75000"/>
              <a:buFont typeface="Wingdings" charset="2"/>
              <a:buChar char=""/>
            </a:pPr>
            <a:r>
              <a:rPr lang="en-US" sz="2400">
                <a:solidFill>
                  <a:srgbClr val="000000"/>
                </a:solidFill>
                <a:latin typeface="Arial"/>
                <a:ea typeface="ＭＳ Ｐゴシック"/>
              </a:rPr>
              <a:t>hw counters</a:t>
            </a:r>
            <a:endParaRPr/>
          </a:p>
          <a:p>
            <a:pPr lvl="1">
              <a:lnSpc>
                <a:spcPct val="90000"/>
              </a:lnSpc>
              <a:buSzPct val="75000"/>
              <a:buFont typeface="Wingdings" charset="2"/>
              <a:buChar char=""/>
            </a:pPr>
            <a:r>
              <a:rPr lang="en-US" sz="2400">
                <a:solidFill>
                  <a:srgbClr val="000000"/>
                </a:solidFill>
                <a:latin typeface="Arial"/>
                <a:ea typeface="ＭＳ Ｐゴシック"/>
              </a:rPr>
              <a:t>. . .</a:t>
            </a:r>
            <a:endParaRPr/>
          </a:p>
        </p:txBody>
      </p:sp>
      <p:pic>
        <p:nvPicPr>
          <p:cNvPr id="927" name="Picture 256" descr="MMj02363570000[1]"/>
          <p:cNvPicPr/>
          <p:nvPr/>
        </p:nvPicPr>
        <p:blipFill>
          <a:blip r:embed="rId1"/>
          <a:stretch>
            <a:fillRect/>
          </a:stretch>
        </p:blipFill>
        <p:spPr>
          <a:xfrm>
            <a:off x="2095920" y="4080600"/>
            <a:ext cx="447840" cy="609480"/>
          </a:xfrm>
          <a:prstGeom prst="rect">
            <a:avLst/>
          </a:prstGeom>
          <a:ln>
            <a:noFill/>
          </a:ln>
        </p:spPr>
      </p:pic>
      <p:pic>
        <p:nvPicPr>
          <p:cNvPr id="928" name="Picture 258" descr="MCAN02089_0000[1]"/>
          <p:cNvPicPr/>
          <p:nvPr/>
        </p:nvPicPr>
        <p:blipFill>
          <a:blip r:embed="rId2"/>
          <a:stretch>
            <a:fillRect/>
          </a:stretch>
        </p:blipFill>
        <p:spPr>
          <a:xfrm>
            <a:off x="3282840" y="3957480"/>
            <a:ext cx="846360" cy="924120"/>
          </a:xfrm>
          <a:prstGeom prst="rect">
            <a:avLst/>
          </a:prstGeom>
          <a:ln>
            <a:noFill/>
          </a:ln>
        </p:spPr>
      </p:pic>
      <p:pic>
        <p:nvPicPr>
          <p:cNvPr id="929" name="Picture 259" descr="MCj01410550000[1]"/>
          <p:cNvPicPr/>
          <p:nvPr/>
        </p:nvPicPr>
        <p:blipFill>
          <a:blip r:embed="rId3"/>
          <a:stretch>
            <a:fillRect/>
          </a:stretch>
        </p:blipFill>
        <p:spPr>
          <a:xfrm>
            <a:off x="3246480" y="2800440"/>
            <a:ext cx="612720" cy="507960"/>
          </a:xfrm>
          <a:prstGeom prst="rect">
            <a:avLst/>
          </a:prstGeom>
          <a:ln>
            <a:noFill/>
          </a:ln>
        </p:spPr>
      </p:pic>
      <p:sp>
        <p:nvSpPr>
          <p:cNvPr id="930" name="CustomShape 236"/>
          <p:cNvSpPr/>
          <p:nvPr/>
        </p:nvSpPr>
        <p:spPr>
          <a:xfrm>
            <a:off x="5683320" y="3290760"/>
            <a:ext cx="3286080" cy="1565280"/>
          </a:xfrm>
          <a:prstGeom prst="rect">
            <a:avLst/>
          </a:prstGeom>
          <a:noFill/>
          <a:ln>
            <a:noFill/>
          </a:ln>
        </p:spPr>
        <p:txBody>
          <a:bodyPr lIns="92160" rIns="92160" tIns="46080" bIns="46080"/>
          <a:p>
            <a:pPr>
              <a:lnSpc>
                <a:spcPct val="90000"/>
              </a:lnSpc>
              <a:buSzPct val="80000"/>
              <a:buFont typeface="Wingdings" charset="2"/>
              <a:buChar char=""/>
            </a:pPr>
            <a:r>
              <a:rPr lang="en-US" sz="2800">
                <a:latin typeface="Arial"/>
              </a:rPr>
              <a:t>Power/perf/fault</a:t>
            </a:r>
            <a:r>
              <a:rPr lang="en-US" sz="2800">
                <a:solidFill>
                  <a:srgbClr val="0000d0"/>
                </a:solidFill>
                <a:latin typeface="Arial"/>
              </a:rPr>
              <a:t> </a:t>
            </a:r>
            <a:r>
              <a:rPr lang="en-US" sz="2800">
                <a:solidFill>
                  <a:srgbClr val="0000d0"/>
                </a:solidFill>
                <a:latin typeface="Arial"/>
              </a:rPr>
              <a:t>“controls”</a:t>
            </a:r>
            <a:endParaRPr/>
          </a:p>
          <a:p>
            <a:pPr lvl="1">
              <a:lnSpc>
                <a:spcPct val="90000"/>
              </a:lnSpc>
              <a:buSzPct val="75000"/>
              <a:buFont typeface="Wingdings" charset="2"/>
              <a:buChar char=""/>
            </a:pPr>
            <a:r>
              <a:rPr lang="en-US" sz="2400">
                <a:solidFill>
                  <a:srgbClr val="000000"/>
                </a:solidFill>
                <a:latin typeface="Arial"/>
                <a:ea typeface="ＭＳ Ｐゴシック"/>
              </a:rPr>
              <a:t>Turn off idle and faulty PEs</a:t>
            </a:r>
            <a:endParaRPr/>
          </a:p>
        </p:txBody>
      </p:sp>
      <p:pic>
        <p:nvPicPr>
          <p:cNvPr id="931" name="Picture 263" descr="MCj02810340000[1]"/>
          <p:cNvPicPr/>
          <p:nvPr/>
        </p:nvPicPr>
        <p:blipFill>
          <a:blip r:embed="rId4"/>
          <a:stretch>
            <a:fillRect/>
          </a:stretch>
        </p:blipFill>
        <p:spPr>
          <a:xfrm>
            <a:off x="3336840" y="3971880"/>
            <a:ext cx="482760" cy="781200"/>
          </a:xfrm>
          <a:prstGeom prst="rect">
            <a:avLst/>
          </a:prstGeom>
          <a:ln>
            <a:noFill/>
          </a:ln>
        </p:spPr>
      </p:pic>
      <p:pic>
        <p:nvPicPr>
          <p:cNvPr id="932" name="Picture 267" descr="MCj02810340000[1]"/>
          <p:cNvPicPr/>
          <p:nvPr/>
        </p:nvPicPr>
        <p:blipFill>
          <a:blip r:embed="rId5"/>
          <a:stretch>
            <a:fillRect/>
          </a:stretch>
        </p:blipFill>
        <p:spPr>
          <a:xfrm>
            <a:off x="3360600" y="2725560"/>
            <a:ext cx="482760" cy="781200"/>
          </a:xfrm>
          <a:prstGeom prst="rect">
            <a:avLst/>
          </a:prstGeom>
          <a:ln>
            <a:noFill/>
          </a:ln>
        </p:spPr>
      </p:pic>
      <p:pic>
        <p:nvPicPr>
          <p:cNvPr id="933" name="Picture 268" descr="MCj01410550000[1]"/>
          <p:cNvPicPr/>
          <p:nvPr/>
        </p:nvPicPr>
        <p:blipFill>
          <a:blip r:embed="rId6"/>
          <a:stretch>
            <a:fillRect/>
          </a:stretch>
        </p:blipFill>
        <p:spPr>
          <a:xfrm>
            <a:off x="2050920" y="1571760"/>
            <a:ext cx="613080" cy="507960"/>
          </a:xfrm>
          <a:prstGeom prst="rect">
            <a:avLst/>
          </a:prstGeom>
          <a:ln>
            <a:noFill/>
          </a:ln>
        </p:spPr>
      </p:pic>
      <p:pic>
        <p:nvPicPr>
          <p:cNvPr id="934" name="Picture 269" descr="MCj02810340000[1]"/>
          <p:cNvPicPr/>
          <p:nvPr/>
        </p:nvPicPr>
        <p:blipFill>
          <a:blip r:embed="rId7"/>
          <a:stretch>
            <a:fillRect/>
          </a:stretch>
        </p:blipFill>
        <p:spPr>
          <a:xfrm>
            <a:off x="2077560" y="1500120"/>
            <a:ext cx="482760" cy="781200"/>
          </a:xfrm>
          <a:prstGeom prst="rect">
            <a:avLst/>
          </a:prstGeom>
          <a:ln>
            <a:noFill/>
          </a:ln>
        </p:spPr>
      </p:pic>
      <p:pic>
        <p:nvPicPr>
          <p:cNvPr id="935" name="Picture 270" descr="MMj02363570000[1]"/>
          <p:cNvPicPr/>
          <p:nvPr/>
        </p:nvPicPr>
        <p:blipFill>
          <a:blip r:embed="rId8"/>
          <a:stretch>
            <a:fillRect/>
          </a:stretch>
        </p:blipFill>
        <p:spPr>
          <a:xfrm>
            <a:off x="2097000" y="2768400"/>
            <a:ext cx="447480" cy="609480"/>
          </a:xfrm>
          <a:prstGeom prst="rect">
            <a:avLst/>
          </a:prstGeom>
          <a:ln>
            <a:noFill/>
          </a:ln>
        </p:spPr>
      </p:pic>
      <p:pic>
        <p:nvPicPr>
          <p:cNvPr id="936" name="Picture 273" descr="j0295206"/>
          <p:cNvPicPr/>
          <p:nvPr/>
        </p:nvPicPr>
        <p:blipFill>
          <a:blip r:embed="rId9"/>
          <a:stretch>
            <a:fillRect/>
          </a:stretch>
        </p:blipFill>
        <p:spPr>
          <a:xfrm>
            <a:off x="2687760" y="2786040"/>
            <a:ext cx="152280" cy="733320"/>
          </a:xfrm>
          <a:prstGeom prst="rect">
            <a:avLst/>
          </a:prstGeom>
          <a:ln>
            <a:noFill/>
          </a:ln>
        </p:spPr>
      </p:pic>
      <p:pic>
        <p:nvPicPr>
          <p:cNvPr id="937" name="Picture 274" descr="j0295206"/>
          <p:cNvPicPr/>
          <p:nvPr/>
        </p:nvPicPr>
        <p:blipFill>
          <a:blip r:embed="rId10"/>
          <a:stretch>
            <a:fillRect/>
          </a:stretch>
        </p:blipFill>
        <p:spPr>
          <a:xfrm>
            <a:off x="2692440" y="4019400"/>
            <a:ext cx="152280" cy="733680"/>
          </a:xfrm>
          <a:prstGeom prst="rect">
            <a:avLst/>
          </a:prstGeom>
          <a:ln>
            <a:noFill/>
          </a:ln>
        </p:spPr>
      </p:pic>
      <p:pic>
        <p:nvPicPr>
          <p:cNvPr id="938" name="Picture 264" descr="MPj03878480000[1]"/>
          <p:cNvPicPr/>
          <p:nvPr/>
        </p:nvPicPr>
        <p:blipFill>
          <a:blip r:embed="rId11"/>
          <a:stretch>
            <a:fillRect/>
          </a:stretch>
        </p:blipFill>
        <p:spPr>
          <a:xfrm>
            <a:off x="2055960" y="4019400"/>
            <a:ext cx="513000" cy="684000"/>
          </a:xfrm>
          <a:prstGeom prst="rect">
            <a:avLst/>
          </a:prstGeom>
          <a:ln>
            <a:noFill/>
          </a:ln>
        </p:spPr>
      </p:pic>
      <p:pic>
        <p:nvPicPr>
          <p:cNvPr id="939" name="Picture 271" descr="MPj03878480000[1]"/>
          <p:cNvPicPr/>
          <p:nvPr/>
        </p:nvPicPr>
        <p:blipFill>
          <a:blip r:embed="rId12"/>
          <a:stretch>
            <a:fillRect/>
          </a:stretch>
        </p:blipFill>
        <p:spPr>
          <a:xfrm>
            <a:off x="2055960" y="2717640"/>
            <a:ext cx="512640" cy="684000"/>
          </a:xfrm>
          <a:prstGeom prst="rect">
            <a:avLst/>
          </a:prstGeom>
          <a:ln>
            <a:noFill/>
          </a:ln>
        </p:spPr>
      </p:pic>
    </p:spTree>
  </p:cSld>
  <p:timing>
    <p:tnLst>
      <p:par>
        <p:cTn id="251" dur="indefinite" restart="never" nodeType="tmRoot">
          <p:childTnLst>
            <p:seq>
              <p:cTn id="252" dur="indefinite" nodeType="mainSeq">
                <p:childTnLst>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926"/>
                                        </p:tgtEl>
                                        <p:attrNameLst>
                                          <p:attrName>style.visibility</p:attrName>
                                        </p:attrNameLst>
                                      </p:cBhvr>
                                      <p:to>
                                        <p:strVal val="visible"/>
                                      </p:to>
                                    </p:set>
                                  </p:childTnLst>
                                </p:cTn>
                              </p:par>
                              <p:par>
                                <p:cTn id="257" nodeType="withEffect" fill="hold" presetClass="entr" presetID="1">
                                  <p:stCondLst>
                                    <p:cond delay="0"/>
                                  </p:stCondLst>
                                  <p:childTnLst>
                                    <p:set>
                                      <p:cBhvr>
                                        <p:cTn id="258" dur="1" fill="hold">
                                          <p:stCondLst>
                                            <p:cond delay="0"/>
                                          </p:stCondLst>
                                        </p:cTn>
                                        <p:tgtEl>
                                          <p:spTgt spid="936"/>
                                        </p:tgtEl>
                                        <p:attrNameLst>
                                          <p:attrName>style.visibility</p:attrName>
                                        </p:attrNameLst>
                                      </p:cBhvr>
                                      <p:to>
                                        <p:strVal val="visible"/>
                                      </p:to>
                                    </p:set>
                                  </p:childTnLst>
                                </p:cTn>
                              </p:par>
                              <p:par>
                                <p:cTn id="259" nodeType="withEffect" fill="hold" presetClass="entr" presetID="1">
                                  <p:stCondLst>
                                    <p:cond delay="0"/>
                                  </p:stCondLst>
                                  <p:childTnLst>
                                    <p:set>
                                      <p:cBhvr>
                                        <p:cTn id="260" dur="1" fill="hold">
                                          <p:stCondLst>
                                            <p:cond delay="0"/>
                                          </p:stCondLst>
                                        </p:cTn>
                                        <p:tgtEl>
                                          <p:spTgt spid="937"/>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930"/>
                                        </p:tgtEl>
                                        <p:attrNameLst>
                                          <p:attrName>style.visibility</p:attrName>
                                        </p:attrNameLst>
                                      </p:cBhvr>
                                      <p:to>
                                        <p:strVal val="visible"/>
                                      </p:to>
                                    </p:set>
                                  </p:childTnLst>
                                </p:cTn>
                              </p:par>
                              <p:par>
                                <p:cTn id="265" nodeType="withEffect" fill="hold" presetClass="entr" presetID="1">
                                  <p:stCondLst>
                                    <p:cond delay="0"/>
                                  </p:stCondLst>
                                  <p:childTnLst>
                                    <p:set>
                                      <p:cBhvr>
                                        <p:cTn id="266" dur="1" fill="hold">
                                          <p:stCondLst>
                                            <p:cond delay="0"/>
                                          </p:stCondLst>
                                        </p:cTn>
                                        <p:tgtEl>
                                          <p:spTgt spid="931"/>
                                        </p:tgtEl>
                                        <p:attrNameLst>
                                          <p:attrName>style.visibility</p:attrName>
                                        </p:attrNameLst>
                                      </p:cBhvr>
                                      <p:to>
                                        <p:strVal val="visible"/>
                                      </p:to>
                                    </p:set>
                                  </p:childTnLst>
                                </p:cTn>
                              </p:par>
                              <p:par>
                                <p:cTn id="267" nodeType="withEffect" fill="hold" presetClass="entr" presetID="1">
                                  <p:stCondLst>
                                    <p:cond delay="0"/>
                                  </p:stCondLst>
                                  <p:childTnLst>
                                    <p:set>
                                      <p:cBhvr>
                                        <p:cTn id="268" dur="1" fill="hold">
                                          <p:stCondLst>
                                            <p:cond delay="0"/>
                                          </p:stCondLst>
                                        </p:cTn>
                                        <p:tgtEl>
                                          <p:spTgt spid="932"/>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934"/>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925"/>
                                        </p:tgtEl>
                                        <p:attrNameLst>
                                          <p:attrName>style.visibility</p:attrName>
                                        </p:attrNameLst>
                                      </p:cBhvr>
                                      <p:to>
                                        <p:strVal val="visible"/>
                                      </p:to>
                                    </p:set>
                                  </p:childTnLst>
                                </p:cTn>
                              </p:par>
                            </p:childTnLst>
                          </p:cTn>
                        </p:par>
                        <p:par>
                          <p:cTn id="275" fill="hold">
                            <p:stCondLst>
                              <p:cond delay="0"/>
                            </p:stCondLst>
                            <p:childTnLst>
                              <p:par>
                                <p:cTn id="276" nodeType="afterEffect" fill="hold" presetClass="entr" presetID="1">
                                  <p:stCondLst>
                                    <p:cond delay="0"/>
                                  </p:stCondLst>
                                  <p:childTnLst>
                                    <p:set>
                                      <p:cBhvr>
                                        <p:cTn id="277" dur="1" fill="hold">
                                          <p:stCondLst>
                                            <p:cond delay="0"/>
                                          </p:stCondLst>
                                        </p:cTn>
                                        <p:tgtEl>
                                          <p:spTgt spid="938"/>
                                        </p:tgtEl>
                                        <p:attrNameLst>
                                          <p:attrName>style.visibility</p:attrName>
                                        </p:attrNameLst>
                                      </p:cBhvr>
                                      <p:to>
                                        <p:strVal val="visible"/>
                                      </p:to>
                                    </p:set>
                                  </p:childTnLst>
                                </p:cTn>
                              </p:par>
                            </p:childTnLst>
                          </p:cTn>
                        </p:par>
                        <p:par>
                          <p:cTn id="278" fill="hold">
                            <p:stCondLst>
                              <p:cond delay="0"/>
                            </p:stCondLst>
                            <p:childTnLst>
                              <p:par>
                                <p:cTn id="279" nodeType="afterEffect" fill="hold" presetClass="entr" presetID="1">
                                  <p:stCondLst>
                                    <p:cond delay="0"/>
                                  </p:stCondLst>
                                  <p:childTnLst>
                                    <p:set>
                                      <p:cBhvr>
                                        <p:cTn id="280" dur="1" fill="hold">
                                          <p:stCondLst>
                                            <p:cond delay="0"/>
                                          </p:stCondLst>
                                        </p:cTn>
                                        <p:tgtEl>
                                          <p:spTgt spid="93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0"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41" name="TextShape 2"/>
          <p:cNvSpPr txBox="1"/>
          <p:nvPr/>
        </p:nvSpPr>
        <p:spPr>
          <a:xfrm>
            <a:off x="468000" y="599760"/>
            <a:ext cx="8475480" cy="609480"/>
          </a:xfrm>
          <a:prstGeom prst="rect">
            <a:avLst/>
          </a:prstGeom>
        </p:spPr>
        <p:txBody>
          <a:bodyPr anchor="ctr"/>
          <a:p>
            <a:pPr/>
            <a:r>
              <a:rPr lang="en-US" sz="3600">
                <a:latin typeface="Arial"/>
              </a:rPr>
              <a:t>Multicore Challenges &amp; Opportunities</a:t>
            </a:r>
            <a:endParaRPr/>
          </a:p>
        </p:txBody>
      </p:sp>
      <p:sp>
        <p:nvSpPr>
          <p:cNvPr id="942" name="TextShape 3"/>
          <p:cNvSpPr txBox="1"/>
          <p:nvPr/>
        </p:nvSpPr>
        <p:spPr>
          <a:xfrm>
            <a:off x="457200" y="1492200"/>
            <a:ext cx="8440560" cy="4965840"/>
          </a:xfrm>
          <a:prstGeom prst="rect">
            <a:avLst/>
          </a:prstGeom>
        </p:spPr>
        <p:txBody>
          <a:bodyPr/>
          <a:p>
            <a:pPr>
              <a:buSzPct val="80000"/>
              <a:buFont typeface="Wingdings" charset="2"/>
              <a:buChar char=""/>
            </a:pPr>
            <a:r>
              <a:rPr lang="en-US" sz="2800">
                <a:latin typeface="Arial"/>
              </a:rPr>
              <a:t>Can users actually get at that extra performance?</a:t>
            </a:r>
            <a:endParaRPr/>
          </a:p>
          <a:p>
            <a:pPr lvl="1">
              <a:buSzPct val="75000"/>
              <a:buFont typeface="Wingdings" charset="2"/>
              <a:buChar char=""/>
            </a:pPr>
            <a:r>
              <a:rPr lang="en-US" sz="2400">
                <a:latin typeface="Arial"/>
              </a:rPr>
              <a:t>“</a:t>
            </a:r>
            <a:r>
              <a:rPr lang="en-US" sz="2400">
                <a:latin typeface="Arial"/>
              </a:rPr>
              <a:t>I’m concerned they will just be there and nobody will be driven to take advantage of them,” Douglas Post, head of the DoC’s HPC Modernization Program</a:t>
            </a:r>
            <a:endParaRPr/>
          </a:p>
          <a:p>
            <a:pPr>
              <a:buSzPct val="80000"/>
              <a:buFont typeface="Wingdings" charset="2"/>
              <a:buChar char=""/>
            </a:pPr>
            <a:r>
              <a:rPr lang="en-US" sz="2800">
                <a:latin typeface="Arial"/>
              </a:rPr>
              <a:t>Programming them</a:t>
            </a:r>
            <a:endParaRPr/>
          </a:p>
          <a:p>
            <a:pPr lvl="1">
              <a:buSzPct val="75000"/>
              <a:buFont typeface="Wingdings" charset="2"/>
              <a:buChar char=""/>
            </a:pPr>
            <a:r>
              <a:rPr lang="en-US" sz="2400">
                <a:latin typeface="Arial"/>
              </a:rPr>
              <a:t>“</a:t>
            </a:r>
            <a:r>
              <a:rPr lang="en-US" sz="2400">
                <a:latin typeface="Arial"/>
              </a:rPr>
              <a:t>Overhead is a killer. The work to manage that parallelism has to be less than the amount of work we’re trying to do.  </a:t>
            </a:r>
            <a:r>
              <a:rPr lang="en-US" sz="2400">
                <a:solidFill>
                  <a:srgbClr val="ff00ff"/>
                </a:solidFill>
                <a:latin typeface="Arial"/>
              </a:rPr>
              <a:t>Some of us in the community have been wrestling with these problems for 25 years.</a:t>
            </a:r>
            <a:r>
              <a:rPr lang="en-US" sz="2400">
                <a:latin typeface="Arial"/>
              </a:rPr>
              <a:t> You get the feeling [commodity chip designers] are not even aware of them yet. Boy, are they in for a surprise.” Thomas Sterling, CACR, CalTech </a:t>
            </a:r>
            <a:endParaRPr/>
          </a:p>
        </p:txBody>
      </p:sp>
    </p:spTree>
  </p:cSld>
  <p:timing>
    <p:tnLst>
      <p:par>
        <p:cTn id="281" dur="indefinite" restart="never" nodeType="tmRoot">
          <p:childTnLst>
            <p:seq>
              <p:cTn id="282" dur="indefinite" nodeType="mainSeq">
                <p:childTnLst>
                  <p:par>
                    <p:cTn id="283" fill="hold">
                      <p:stCondLst>
                        <p:cond delay="indefinite"/>
                      </p:stCondLst>
                      <p:childTnLst>
                        <p:par>
                          <p:cTn id="284" fill="hold">
                            <p:stCondLst>
                              <p:cond delay="0"/>
                            </p:stCondLst>
                            <p:childTnLst>
                              <p:par>
                                <p:cTn id="285" nodeType="withEffect" fill="hold" presetClass="entr" presetID="1">
                                  <p:stCondLst>
                                    <p:cond delay="0"/>
                                  </p:stCondLst>
                                  <p:childTnLst>
                                    <p:set>
                                      <p:cBhvr>
                                        <p:cTn id="286" dur="1" fill="hold">
                                          <p:stCondLst>
                                            <p:cond delay="0"/>
                                          </p:stCondLst>
                                        </p:cTn>
                                        <p:tgtEl>
                                          <p:spTgt spid="942">
                                            <p:txEl>
                                              <p:pRg st="0" end="50"/>
                                            </p:txEl>
                                          </p:spTgt>
                                        </p:tgtEl>
                                        <p:attrNameLst>
                                          <p:attrName>style.visibility</p:attrName>
                                        </p:attrNameLst>
                                      </p:cBhvr>
                                      <p:to>
                                        <p:strVal val="visible"/>
                                      </p:to>
                                    </p:set>
                                  </p:childTnLst>
                                </p:cTn>
                              </p:par>
                              <p:par>
                                <p:cTn id="287" nodeType="withEffect" fill="hold" presetClass="entr" presetID="1">
                                  <p:stCondLst>
                                    <p:cond delay="0"/>
                                  </p:stCondLst>
                                  <p:childTnLst>
                                    <p:set>
                                      <p:cBhvr>
                                        <p:cTn id="288" dur="1" fill="hold">
                                          <p:stCondLst>
                                            <p:cond delay="0"/>
                                          </p:stCondLst>
                                        </p:cTn>
                                        <p:tgtEl>
                                          <p:spTgt spid="942">
                                            <p:txEl>
                                              <p:pRg st="50" end="201"/>
                                            </p:txEl>
                                          </p:spTgt>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nodeType="clickEffect" fill="hold" presetClass="entr" presetID="1">
                                  <p:stCondLst>
                                    <p:cond delay="0"/>
                                  </p:stCondLst>
                                  <p:childTnLst>
                                    <p:set>
                                      <p:cBhvr>
                                        <p:cTn id="292" dur="1" fill="hold">
                                          <p:stCondLst>
                                            <p:cond delay="0"/>
                                          </p:stCondLst>
                                        </p:cTn>
                                        <p:tgtEl>
                                          <p:spTgt spid="942">
                                            <p:txEl>
                                              <p:pRg st="201" end="218"/>
                                            </p:txEl>
                                          </p:spTgt>
                                        </p:tgtEl>
                                        <p:attrNameLst>
                                          <p:attrName>style.visibility</p:attrName>
                                        </p:attrNameLst>
                                      </p:cBhvr>
                                      <p:to>
                                        <p:strVal val="visible"/>
                                      </p:to>
                                    </p:set>
                                  </p:childTnLst>
                                </p:cTn>
                              </p:par>
                              <p:par>
                                <p:cTn id="293" nodeType="withEffect" fill="hold" presetClass="entr" presetID="1">
                                  <p:stCondLst>
                                    <p:cond delay="0"/>
                                  </p:stCondLst>
                                  <p:childTnLst>
                                    <p:set>
                                      <p:cBhvr>
                                        <p:cTn id="294" dur="1" fill="hold">
                                          <p:stCondLst>
                                            <p:cond delay="0"/>
                                          </p:stCondLst>
                                        </p:cTn>
                                        <p:tgtEl>
                                          <p:spTgt spid="942">
                                            <p:txEl>
                                              <p:pRg st="218" end="56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3"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44" name="TextShape 2"/>
          <p:cNvSpPr txBox="1"/>
          <p:nvPr/>
        </p:nvSpPr>
        <p:spPr>
          <a:xfrm>
            <a:off x="447840" y="450360"/>
            <a:ext cx="8153280" cy="422280"/>
          </a:xfrm>
          <a:prstGeom prst="rect">
            <a:avLst/>
          </a:prstGeom>
        </p:spPr>
        <p:txBody>
          <a:bodyPr anchor="ctr"/>
          <a:p>
            <a:pPr/>
            <a:r>
              <a:rPr lang="en-US" sz="3600">
                <a:latin typeface="Arial"/>
              </a:rPr>
              <a:t>Keeping many PEs busy</a:t>
            </a:r>
            <a:endParaRPr/>
          </a:p>
        </p:txBody>
      </p:sp>
      <p:sp>
        <p:nvSpPr>
          <p:cNvPr id="945" name="TextShape 3"/>
          <p:cNvSpPr txBox="1"/>
          <p:nvPr/>
        </p:nvSpPr>
        <p:spPr>
          <a:xfrm>
            <a:off x="457200" y="1254240"/>
            <a:ext cx="8229600" cy="3635280"/>
          </a:xfrm>
          <a:prstGeom prst="rect">
            <a:avLst/>
          </a:prstGeom>
        </p:spPr>
        <p:txBody>
          <a:bodyPr/>
          <a:p>
            <a:pPr>
              <a:buSzPct val="80000"/>
              <a:buFont typeface="Wingdings" charset="2"/>
              <a:buChar char=""/>
            </a:pPr>
            <a:r>
              <a:rPr lang="en-US" sz="2800">
                <a:latin typeface="Arial"/>
              </a:rPr>
              <a:t>Can have many applications running at the same time, each one running on a different PE</a:t>
            </a:r>
            <a:endParaRPr/>
          </a:p>
          <a:p>
            <a:pPr>
              <a:buSzPct val="80000"/>
              <a:buFont typeface="Wingdings" charset="2"/>
              <a:buChar char=""/>
            </a:pPr>
            <a:r>
              <a:rPr lang="en-US" sz="2800">
                <a:latin typeface="Arial"/>
              </a:rPr>
              <a:t>Or can parallelize application(s) to run on many PEs</a:t>
            </a:r>
            <a:endParaRPr/>
          </a:p>
          <a:p>
            <a:pPr algn="ctr"/>
            <a:r>
              <a:rPr lang="en-US" sz="2800">
                <a:latin typeface="Arial"/>
              </a:rPr>
              <a:t>                  </a:t>
            </a:r>
            <a:r>
              <a:rPr lang="en-US" sz="2800">
                <a:solidFill>
                  <a:srgbClr val="ff00ff"/>
                </a:solidFill>
                <a:latin typeface="Arial"/>
              </a:rPr>
              <a:t>summing 1000 numbers on 8 PEs</a:t>
            </a:r>
            <a:endParaRPr/>
          </a:p>
        </p:txBody>
      </p:sp>
      <p:sp>
        <p:nvSpPr>
          <p:cNvPr id="946" name="CustomShape 4"/>
          <p:cNvSpPr/>
          <p:nvPr/>
        </p:nvSpPr>
        <p:spPr>
          <a:xfrm>
            <a:off x="2535120" y="2971800"/>
            <a:ext cx="460440" cy="457200"/>
          </a:xfrm>
          <a:prstGeom prst="ellipse">
            <a:avLst/>
          </a:prstGeom>
          <a:noFill/>
          <a:ln w="12600">
            <a:solidFill>
              <a:srgbClr val="000000"/>
            </a:solidFill>
            <a:miter/>
          </a:ln>
        </p:spPr>
      </p:sp>
      <p:sp>
        <p:nvSpPr>
          <p:cNvPr id="947" name="CustomShape 5"/>
          <p:cNvSpPr/>
          <p:nvPr/>
        </p:nvSpPr>
        <p:spPr>
          <a:xfrm>
            <a:off x="2519280" y="3008160"/>
            <a:ext cx="459720" cy="368280"/>
          </a:xfrm>
          <a:prstGeom prst="rect">
            <a:avLst/>
          </a:prstGeom>
          <a:noFill/>
          <a:ln>
            <a:noFill/>
          </a:ln>
        </p:spPr>
        <p:txBody>
          <a:bodyPr wrap="none" lIns="90000" rIns="90000" tIns="46800" bIns="46800"/>
          <a:p>
            <a:pPr/>
            <a:r>
              <a:rPr lang="en-US">
                <a:latin typeface="Arial"/>
              </a:rPr>
              <a:t>P0</a:t>
            </a:r>
            <a:endParaRPr/>
          </a:p>
        </p:txBody>
      </p:sp>
      <p:sp>
        <p:nvSpPr>
          <p:cNvPr id="948" name="CustomShape 6"/>
          <p:cNvSpPr/>
          <p:nvPr/>
        </p:nvSpPr>
        <p:spPr>
          <a:xfrm>
            <a:off x="3317760" y="2971800"/>
            <a:ext cx="460440" cy="457200"/>
          </a:xfrm>
          <a:prstGeom prst="ellipse">
            <a:avLst/>
          </a:prstGeom>
          <a:noFill/>
          <a:ln w="12600">
            <a:solidFill>
              <a:srgbClr val="000000"/>
            </a:solidFill>
            <a:miter/>
          </a:ln>
        </p:spPr>
      </p:sp>
      <p:sp>
        <p:nvSpPr>
          <p:cNvPr id="949" name="CustomShape 7"/>
          <p:cNvSpPr/>
          <p:nvPr/>
        </p:nvSpPr>
        <p:spPr>
          <a:xfrm>
            <a:off x="3301920" y="3008160"/>
            <a:ext cx="459720" cy="368280"/>
          </a:xfrm>
          <a:prstGeom prst="rect">
            <a:avLst/>
          </a:prstGeom>
          <a:noFill/>
          <a:ln>
            <a:noFill/>
          </a:ln>
        </p:spPr>
        <p:txBody>
          <a:bodyPr wrap="none" lIns="90000" rIns="90000" tIns="46800" bIns="46800"/>
          <a:p>
            <a:pPr/>
            <a:r>
              <a:rPr lang="en-US">
                <a:latin typeface="Arial"/>
              </a:rPr>
              <a:t>P1</a:t>
            </a:r>
            <a:endParaRPr/>
          </a:p>
        </p:txBody>
      </p:sp>
      <p:sp>
        <p:nvSpPr>
          <p:cNvPr id="950" name="CustomShape 8"/>
          <p:cNvSpPr/>
          <p:nvPr/>
        </p:nvSpPr>
        <p:spPr>
          <a:xfrm>
            <a:off x="4084560" y="2971800"/>
            <a:ext cx="460080" cy="457200"/>
          </a:xfrm>
          <a:prstGeom prst="ellipse">
            <a:avLst/>
          </a:prstGeom>
          <a:noFill/>
          <a:ln w="12600">
            <a:solidFill>
              <a:srgbClr val="000000"/>
            </a:solidFill>
            <a:miter/>
          </a:ln>
        </p:spPr>
      </p:sp>
      <p:sp>
        <p:nvSpPr>
          <p:cNvPr id="951" name="CustomShape 9"/>
          <p:cNvSpPr/>
          <p:nvPr/>
        </p:nvSpPr>
        <p:spPr>
          <a:xfrm>
            <a:off x="4068720" y="3008160"/>
            <a:ext cx="459720" cy="368280"/>
          </a:xfrm>
          <a:prstGeom prst="rect">
            <a:avLst/>
          </a:prstGeom>
          <a:noFill/>
          <a:ln>
            <a:noFill/>
          </a:ln>
        </p:spPr>
        <p:txBody>
          <a:bodyPr wrap="none" lIns="90000" rIns="90000" tIns="46800" bIns="46800"/>
          <a:p>
            <a:pPr/>
            <a:r>
              <a:rPr lang="en-US">
                <a:latin typeface="Arial"/>
              </a:rPr>
              <a:t>P2</a:t>
            </a:r>
            <a:endParaRPr/>
          </a:p>
        </p:txBody>
      </p:sp>
      <p:sp>
        <p:nvSpPr>
          <p:cNvPr id="952" name="CustomShape 10"/>
          <p:cNvSpPr/>
          <p:nvPr/>
        </p:nvSpPr>
        <p:spPr>
          <a:xfrm>
            <a:off x="4851360" y="2971800"/>
            <a:ext cx="460080" cy="457200"/>
          </a:xfrm>
          <a:prstGeom prst="ellipse">
            <a:avLst/>
          </a:prstGeom>
          <a:noFill/>
          <a:ln w="12600">
            <a:solidFill>
              <a:srgbClr val="000000"/>
            </a:solidFill>
            <a:miter/>
          </a:ln>
        </p:spPr>
      </p:sp>
      <p:sp>
        <p:nvSpPr>
          <p:cNvPr id="953" name="CustomShape 11"/>
          <p:cNvSpPr/>
          <p:nvPr/>
        </p:nvSpPr>
        <p:spPr>
          <a:xfrm>
            <a:off x="4835160" y="3008160"/>
            <a:ext cx="459720" cy="368280"/>
          </a:xfrm>
          <a:prstGeom prst="rect">
            <a:avLst/>
          </a:prstGeom>
          <a:noFill/>
          <a:ln>
            <a:noFill/>
          </a:ln>
        </p:spPr>
        <p:txBody>
          <a:bodyPr wrap="none" lIns="90000" rIns="90000" tIns="46800" bIns="46800"/>
          <a:p>
            <a:pPr/>
            <a:r>
              <a:rPr lang="en-US">
                <a:latin typeface="Arial"/>
              </a:rPr>
              <a:t>P3</a:t>
            </a:r>
            <a:endParaRPr/>
          </a:p>
        </p:txBody>
      </p:sp>
      <p:sp>
        <p:nvSpPr>
          <p:cNvPr id="954" name="CustomShape 12"/>
          <p:cNvSpPr/>
          <p:nvPr/>
        </p:nvSpPr>
        <p:spPr>
          <a:xfrm>
            <a:off x="5617800" y="2971800"/>
            <a:ext cx="459000" cy="457200"/>
          </a:xfrm>
          <a:prstGeom prst="ellipse">
            <a:avLst/>
          </a:prstGeom>
          <a:noFill/>
          <a:ln w="12600">
            <a:solidFill>
              <a:srgbClr val="000000"/>
            </a:solidFill>
            <a:miter/>
          </a:ln>
        </p:spPr>
      </p:sp>
      <p:sp>
        <p:nvSpPr>
          <p:cNvPr id="955" name="CustomShape 13"/>
          <p:cNvSpPr/>
          <p:nvPr/>
        </p:nvSpPr>
        <p:spPr>
          <a:xfrm>
            <a:off x="5601960" y="3008160"/>
            <a:ext cx="459720" cy="368280"/>
          </a:xfrm>
          <a:prstGeom prst="rect">
            <a:avLst/>
          </a:prstGeom>
          <a:noFill/>
          <a:ln>
            <a:noFill/>
          </a:ln>
        </p:spPr>
        <p:txBody>
          <a:bodyPr wrap="none" lIns="90000" rIns="90000" tIns="46800" bIns="46800"/>
          <a:p>
            <a:pPr/>
            <a:r>
              <a:rPr lang="en-US">
                <a:latin typeface="Arial"/>
              </a:rPr>
              <a:t>P4</a:t>
            </a:r>
            <a:endParaRPr/>
          </a:p>
        </p:txBody>
      </p:sp>
      <p:sp>
        <p:nvSpPr>
          <p:cNvPr id="956" name="CustomShape 14"/>
          <p:cNvSpPr/>
          <p:nvPr/>
        </p:nvSpPr>
        <p:spPr>
          <a:xfrm>
            <a:off x="6384600" y="2971800"/>
            <a:ext cx="459000" cy="457200"/>
          </a:xfrm>
          <a:prstGeom prst="ellipse">
            <a:avLst/>
          </a:prstGeom>
          <a:noFill/>
          <a:ln w="12600">
            <a:solidFill>
              <a:srgbClr val="000000"/>
            </a:solidFill>
            <a:miter/>
          </a:ln>
        </p:spPr>
      </p:sp>
      <p:sp>
        <p:nvSpPr>
          <p:cNvPr id="957" name="CustomShape 15"/>
          <p:cNvSpPr/>
          <p:nvPr/>
        </p:nvSpPr>
        <p:spPr>
          <a:xfrm>
            <a:off x="6368760" y="3008160"/>
            <a:ext cx="459720" cy="368280"/>
          </a:xfrm>
          <a:prstGeom prst="rect">
            <a:avLst/>
          </a:prstGeom>
          <a:noFill/>
          <a:ln>
            <a:noFill/>
          </a:ln>
        </p:spPr>
        <p:txBody>
          <a:bodyPr wrap="none" lIns="90000" rIns="90000" tIns="46800" bIns="46800"/>
          <a:p>
            <a:pPr/>
            <a:r>
              <a:rPr lang="en-US">
                <a:latin typeface="Arial"/>
              </a:rPr>
              <a:t>P5</a:t>
            </a:r>
            <a:endParaRPr/>
          </a:p>
        </p:txBody>
      </p:sp>
      <p:sp>
        <p:nvSpPr>
          <p:cNvPr id="958" name="CustomShape 16"/>
          <p:cNvSpPr/>
          <p:nvPr/>
        </p:nvSpPr>
        <p:spPr>
          <a:xfrm>
            <a:off x="7151400" y="2971800"/>
            <a:ext cx="459000" cy="457200"/>
          </a:xfrm>
          <a:prstGeom prst="ellipse">
            <a:avLst/>
          </a:prstGeom>
          <a:noFill/>
          <a:ln w="12600">
            <a:solidFill>
              <a:srgbClr val="000000"/>
            </a:solidFill>
            <a:miter/>
          </a:ln>
        </p:spPr>
      </p:sp>
      <p:sp>
        <p:nvSpPr>
          <p:cNvPr id="959" name="CustomShape 17"/>
          <p:cNvSpPr/>
          <p:nvPr/>
        </p:nvSpPr>
        <p:spPr>
          <a:xfrm>
            <a:off x="7134120" y="3008160"/>
            <a:ext cx="459720" cy="368280"/>
          </a:xfrm>
          <a:prstGeom prst="rect">
            <a:avLst/>
          </a:prstGeom>
          <a:noFill/>
          <a:ln>
            <a:noFill/>
          </a:ln>
        </p:spPr>
        <p:txBody>
          <a:bodyPr wrap="none" lIns="90000" rIns="90000" tIns="46800" bIns="46800"/>
          <a:p>
            <a:pPr/>
            <a:r>
              <a:rPr lang="en-US">
                <a:latin typeface="Arial"/>
              </a:rPr>
              <a:t>P6</a:t>
            </a:r>
            <a:endParaRPr/>
          </a:p>
        </p:txBody>
      </p:sp>
      <p:sp>
        <p:nvSpPr>
          <p:cNvPr id="960" name="CustomShape 18"/>
          <p:cNvSpPr/>
          <p:nvPr/>
        </p:nvSpPr>
        <p:spPr>
          <a:xfrm>
            <a:off x="7916760" y="2971800"/>
            <a:ext cx="460440" cy="457200"/>
          </a:xfrm>
          <a:prstGeom prst="ellipse">
            <a:avLst/>
          </a:prstGeom>
          <a:noFill/>
          <a:ln w="12600">
            <a:solidFill>
              <a:srgbClr val="000000"/>
            </a:solidFill>
            <a:miter/>
          </a:ln>
        </p:spPr>
      </p:sp>
      <p:sp>
        <p:nvSpPr>
          <p:cNvPr id="961" name="CustomShape 19"/>
          <p:cNvSpPr/>
          <p:nvPr/>
        </p:nvSpPr>
        <p:spPr>
          <a:xfrm>
            <a:off x="7900920" y="3008160"/>
            <a:ext cx="459720" cy="368280"/>
          </a:xfrm>
          <a:prstGeom prst="rect">
            <a:avLst/>
          </a:prstGeom>
          <a:noFill/>
          <a:ln>
            <a:noFill/>
          </a:ln>
        </p:spPr>
        <p:txBody>
          <a:bodyPr wrap="none" lIns="90000" rIns="90000" tIns="46800" bIns="46800"/>
          <a:p>
            <a:pPr/>
            <a:r>
              <a:rPr lang="en-US">
                <a:latin typeface="Arial"/>
              </a:rPr>
              <a:t>P7</a:t>
            </a:r>
            <a:endParaRPr/>
          </a:p>
        </p:txBody>
      </p:sp>
      <p:sp>
        <p:nvSpPr>
          <p:cNvPr id="962" name="CustomShape 20"/>
          <p:cNvSpPr/>
          <p:nvPr/>
        </p:nvSpPr>
        <p:spPr>
          <a:xfrm>
            <a:off x="2535120" y="5105520"/>
            <a:ext cx="460440" cy="457200"/>
          </a:xfrm>
          <a:prstGeom prst="ellipse">
            <a:avLst/>
          </a:prstGeom>
          <a:noFill/>
          <a:ln w="12600">
            <a:solidFill>
              <a:srgbClr val="000000"/>
            </a:solidFill>
            <a:miter/>
          </a:ln>
        </p:spPr>
      </p:sp>
      <p:sp>
        <p:nvSpPr>
          <p:cNvPr id="963" name="CustomShape 21"/>
          <p:cNvSpPr/>
          <p:nvPr/>
        </p:nvSpPr>
        <p:spPr>
          <a:xfrm>
            <a:off x="2519280" y="5141880"/>
            <a:ext cx="459720" cy="368280"/>
          </a:xfrm>
          <a:prstGeom prst="rect">
            <a:avLst/>
          </a:prstGeom>
          <a:noFill/>
          <a:ln>
            <a:noFill/>
          </a:ln>
        </p:spPr>
        <p:txBody>
          <a:bodyPr wrap="none" lIns="90000" rIns="90000" tIns="46800" bIns="46800"/>
          <a:p>
            <a:pPr/>
            <a:r>
              <a:rPr lang="en-US">
                <a:latin typeface="Arial"/>
              </a:rPr>
              <a:t>P0</a:t>
            </a:r>
            <a:endParaRPr/>
          </a:p>
        </p:txBody>
      </p:sp>
      <p:sp>
        <p:nvSpPr>
          <p:cNvPr id="964" name="CustomShape 22"/>
          <p:cNvSpPr/>
          <p:nvPr/>
        </p:nvSpPr>
        <p:spPr>
          <a:xfrm>
            <a:off x="2535120" y="4038480"/>
            <a:ext cx="460440" cy="457200"/>
          </a:xfrm>
          <a:prstGeom prst="ellipse">
            <a:avLst/>
          </a:prstGeom>
          <a:noFill/>
          <a:ln w="12600">
            <a:solidFill>
              <a:srgbClr val="000000"/>
            </a:solidFill>
            <a:miter/>
          </a:ln>
        </p:spPr>
      </p:sp>
      <p:sp>
        <p:nvSpPr>
          <p:cNvPr id="965" name="CustomShape 23"/>
          <p:cNvSpPr/>
          <p:nvPr/>
        </p:nvSpPr>
        <p:spPr>
          <a:xfrm>
            <a:off x="2519280" y="4074840"/>
            <a:ext cx="459720" cy="368280"/>
          </a:xfrm>
          <a:prstGeom prst="rect">
            <a:avLst/>
          </a:prstGeom>
          <a:noFill/>
          <a:ln>
            <a:noFill/>
          </a:ln>
        </p:spPr>
        <p:txBody>
          <a:bodyPr wrap="none" lIns="90000" rIns="90000" tIns="46800" bIns="46800"/>
          <a:p>
            <a:pPr/>
            <a:r>
              <a:rPr lang="en-US">
                <a:latin typeface="Arial"/>
              </a:rPr>
              <a:t>P0</a:t>
            </a:r>
            <a:endParaRPr/>
          </a:p>
        </p:txBody>
      </p:sp>
      <p:sp>
        <p:nvSpPr>
          <p:cNvPr id="966" name="CustomShape 24"/>
          <p:cNvSpPr/>
          <p:nvPr/>
        </p:nvSpPr>
        <p:spPr>
          <a:xfrm>
            <a:off x="3354480" y="4038480"/>
            <a:ext cx="460080" cy="457200"/>
          </a:xfrm>
          <a:prstGeom prst="ellipse">
            <a:avLst/>
          </a:prstGeom>
          <a:noFill/>
          <a:ln w="12600">
            <a:solidFill>
              <a:srgbClr val="000000"/>
            </a:solidFill>
            <a:miter/>
          </a:ln>
        </p:spPr>
      </p:sp>
      <p:sp>
        <p:nvSpPr>
          <p:cNvPr id="967" name="CustomShape 25"/>
          <p:cNvSpPr/>
          <p:nvPr/>
        </p:nvSpPr>
        <p:spPr>
          <a:xfrm>
            <a:off x="3338280" y="4074840"/>
            <a:ext cx="459720" cy="368280"/>
          </a:xfrm>
          <a:prstGeom prst="rect">
            <a:avLst/>
          </a:prstGeom>
          <a:noFill/>
          <a:ln>
            <a:noFill/>
          </a:ln>
        </p:spPr>
        <p:txBody>
          <a:bodyPr wrap="none" lIns="90000" rIns="90000" tIns="46800" bIns="46800"/>
          <a:p>
            <a:pPr/>
            <a:r>
              <a:rPr lang="en-US">
                <a:latin typeface="Arial"/>
              </a:rPr>
              <a:t>P1</a:t>
            </a:r>
            <a:endParaRPr/>
          </a:p>
        </p:txBody>
      </p:sp>
      <p:sp>
        <p:nvSpPr>
          <p:cNvPr id="968" name="CustomShape 26"/>
          <p:cNvSpPr/>
          <p:nvPr/>
        </p:nvSpPr>
        <p:spPr>
          <a:xfrm>
            <a:off x="4135320" y="4038480"/>
            <a:ext cx="460440" cy="457200"/>
          </a:xfrm>
          <a:prstGeom prst="ellipse">
            <a:avLst/>
          </a:prstGeom>
          <a:noFill/>
          <a:ln w="12600">
            <a:solidFill>
              <a:srgbClr val="000000"/>
            </a:solidFill>
            <a:miter/>
          </a:ln>
        </p:spPr>
      </p:sp>
      <p:sp>
        <p:nvSpPr>
          <p:cNvPr id="969" name="CustomShape 27"/>
          <p:cNvSpPr/>
          <p:nvPr/>
        </p:nvSpPr>
        <p:spPr>
          <a:xfrm>
            <a:off x="4119480" y="4074840"/>
            <a:ext cx="459720" cy="368280"/>
          </a:xfrm>
          <a:prstGeom prst="rect">
            <a:avLst/>
          </a:prstGeom>
          <a:noFill/>
          <a:ln>
            <a:noFill/>
          </a:ln>
        </p:spPr>
        <p:txBody>
          <a:bodyPr wrap="none" lIns="90000" rIns="90000" tIns="46800" bIns="46800"/>
          <a:p>
            <a:pPr/>
            <a:r>
              <a:rPr lang="en-US">
                <a:latin typeface="Arial"/>
              </a:rPr>
              <a:t>P2</a:t>
            </a:r>
            <a:endParaRPr/>
          </a:p>
        </p:txBody>
      </p:sp>
      <p:sp>
        <p:nvSpPr>
          <p:cNvPr id="970" name="CustomShape 28"/>
          <p:cNvSpPr/>
          <p:nvPr/>
        </p:nvSpPr>
        <p:spPr>
          <a:xfrm>
            <a:off x="4897440" y="4038480"/>
            <a:ext cx="460440" cy="457200"/>
          </a:xfrm>
          <a:prstGeom prst="ellipse">
            <a:avLst/>
          </a:prstGeom>
          <a:noFill/>
          <a:ln w="12600">
            <a:solidFill>
              <a:srgbClr val="000000"/>
            </a:solidFill>
            <a:miter/>
          </a:ln>
        </p:spPr>
      </p:sp>
      <p:sp>
        <p:nvSpPr>
          <p:cNvPr id="971" name="CustomShape 29"/>
          <p:cNvSpPr/>
          <p:nvPr/>
        </p:nvSpPr>
        <p:spPr>
          <a:xfrm>
            <a:off x="4881600" y="4074840"/>
            <a:ext cx="459720" cy="368280"/>
          </a:xfrm>
          <a:prstGeom prst="rect">
            <a:avLst/>
          </a:prstGeom>
          <a:noFill/>
          <a:ln>
            <a:noFill/>
          </a:ln>
        </p:spPr>
        <p:txBody>
          <a:bodyPr wrap="none" lIns="90000" rIns="90000" tIns="46800" bIns="46800"/>
          <a:p>
            <a:pPr/>
            <a:r>
              <a:rPr lang="en-US">
                <a:latin typeface="Arial"/>
              </a:rPr>
              <a:t>P3</a:t>
            </a:r>
            <a:endParaRPr/>
          </a:p>
        </p:txBody>
      </p:sp>
      <p:sp>
        <p:nvSpPr>
          <p:cNvPr id="972" name="CustomShape 30"/>
          <p:cNvSpPr/>
          <p:nvPr/>
        </p:nvSpPr>
        <p:spPr>
          <a:xfrm>
            <a:off x="3373200" y="5105520"/>
            <a:ext cx="460080" cy="457200"/>
          </a:xfrm>
          <a:prstGeom prst="ellipse">
            <a:avLst/>
          </a:prstGeom>
          <a:noFill/>
          <a:ln w="12600">
            <a:solidFill>
              <a:srgbClr val="000000"/>
            </a:solidFill>
            <a:miter/>
          </a:ln>
        </p:spPr>
      </p:sp>
      <p:sp>
        <p:nvSpPr>
          <p:cNvPr id="973" name="CustomShape 31"/>
          <p:cNvSpPr/>
          <p:nvPr/>
        </p:nvSpPr>
        <p:spPr>
          <a:xfrm>
            <a:off x="3357720" y="5141880"/>
            <a:ext cx="459720" cy="368280"/>
          </a:xfrm>
          <a:prstGeom prst="rect">
            <a:avLst/>
          </a:prstGeom>
          <a:noFill/>
          <a:ln>
            <a:noFill/>
          </a:ln>
        </p:spPr>
        <p:txBody>
          <a:bodyPr wrap="none" lIns="90000" rIns="90000" tIns="46800" bIns="46800"/>
          <a:p>
            <a:pPr/>
            <a:r>
              <a:rPr lang="en-US">
                <a:latin typeface="Arial"/>
              </a:rPr>
              <a:t>P1</a:t>
            </a:r>
            <a:endParaRPr/>
          </a:p>
        </p:txBody>
      </p:sp>
      <p:sp>
        <p:nvSpPr>
          <p:cNvPr id="974" name="CustomShape 32"/>
          <p:cNvSpPr/>
          <p:nvPr/>
        </p:nvSpPr>
        <p:spPr>
          <a:xfrm>
            <a:off x="2535120" y="6172200"/>
            <a:ext cx="460440" cy="457200"/>
          </a:xfrm>
          <a:prstGeom prst="ellipse">
            <a:avLst/>
          </a:prstGeom>
          <a:noFill/>
          <a:ln w="12600">
            <a:solidFill>
              <a:srgbClr val="000000"/>
            </a:solidFill>
            <a:miter/>
          </a:ln>
        </p:spPr>
      </p:sp>
      <p:sp>
        <p:nvSpPr>
          <p:cNvPr id="975" name="CustomShape 33"/>
          <p:cNvSpPr/>
          <p:nvPr/>
        </p:nvSpPr>
        <p:spPr>
          <a:xfrm>
            <a:off x="2519280" y="6208560"/>
            <a:ext cx="459720" cy="368280"/>
          </a:xfrm>
          <a:prstGeom prst="rect">
            <a:avLst/>
          </a:prstGeom>
          <a:noFill/>
          <a:ln>
            <a:noFill/>
          </a:ln>
        </p:spPr>
        <p:txBody>
          <a:bodyPr wrap="none" lIns="90000" rIns="90000" tIns="46800" bIns="46800"/>
          <a:p>
            <a:pPr/>
            <a:r>
              <a:rPr lang="en-US">
                <a:latin typeface="Arial"/>
              </a:rPr>
              <a:t>P0</a:t>
            </a:r>
            <a:endParaRPr/>
          </a:p>
        </p:txBody>
      </p:sp>
    </p:spTree>
  </p:cSld>
  <p:timing>
    <p:tnLst>
      <p:par>
        <p:cTn id="295" dur="indefinite" restart="never" nodeType="tmRoot">
          <p:childTnLst>
            <p:seq>
              <p:cTn id="296" dur="indefinite" nodeType="mainSeq">
                <p:childTnLst>
                  <p:par>
                    <p:cTn id="297" fill="hold">
                      <p:stCondLst>
                        <p:cond delay="indefinite"/>
                      </p:stCondLst>
                      <p:childTnLst>
                        <p:par>
                          <p:cTn id="298" fill="hold">
                            <p:stCondLst>
                              <p:cond delay="0"/>
                            </p:stCondLst>
                            <p:childTnLst>
                              <p:par>
                                <p:cTn id="299" nodeType="withEffect" fill="hold" presetClass="entr" presetID="1">
                                  <p:stCondLst>
                                    <p:cond delay="0"/>
                                  </p:stCondLst>
                                  <p:childTnLst>
                                    <p:set>
                                      <p:cBhvr>
                                        <p:cTn id="300" dur="1" fill="hold">
                                          <p:stCondLst>
                                            <p:cond delay="0"/>
                                          </p:stCondLst>
                                        </p:cTn>
                                        <p:tgtEl>
                                          <p:spTgt spid="945">
                                            <p:txEl>
                                              <p:pRg st="0" end="88"/>
                                            </p:txEl>
                                          </p:spTgt>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945">
                                            <p:txEl>
                                              <p:pRg st="88" end="141"/>
                                            </p:txEl>
                                          </p:spTgt>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945">
                                            <p:txEl>
                                              <p:pRg st="141" end="189"/>
                                            </p:txEl>
                                          </p:spTgt>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1"/>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nodeType="clickEffect" fill="hold" presetClass="entr" presetID="1">
                                  <p:stCondLst>
                                    <p:cond delay="0"/>
                                  </p:stCondLst>
                                  <p:childTnLst>
                                    <p:set>
                                      <p:cBhvr>
                                        <p:cTn id="316" dur="1" fill="hold">
                                          <p:stCondLst>
                                            <p:cond delay="0"/>
                                          </p:stCondLst>
                                        </p:cTn>
                                        <p:tgtEl>
                                          <p:spTgt spid="-1"/>
                                        </p:tgtEl>
                                        <p:attrNameLst>
                                          <p:attrName>style.visibility</p:attrName>
                                        </p:attrNameLst>
                                      </p:cBhvr>
                                      <p:to>
                                        <p:strVal val="visible"/>
                                      </p:to>
                                    </p:set>
                                  </p:childTnLst>
                                </p:cTn>
                              </p:par>
                            </p:childTnLst>
                          </p:cTn>
                        </p:par>
                        <p:par>
                          <p:cTn id="317" fill="hold">
                            <p:stCondLst>
                              <p:cond delay="0"/>
                            </p:stCondLst>
                            <p:childTnLst>
                              <p:par>
                                <p:cTn id="318" nodeType="afterEffect" fill="hold" presetClass="entr" presetID="22" presetSubtype="1">
                                  <p:stCondLst>
                                    <p:cond delay="0"/>
                                  </p:stCondLst>
                                  <p:childTnLst>
                                    <p:set>
                                      <p:cBhvr>
                                        <p:cTn id="319" dur="1" fill="hold">
                                          <p:stCondLst>
                                            <p:cond delay="0"/>
                                          </p:stCondLst>
                                        </p:cTn>
                                        <p:tgtEl>
                                          <p:spTgt spid="-1"/>
                                        </p:tgtEl>
                                        <p:attrNameLst>
                                          <p:attrName>style.visibility</p:attrName>
                                        </p:attrNameLst>
                                      </p:cBhvr>
                                      <p:to>
                                        <p:strVal val="visible"/>
                                      </p:to>
                                    </p:set>
                                    <p:animEffect filter="wipe(up)" transition="in">
                                      <p:cBhvr additive="repl">
                                        <p:cTn id="320" dur="500"/>
                                        <p:tgtEl>
                                          <p:spTgt spid="-1"/>
                                        </p:tgtEl>
                                      </p:cBhvr>
                                    </p:animEffect>
                                  </p:childTnLst>
                                </p:cTn>
                              </p:par>
                              <p:par>
                                <p:cTn id="321" nodeType="withEffect" fill="hold" presetClass="entr" presetID="22" presetSubtype="1">
                                  <p:stCondLst>
                                    <p:cond delay="0"/>
                                  </p:stCondLst>
                                  <p:childTnLst>
                                    <p:set>
                                      <p:cBhvr>
                                        <p:cTn id="322" dur="1" fill="hold">
                                          <p:stCondLst>
                                            <p:cond delay="0"/>
                                          </p:stCondLst>
                                        </p:cTn>
                                        <p:tgtEl>
                                          <p:spTgt spid="-1"/>
                                        </p:tgtEl>
                                        <p:attrNameLst>
                                          <p:attrName>style.visibility</p:attrName>
                                        </p:attrNameLst>
                                      </p:cBhvr>
                                      <p:to>
                                        <p:strVal val="visible"/>
                                      </p:to>
                                    </p:set>
                                    <p:animEffect filter="wipe(up)" transition="in">
                                      <p:cBhvr additive="repl">
                                        <p:cTn id="323" dur="500"/>
                                        <p:tgtEl>
                                          <p:spTgt spid="-1"/>
                                        </p:tgtEl>
                                      </p:cBhvr>
                                    </p:animEffect>
                                  </p:childTnLst>
                                </p:cTn>
                              </p:par>
                              <p:par>
                                <p:cTn id="324" nodeType="withEffect" fill="hold" presetClass="entr" presetID="22" presetSubtype="1">
                                  <p:stCondLst>
                                    <p:cond delay="0"/>
                                  </p:stCondLst>
                                  <p:childTnLst>
                                    <p:set>
                                      <p:cBhvr>
                                        <p:cTn id="325" dur="1" fill="hold">
                                          <p:stCondLst>
                                            <p:cond delay="0"/>
                                          </p:stCondLst>
                                        </p:cTn>
                                        <p:tgtEl>
                                          <p:spTgt spid="-1"/>
                                        </p:tgtEl>
                                        <p:attrNameLst>
                                          <p:attrName>style.visibility</p:attrName>
                                        </p:attrNameLst>
                                      </p:cBhvr>
                                      <p:to>
                                        <p:strVal val="visible"/>
                                      </p:to>
                                    </p:set>
                                    <p:animEffect filter="wipe(up)" transition="in">
                                      <p:cBhvr additive="repl">
                                        <p:cTn id="326" dur="500"/>
                                        <p:tgtEl>
                                          <p:spTgt spid="-1"/>
                                        </p:tgtEl>
                                      </p:cBhvr>
                                    </p:animEffect>
                                  </p:childTnLst>
                                </p:cTn>
                              </p:par>
                              <p:par>
                                <p:cTn id="327" nodeType="withEffect" fill="hold" presetClass="entr" presetID="22" presetSubtype="1">
                                  <p:stCondLst>
                                    <p:cond delay="0"/>
                                  </p:stCondLst>
                                  <p:childTnLst>
                                    <p:set>
                                      <p:cBhvr>
                                        <p:cTn id="328" dur="1" fill="hold">
                                          <p:stCondLst>
                                            <p:cond delay="0"/>
                                          </p:stCondLst>
                                        </p:cTn>
                                        <p:tgtEl>
                                          <p:spTgt spid="-1"/>
                                        </p:tgtEl>
                                        <p:attrNameLst>
                                          <p:attrName>style.visibility</p:attrName>
                                        </p:attrNameLst>
                                      </p:cBhvr>
                                      <p:to>
                                        <p:strVal val="visible"/>
                                      </p:to>
                                    </p:set>
                                    <p:animEffect filter="wipe(up)" transition="in">
                                      <p:cBhvr additive="repl">
                                        <p:cTn id="329" dur="500"/>
                                        <p:tgtEl>
                                          <p:spTgt spid="-1"/>
                                        </p:tgtEl>
                                      </p:cBhvr>
                                    </p:animEffect>
                                  </p:childTnLst>
                                </p:cTn>
                              </p:par>
                              <p:par>
                                <p:cTn id="330" nodeType="withEffect" fill="hold" presetClass="entr" presetID="22" presetSubtype="1">
                                  <p:stCondLst>
                                    <p:cond delay="0"/>
                                  </p:stCondLst>
                                  <p:childTnLst>
                                    <p:set>
                                      <p:cBhvr>
                                        <p:cTn id="331" dur="1" fill="hold">
                                          <p:stCondLst>
                                            <p:cond delay="0"/>
                                          </p:stCondLst>
                                        </p:cTn>
                                        <p:tgtEl>
                                          <p:spTgt spid="-1"/>
                                        </p:tgtEl>
                                        <p:attrNameLst>
                                          <p:attrName>style.visibility</p:attrName>
                                        </p:attrNameLst>
                                      </p:cBhvr>
                                      <p:to>
                                        <p:strVal val="visible"/>
                                      </p:to>
                                    </p:set>
                                    <p:animEffect filter="wipe(up)" transition="in">
                                      <p:cBhvr additive="repl">
                                        <p:cTn id="332" dur="500"/>
                                        <p:tgtEl>
                                          <p:spTgt spid="-1"/>
                                        </p:tgtEl>
                                      </p:cBhvr>
                                    </p:animEffect>
                                  </p:childTnLst>
                                </p:cTn>
                              </p:par>
                              <p:par>
                                <p:cTn id="333" nodeType="withEffect" fill="hold" presetClass="entr" presetID="22" presetSubtype="1">
                                  <p:stCondLst>
                                    <p:cond delay="0"/>
                                  </p:stCondLst>
                                  <p:childTnLst>
                                    <p:set>
                                      <p:cBhvr>
                                        <p:cTn id="334" dur="1" fill="hold">
                                          <p:stCondLst>
                                            <p:cond delay="0"/>
                                          </p:stCondLst>
                                        </p:cTn>
                                        <p:tgtEl>
                                          <p:spTgt spid="-1"/>
                                        </p:tgtEl>
                                        <p:attrNameLst>
                                          <p:attrName>style.visibility</p:attrName>
                                        </p:attrNameLst>
                                      </p:cBhvr>
                                      <p:to>
                                        <p:strVal val="visible"/>
                                      </p:to>
                                    </p:set>
                                    <p:animEffect filter="wipe(up)" transition="in">
                                      <p:cBhvr additive="repl">
                                        <p:cTn id="335" dur="500"/>
                                        <p:tgtEl>
                                          <p:spTgt spid="-1"/>
                                        </p:tgtEl>
                                      </p:cBhvr>
                                    </p:animEffect>
                                  </p:childTnLst>
                                </p:cTn>
                              </p:par>
                              <p:par>
                                <p:cTn id="336" nodeType="withEffect" fill="hold" presetClass="entr" presetID="22" presetSubtype="1">
                                  <p:stCondLst>
                                    <p:cond delay="0"/>
                                  </p:stCondLst>
                                  <p:childTnLst>
                                    <p:set>
                                      <p:cBhvr>
                                        <p:cTn id="337" dur="1" fill="hold">
                                          <p:stCondLst>
                                            <p:cond delay="0"/>
                                          </p:stCondLst>
                                        </p:cTn>
                                        <p:tgtEl>
                                          <p:spTgt spid="-1"/>
                                        </p:tgtEl>
                                        <p:attrNameLst>
                                          <p:attrName>style.visibility</p:attrName>
                                        </p:attrNameLst>
                                      </p:cBhvr>
                                      <p:to>
                                        <p:strVal val="visible"/>
                                      </p:to>
                                    </p:set>
                                    <p:animEffect filter="wipe(up)" transition="in">
                                      <p:cBhvr additive="repl">
                                        <p:cTn id="338" dur="500"/>
                                        <p:tgtEl>
                                          <p:spTgt spid="-1"/>
                                        </p:tgtEl>
                                      </p:cBhvr>
                                    </p:animEffect>
                                  </p:childTnLst>
                                </p:cTn>
                              </p:par>
                              <p:par>
                                <p:cTn id="339" nodeType="withEffect" fill="hold" presetClass="entr" presetID="22" presetSubtype="1">
                                  <p:stCondLst>
                                    <p:cond delay="0"/>
                                  </p:stCondLst>
                                  <p:childTnLst>
                                    <p:set>
                                      <p:cBhvr>
                                        <p:cTn id="340" dur="1" fill="hold">
                                          <p:stCondLst>
                                            <p:cond delay="0"/>
                                          </p:stCondLst>
                                        </p:cTn>
                                        <p:tgtEl>
                                          <p:spTgt spid="-1"/>
                                        </p:tgtEl>
                                        <p:attrNameLst>
                                          <p:attrName>style.visibility</p:attrName>
                                        </p:attrNameLst>
                                      </p:cBhvr>
                                      <p:to>
                                        <p:strVal val="visible"/>
                                      </p:to>
                                    </p:set>
                                    <p:animEffect filter="wipe(up)" transition="in">
                                      <p:cBhvr additive="repl">
                                        <p:cTn id="341" dur="500"/>
                                        <p:tgtEl>
                                          <p:spTgt spid="-1"/>
                                        </p:tgtEl>
                                      </p:cBhvr>
                                    </p:animEffect>
                                  </p:childTnLst>
                                </p:cTn>
                              </p:par>
                            </p:childTnLst>
                          </p:cTn>
                        </p:par>
                        <p:par>
                          <p:cTn id="342" fill="hold">
                            <p:stCondLst>
                              <p:cond delay="500"/>
                            </p:stCondLst>
                            <p:childTnLst>
                              <p:par>
                                <p:cTn id="343" nodeType="afterEffect" fill="hold" presetClass="entr" presetID="1">
                                  <p:stCondLst>
                                    <p:cond delay="1000"/>
                                  </p:stCondLst>
                                  <p:childTnLst>
                                    <p:set>
                                      <p:cBhvr>
                                        <p:cTn id="344" dur="1" fill="hold">
                                          <p:stCondLst>
                                            <p:cond delay="0"/>
                                          </p:stCondLst>
                                        </p:cTn>
                                        <p:tgtEl>
                                          <p:spTgt spid="-1"/>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1">
                                  <p:stCondLst>
                                    <p:cond delay="0"/>
                                  </p:stCondLst>
                                  <p:childTnLst>
                                    <p:set>
                                      <p:cBhvr>
                                        <p:cTn id="348" dur="1" fill="hold">
                                          <p:stCondLst>
                                            <p:cond delay="0"/>
                                          </p:stCondLst>
                                        </p:cTn>
                                        <p:tgtEl>
                                          <p:spTgt spid="-1"/>
                                        </p:tgtEl>
                                        <p:attrNameLst>
                                          <p:attrName>style.visibility</p:attrName>
                                        </p:attrNameLst>
                                      </p:cBhvr>
                                      <p:to>
                                        <p:strVal val="visible"/>
                                      </p:to>
                                    </p:set>
                                  </p:childTnLst>
                                </p:cTn>
                              </p:par>
                              <p:par>
                                <p:cTn id="349" nodeType="withEffect" fill="hold" presetClass="entr" presetID="1">
                                  <p:stCondLst>
                                    <p:cond delay="0"/>
                                  </p:stCondLst>
                                  <p:childTnLst>
                                    <p:set>
                                      <p:cBhvr>
                                        <p:cTn id="350" dur="1" fill="hold">
                                          <p:stCondLst>
                                            <p:cond delay="0"/>
                                          </p:stCondLst>
                                        </p:cTn>
                                        <p:tgtEl>
                                          <p:spTgt spid="-1"/>
                                        </p:tgtEl>
                                        <p:attrNameLst>
                                          <p:attrName>style.visibility</p:attrName>
                                        </p:attrNameLst>
                                      </p:cBhvr>
                                      <p:to>
                                        <p:strVal val="visible"/>
                                      </p:to>
                                    </p:set>
                                  </p:childTnLst>
                                </p:cTn>
                              </p:par>
                            </p:childTnLst>
                          </p:cTn>
                        </p:par>
                        <p:par>
                          <p:cTn id="351" fill="hold">
                            <p:stCondLst>
                              <p:cond delay="0"/>
                            </p:stCondLst>
                            <p:childTnLst>
                              <p:par>
                                <p:cTn id="352" nodeType="afterEffect" fill="hold" presetClass="entr" presetID="22" presetSubtype="1">
                                  <p:stCondLst>
                                    <p:cond delay="0"/>
                                  </p:stCondLst>
                                  <p:childTnLst>
                                    <p:set>
                                      <p:cBhvr>
                                        <p:cTn id="353" dur="1" fill="hold">
                                          <p:stCondLst>
                                            <p:cond delay="0"/>
                                          </p:stCondLst>
                                        </p:cTn>
                                        <p:tgtEl>
                                          <p:spTgt spid="-1"/>
                                        </p:tgtEl>
                                        <p:attrNameLst>
                                          <p:attrName>style.visibility</p:attrName>
                                        </p:attrNameLst>
                                      </p:cBhvr>
                                      <p:to>
                                        <p:strVal val="visible"/>
                                      </p:to>
                                    </p:set>
                                    <p:animEffect filter="wipe(up)" transition="in">
                                      <p:cBhvr additive="repl">
                                        <p:cTn id="354" dur="500"/>
                                        <p:tgtEl>
                                          <p:spTgt spid="-1"/>
                                        </p:tgtEl>
                                      </p:cBhvr>
                                    </p:animEffect>
                                  </p:childTnLst>
                                </p:cTn>
                              </p:par>
                              <p:par>
                                <p:cTn id="355" nodeType="withEffect" fill="hold" presetClass="entr" presetID="22" presetSubtype="1">
                                  <p:stCondLst>
                                    <p:cond delay="0"/>
                                  </p:stCondLst>
                                  <p:childTnLst>
                                    <p:set>
                                      <p:cBhvr>
                                        <p:cTn id="356" dur="1" fill="hold">
                                          <p:stCondLst>
                                            <p:cond delay="0"/>
                                          </p:stCondLst>
                                        </p:cTn>
                                        <p:tgtEl>
                                          <p:spTgt spid="-1"/>
                                        </p:tgtEl>
                                        <p:attrNameLst>
                                          <p:attrName>style.visibility</p:attrName>
                                        </p:attrNameLst>
                                      </p:cBhvr>
                                      <p:to>
                                        <p:strVal val="visible"/>
                                      </p:to>
                                    </p:set>
                                    <p:animEffect filter="wipe(up)" transition="in">
                                      <p:cBhvr additive="repl">
                                        <p:cTn id="357" dur="500"/>
                                        <p:tgtEl>
                                          <p:spTgt spid="-1"/>
                                        </p:tgtEl>
                                      </p:cBhvr>
                                    </p:animEffect>
                                  </p:childTnLst>
                                </p:cTn>
                              </p:par>
                              <p:par>
                                <p:cTn id="358" nodeType="withEffect" fill="hold" presetClass="entr" presetID="22" presetSubtype="1">
                                  <p:stCondLst>
                                    <p:cond delay="0"/>
                                  </p:stCondLst>
                                  <p:childTnLst>
                                    <p:set>
                                      <p:cBhvr>
                                        <p:cTn id="359" dur="1" fill="hold">
                                          <p:stCondLst>
                                            <p:cond delay="0"/>
                                          </p:stCondLst>
                                        </p:cTn>
                                        <p:tgtEl>
                                          <p:spTgt spid="-1"/>
                                        </p:tgtEl>
                                        <p:attrNameLst>
                                          <p:attrName>style.visibility</p:attrName>
                                        </p:attrNameLst>
                                      </p:cBhvr>
                                      <p:to>
                                        <p:strVal val="visible"/>
                                      </p:to>
                                    </p:set>
                                    <p:animEffect filter="wipe(up)" transition="in">
                                      <p:cBhvr additive="repl">
                                        <p:cTn id="360" dur="500"/>
                                        <p:tgtEl>
                                          <p:spTgt spid="-1"/>
                                        </p:tgtEl>
                                      </p:cBhvr>
                                    </p:animEffect>
                                  </p:childTnLst>
                                </p:cTn>
                              </p:par>
                              <p:par>
                                <p:cTn id="361" nodeType="withEffect" fill="hold" presetClass="entr" presetID="22" presetSubtype="1">
                                  <p:stCondLst>
                                    <p:cond delay="0"/>
                                  </p:stCondLst>
                                  <p:childTnLst>
                                    <p:set>
                                      <p:cBhvr>
                                        <p:cTn id="362" dur="1" fill="hold">
                                          <p:stCondLst>
                                            <p:cond delay="0"/>
                                          </p:stCondLst>
                                        </p:cTn>
                                        <p:tgtEl>
                                          <p:spTgt spid="-1"/>
                                        </p:tgtEl>
                                        <p:attrNameLst>
                                          <p:attrName>style.visibility</p:attrName>
                                        </p:attrNameLst>
                                      </p:cBhvr>
                                      <p:to>
                                        <p:strVal val="visible"/>
                                      </p:to>
                                    </p:set>
                                    <p:animEffect filter="wipe(up)" transition="in">
                                      <p:cBhvr additive="repl">
                                        <p:cTn id="363" dur="500"/>
                                        <p:tgtEl>
                                          <p:spTgt spid="-1"/>
                                        </p:tgtEl>
                                      </p:cBhvr>
                                    </p:animEffect>
                                  </p:childTnLst>
                                </p:cTn>
                              </p:par>
                            </p:childTnLst>
                          </p:cTn>
                        </p:par>
                        <p:par>
                          <p:cTn id="364" fill="hold">
                            <p:stCondLst>
                              <p:cond delay="500"/>
                            </p:stCondLst>
                            <p:childTnLst>
                              <p:par>
                                <p:cTn id="365" nodeType="afterEffect" fill="hold" presetClass="entr" presetID="1">
                                  <p:stCondLst>
                                    <p:cond delay="0"/>
                                  </p:stCondLst>
                                  <p:childTnLst>
                                    <p:set>
                                      <p:cBhvr>
                                        <p:cTn id="366" dur="1" fill="hold">
                                          <p:stCondLst>
                                            <p:cond delay="0"/>
                                          </p:stCondLst>
                                        </p:cTn>
                                        <p:tgtEl>
                                          <p:spTgt spid="-1"/>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1">
                                  <p:stCondLst>
                                    <p:cond delay="0"/>
                                  </p:stCondLst>
                                  <p:childTnLst>
                                    <p:set>
                                      <p:cBhvr>
                                        <p:cTn id="370" dur="1" fill="hold">
                                          <p:stCondLst>
                                            <p:cond delay="0"/>
                                          </p:stCondLst>
                                        </p:cTn>
                                        <p:tgtEl>
                                          <p:spTgt spid="-1"/>
                                        </p:tgtEl>
                                        <p:attrNameLst>
                                          <p:attrName>style.visibility</p:attrName>
                                        </p:attrNameLst>
                                      </p:cBhvr>
                                      <p:to>
                                        <p:strVal val="visible"/>
                                      </p:to>
                                    </p:set>
                                  </p:childTnLst>
                                </p:cTn>
                              </p:par>
                            </p:childTnLst>
                          </p:cTn>
                        </p:par>
                        <p:par>
                          <p:cTn id="371" fill="hold">
                            <p:stCondLst>
                              <p:cond delay="0"/>
                            </p:stCondLst>
                            <p:childTnLst>
                              <p:par>
                                <p:cTn id="372" nodeType="afterEffect" fill="hold" presetClass="entr" presetID="22" presetSubtype="1">
                                  <p:stCondLst>
                                    <p:cond delay="0"/>
                                  </p:stCondLst>
                                  <p:childTnLst>
                                    <p:set>
                                      <p:cBhvr>
                                        <p:cTn id="373" dur="1" fill="hold">
                                          <p:stCondLst>
                                            <p:cond delay="0"/>
                                          </p:stCondLst>
                                        </p:cTn>
                                        <p:tgtEl>
                                          <p:spTgt spid="-1"/>
                                        </p:tgtEl>
                                        <p:attrNameLst>
                                          <p:attrName>style.visibility</p:attrName>
                                        </p:attrNameLst>
                                      </p:cBhvr>
                                      <p:to>
                                        <p:strVal val="visible"/>
                                      </p:to>
                                    </p:set>
                                    <p:animEffect filter="wipe(up)" transition="in">
                                      <p:cBhvr additive="repl">
                                        <p:cTn id="374" dur="500"/>
                                        <p:tgtEl>
                                          <p:spTgt spid="-1"/>
                                        </p:tgtEl>
                                      </p:cBhvr>
                                    </p:animEffect>
                                  </p:childTnLst>
                                </p:cTn>
                              </p:par>
                              <p:par>
                                <p:cTn id="375" nodeType="withEffect" fill="hold" presetClass="entr" presetID="22" presetSubtype="1">
                                  <p:stCondLst>
                                    <p:cond delay="0"/>
                                  </p:stCondLst>
                                  <p:childTnLst>
                                    <p:set>
                                      <p:cBhvr>
                                        <p:cTn id="376" dur="1" fill="hold">
                                          <p:stCondLst>
                                            <p:cond delay="0"/>
                                          </p:stCondLst>
                                        </p:cTn>
                                        <p:tgtEl>
                                          <p:spTgt spid="-1"/>
                                        </p:tgtEl>
                                        <p:attrNameLst>
                                          <p:attrName>style.visibility</p:attrName>
                                        </p:attrNameLst>
                                      </p:cBhvr>
                                      <p:to>
                                        <p:strVal val="visible"/>
                                      </p:to>
                                    </p:set>
                                    <p:animEffect filter="wipe(up)" transition="in">
                                      <p:cBhvr additive="repl">
                                        <p:cTn id="377" dur="500"/>
                                        <p:tgtEl>
                                          <p:spTgt spid="-1"/>
                                        </p:tgtEl>
                                      </p:cBhvr>
                                    </p:animEffect>
                                  </p:childTnLst>
                                </p:cTn>
                              </p:par>
                            </p:childTnLst>
                          </p:cTn>
                        </p:par>
                        <p:par>
                          <p:cTn id="378" fill="hold">
                            <p:stCondLst>
                              <p:cond delay="500"/>
                            </p:stCondLst>
                            <p:childTnLst>
                              <p:par>
                                <p:cTn id="379" nodeType="afterEffect" fill="hold" presetClass="entr" presetID="1">
                                  <p:stCondLst>
                                    <p:cond delay="0"/>
                                  </p:stCondLst>
                                  <p:childTnLst>
                                    <p:set>
                                      <p:cBhvr>
                                        <p:cTn id="380"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08"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09" name="TextShape 2"/>
          <p:cNvSpPr txBox="1"/>
          <p:nvPr/>
        </p:nvSpPr>
        <p:spPr>
          <a:xfrm>
            <a:off x="457200" y="456840"/>
            <a:ext cx="8229600" cy="609480"/>
          </a:xfrm>
          <a:prstGeom prst="rect">
            <a:avLst/>
          </a:prstGeom>
        </p:spPr>
        <p:txBody>
          <a:bodyPr anchor="ctr"/>
          <a:p>
            <a:pPr/>
            <a:r>
              <a:rPr lang="en-US" sz="3200">
                <a:latin typeface="Arial"/>
              </a:rPr>
              <a:t>Read me</a:t>
            </a:r>
            <a:endParaRPr/>
          </a:p>
        </p:txBody>
      </p:sp>
      <p:sp>
        <p:nvSpPr>
          <p:cNvPr id="110" name="TextShape 3"/>
          <p:cNvSpPr txBox="1"/>
          <p:nvPr/>
        </p:nvSpPr>
        <p:spPr>
          <a:xfrm>
            <a:off x="457200" y="1295280"/>
            <a:ext cx="8229600" cy="5029200"/>
          </a:xfrm>
          <a:prstGeom prst="rect">
            <a:avLst/>
          </a:prstGeom>
        </p:spPr>
        <p:txBody>
          <a:bodyPr/>
          <a:p>
            <a:pPr>
              <a:buSzPct val="80000"/>
              <a:buFont typeface="Wingdings" charset="2"/>
              <a:buChar char=""/>
            </a:pPr>
            <a:r>
              <a:rPr lang="en-US" sz="2400">
                <a:latin typeface="Arial"/>
              </a:rPr>
              <a:t>This talk was created for and given at the CCSCNE conference held in Rochester, NY on April 20 and 21.</a:t>
            </a:r>
            <a:endParaRPr/>
          </a:p>
          <a:p>
            <a:pPr>
              <a:buSzPct val="80000"/>
              <a:buFont typeface="Wingdings" charset="2"/>
              <a:buChar char=""/>
            </a:pPr>
            <a:r>
              <a:rPr lang="en-US" sz="2400">
                <a:latin typeface="Arial"/>
              </a:rPr>
              <a:t>You are welcome to download a copy of these slides and use them in your classes. Just be sure to leave the credits on individual slides (e.g., </a:t>
            </a:r>
            <a:r>
              <a:rPr lang="en-US" sz="2400">
                <a:solidFill>
                  <a:srgbClr val="0000d0"/>
                </a:solidFill>
                <a:latin typeface="Arial"/>
              </a:rPr>
              <a:t>Courtesy, Intel </a:t>
            </a:r>
            <a:r>
              <a:rPr lang="en-US" sz="2400">
                <a:solidFill>
                  <a:srgbClr val="0033cc"/>
                </a:solidFill>
                <a:latin typeface="Arial"/>
              </a:rPr>
              <a:t>® </a:t>
            </a:r>
            <a:r>
              <a:rPr lang="en-US" sz="2400">
                <a:latin typeface="Arial"/>
              </a:rPr>
              <a:t>)</a:t>
            </a:r>
            <a:endParaRPr/>
          </a:p>
          <a:p>
            <a:pPr>
              <a:buSzPct val="80000"/>
              <a:buFont typeface="Wingdings" charset="2"/>
              <a:buChar char=""/>
            </a:pPr>
            <a:r>
              <a:rPr lang="en-US" sz="2400">
                <a:latin typeface="Arial"/>
              </a:rPr>
              <a:t>If you are like me, you never just give someone else</a:t>
            </a:r>
            <a:r>
              <a:rPr lang="en-US" sz="2400">
                <a:latin typeface="Arial"/>
              </a:rPr>
              <a:t>’s presentation unchanged.  I expect you to add your own intellectual content.  That is why I make ppt available (not pdf) – just so you can customize it for your needs.  But I do ask that you give me credit for the source material somehow (like on the title slide).</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6"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77" name="TextShape 2"/>
          <p:cNvSpPr txBox="1"/>
          <p:nvPr/>
        </p:nvSpPr>
        <p:spPr>
          <a:xfrm>
            <a:off x="457200" y="456840"/>
            <a:ext cx="8229600" cy="609480"/>
          </a:xfrm>
          <a:prstGeom prst="rect">
            <a:avLst/>
          </a:prstGeom>
        </p:spPr>
        <p:txBody>
          <a:bodyPr anchor="ctr"/>
          <a:p>
            <a:pPr/>
            <a:r>
              <a:rPr lang="en-US" sz="3200">
                <a:latin typeface="Arial"/>
              </a:rPr>
              <a:t>Sample summing pseudo code</a:t>
            </a:r>
            <a:endParaRPr/>
          </a:p>
        </p:txBody>
      </p:sp>
      <p:sp>
        <p:nvSpPr>
          <p:cNvPr id="978" name="TextShape 3"/>
          <p:cNvSpPr txBox="1"/>
          <p:nvPr/>
        </p:nvSpPr>
        <p:spPr>
          <a:xfrm>
            <a:off x="457200" y="1295280"/>
            <a:ext cx="8229600" cy="417600"/>
          </a:xfrm>
          <a:prstGeom prst="rect">
            <a:avLst/>
          </a:prstGeom>
        </p:spPr>
        <p:txBody>
          <a:bodyPr/>
          <a:p>
            <a:pPr>
              <a:lnSpc>
                <a:spcPct val="80000"/>
              </a:lnSpc>
              <a:buSzPct val="80000"/>
              <a:buFont typeface="Wingdings" charset="2"/>
              <a:buChar char=""/>
            </a:pPr>
            <a:r>
              <a:rPr lang="en-US" sz="2400">
                <a:latin typeface="Courier New"/>
              </a:rPr>
              <a:t>A</a:t>
            </a:r>
            <a:r>
              <a:rPr lang="en-US" sz="2400">
                <a:latin typeface="Arial"/>
              </a:rPr>
              <a:t> and </a:t>
            </a:r>
            <a:r>
              <a:rPr lang="en-US" sz="2400">
                <a:latin typeface="Courier New"/>
              </a:rPr>
              <a:t>sum</a:t>
            </a:r>
            <a:r>
              <a:rPr lang="en-US" sz="2400">
                <a:latin typeface="Arial"/>
              </a:rPr>
              <a:t> are </a:t>
            </a:r>
            <a:r>
              <a:rPr lang="en-US" sz="2400">
                <a:solidFill>
                  <a:srgbClr val="009900"/>
                </a:solidFill>
                <a:latin typeface="Arial"/>
              </a:rPr>
              <a:t>shared</a:t>
            </a:r>
            <a:r>
              <a:rPr lang="en-US" sz="2400">
                <a:latin typeface="Arial"/>
              </a:rPr>
              <a:t>, </a:t>
            </a:r>
            <a:r>
              <a:rPr lang="en-US" sz="2400">
                <a:latin typeface="Courier New"/>
              </a:rPr>
              <a:t>i</a:t>
            </a:r>
            <a:r>
              <a:rPr lang="en-US" sz="2400">
                <a:latin typeface="Arial"/>
              </a:rPr>
              <a:t> and </a:t>
            </a:r>
            <a:r>
              <a:rPr lang="en-US" sz="2400">
                <a:latin typeface="Courier New"/>
              </a:rPr>
              <a:t>half</a:t>
            </a:r>
            <a:r>
              <a:rPr lang="en-US" sz="2400">
                <a:latin typeface="Arial"/>
              </a:rPr>
              <a:t> are </a:t>
            </a:r>
            <a:r>
              <a:rPr lang="en-US" sz="2400">
                <a:solidFill>
                  <a:srgbClr val="9999ff"/>
                </a:solidFill>
                <a:latin typeface="Arial"/>
              </a:rPr>
              <a:t>private</a:t>
            </a:r>
            <a:endParaRPr/>
          </a:p>
        </p:txBody>
      </p:sp>
      <p:sp>
        <p:nvSpPr>
          <p:cNvPr id="979" name="CustomShape 4"/>
          <p:cNvSpPr/>
          <p:nvPr/>
        </p:nvSpPr>
        <p:spPr>
          <a:xfrm>
            <a:off x="766800" y="1784520"/>
            <a:ext cx="8088120" cy="1574640"/>
          </a:xfrm>
          <a:prstGeom prst="rect">
            <a:avLst/>
          </a:prstGeom>
          <a:noFill/>
          <a:ln>
            <a:noFill/>
          </a:ln>
        </p:spPr>
        <p:txBody>
          <a:bodyPr lIns="90000" rIns="90000" tIns="46800" bIns="46800"/>
          <a:p>
            <a:pPr>
              <a:lnSpc>
                <a:spcPct val="100000"/>
              </a:lnSpc>
            </a:pPr>
            <a:r>
              <a:rPr lang="en-US" sz="2000">
                <a:latin typeface="Courier New"/>
              </a:rPr>
              <a:t>sum[Pn] = 0;</a:t>
            </a:r>
            <a:endParaRPr/>
          </a:p>
          <a:p>
            <a:pPr>
              <a:lnSpc>
                <a:spcPct val="100000"/>
              </a:lnSpc>
            </a:pPr>
            <a:r>
              <a:rPr lang="en-US" sz="2000">
                <a:latin typeface="Courier New"/>
              </a:rPr>
              <a:t>for (i = 1000*Pn; i&lt; 1000*(Pn+1); i = i + 1)</a:t>
            </a:r>
            <a:endParaRPr/>
          </a:p>
          <a:p>
            <a:pPr>
              <a:lnSpc>
                <a:spcPct val="100000"/>
              </a:lnSpc>
            </a:pPr>
            <a:r>
              <a:rPr lang="en-US" sz="2000">
                <a:latin typeface="Courier New"/>
              </a:rPr>
              <a:t>	</a:t>
            </a:r>
            <a:r>
              <a:rPr lang="en-US" sz="2000">
                <a:latin typeface="Courier New"/>
              </a:rPr>
              <a:t>sum[Pn] = sum[Pn] + A[i];</a:t>
            </a:r>
            <a:endParaRPr/>
          </a:p>
          <a:p>
            <a:pPr>
              <a:lnSpc>
                <a:spcPct val="100000"/>
              </a:lnSpc>
            </a:pPr>
            <a:r>
              <a:rPr lang="en-US" sz="2000">
                <a:latin typeface="Courier New"/>
              </a:rPr>
              <a:t>	</a:t>
            </a:r>
            <a:r>
              <a:rPr lang="en-US" sz="2000">
                <a:latin typeface="Courier New"/>
              </a:rPr>
              <a:t>	</a:t>
            </a:r>
            <a:r>
              <a:rPr lang="en-US" sz="2000">
                <a:latin typeface="Courier New"/>
              </a:rPr>
              <a:t>	</a:t>
            </a:r>
            <a:r>
              <a:rPr lang="en-US" sz="2000">
                <a:latin typeface="Courier New"/>
              </a:rPr>
              <a:t>	</a:t>
            </a:r>
            <a:r>
              <a:rPr lang="en-US" sz="2000">
                <a:latin typeface="Courier New"/>
              </a:rPr>
              <a:t>	</a:t>
            </a:r>
            <a:r>
              <a:rPr lang="en-US" sz="2000">
                <a:latin typeface="Courier New"/>
              </a:rPr>
              <a:t>/* each PE sums its</a:t>
            </a:r>
            <a:endParaRPr/>
          </a:p>
          <a:p>
            <a:pPr>
              <a:lnSpc>
                <a:spcPct val="100000"/>
              </a:lnSpc>
            </a:pPr>
            <a:r>
              <a:rPr lang="en-US" sz="2000">
                <a:latin typeface="Courier New"/>
              </a:rPr>
              <a:t>	</a:t>
            </a:r>
            <a:r>
              <a:rPr lang="en-US" sz="2000">
                <a:latin typeface="Courier New"/>
              </a:rPr>
              <a:t>	</a:t>
            </a:r>
            <a:r>
              <a:rPr lang="en-US" sz="2000">
                <a:latin typeface="Courier New"/>
              </a:rPr>
              <a:t>	</a:t>
            </a:r>
            <a:r>
              <a:rPr lang="en-US" sz="2000">
                <a:latin typeface="Courier New"/>
              </a:rPr>
              <a:t>	</a:t>
            </a:r>
            <a:r>
              <a:rPr lang="en-US" sz="2000">
                <a:latin typeface="Courier New"/>
              </a:rPr>
              <a:t>	</a:t>
            </a:r>
            <a:r>
              <a:rPr lang="en-US" sz="2000">
                <a:latin typeface="Courier New"/>
              </a:rPr>
              <a:t>/* subset of vector A</a:t>
            </a:r>
            <a:endParaRPr/>
          </a:p>
        </p:txBody>
      </p:sp>
      <p:sp>
        <p:nvSpPr>
          <p:cNvPr id="980" name="CustomShape 5"/>
          <p:cNvSpPr/>
          <p:nvPr/>
        </p:nvSpPr>
        <p:spPr>
          <a:xfrm>
            <a:off x="762120" y="3557520"/>
            <a:ext cx="7696080" cy="2490840"/>
          </a:xfrm>
          <a:prstGeom prst="rect">
            <a:avLst/>
          </a:prstGeom>
          <a:noFill/>
          <a:ln>
            <a:noFill/>
          </a:ln>
        </p:spPr>
      </p:sp>
    </p:spTree>
  </p:cSld>
  <p:timing>
    <p:tnLst>
      <p:par>
        <p:cTn id="381" dur="indefinite" restart="never" nodeType="tmRoot">
          <p:childTnLst>
            <p:seq>
              <p:cTn id="382" dur="indefinite" nodeType="mainSeq">
                <p:childTnLst>
                  <p:par>
                    <p:cTn id="383" fill="hold">
                      <p:stCondLst>
                        <p:cond delay="indefinite"/>
                      </p:stCondLst>
                      <p:childTnLst>
                        <p:par>
                          <p:cTn id="384" fill="hold">
                            <p:stCondLst>
                              <p:cond delay="0"/>
                            </p:stCondLst>
                            <p:childTnLst>
                              <p:par>
                                <p:cTn id="385" nodeType="clickEffect" fill="hold" presetClass="entr" presetID="1">
                                  <p:stCondLst>
                                    <p:cond delay="0"/>
                                  </p:stCondLst>
                                  <p:childTnLst>
                                    <p:set>
                                      <p:cBhvr>
                                        <p:cTn id="386" dur="1" fill="hold">
                                          <p:stCondLst>
                                            <p:cond delay="0"/>
                                          </p:stCondLst>
                                        </p:cTn>
                                        <p:tgtEl>
                                          <p:spTgt spid="9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1"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82" name="TextShape 2"/>
          <p:cNvSpPr txBox="1"/>
          <p:nvPr/>
        </p:nvSpPr>
        <p:spPr>
          <a:xfrm>
            <a:off x="457200" y="456840"/>
            <a:ext cx="8229600" cy="609480"/>
          </a:xfrm>
          <a:prstGeom prst="rect">
            <a:avLst/>
          </a:prstGeom>
        </p:spPr>
        <p:txBody>
          <a:bodyPr anchor="ctr"/>
          <a:p>
            <a:pPr/>
            <a:r>
              <a:rPr lang="en-US" sz="3200">
                <a:latin typeface="Arial"/>
              </a:rPr>
              <a:t>Barrier synchronization pseudo code</a:t>
            </a:r>
            <a:endParaRPr/>
          </a:p>
        </p:txBody>
      </p:sp>
      <p:sp>
        <p:nvSpPr>
          <p:cNvPr id="983" name="TextShape 3"/>
          <p:cNvSpPr txBox="1"/>
          <p:nvPr/>
        </p:nvSpPr>
        <p:spPr>
          <a:xfrm>
            <a:off x="457200" y="1294920"/>
            <a:ext cx="8229600" cy="986040"/>
          </a:xfrm>
          <a:prstGeom prst="rect">
            <a:avLst/>
          </a:prstGeom>
        </p:spPr>
        <p:txBody>
          <a:bodyPr/>
          <a:p>
            <a:pPr>
              <a:lnSpc>
                <a:spcPct val="100000"/>
              </a:lnSpc>
              <a:buSzPct val="80000"/>
              <a:buFont typeface="Wingdings" charset="2"/>
              <a:buChar char=""/>
            </a:pPr>
            <a:r>
              <a:rPr lang="en-US" sz="2400">
                <a:latin typeface="Courier New"/>
              </a:rPr>
              <a:t>arrive</a:t>
            </a:r>
            <a:r>
              <a:rPr lang="en-US" sz="2400">
                <a:latin typeface="Arial"/>
              </a:rPr>
              <a:t> (initially unlocked) and </a:t>
            </a:r>
            <a:r>
              <a:rPr lang="en-US" sz="2400">
                <a:latin typeface="Courier New"/>
              </a:rPr>
              <a:t>depart</a:t>
            </a:r>
            <a:r>
              <a:rPr lang="en-US" sz="2400">
                <a:latin typeface="Arial"/>
              </a:rPr>
              <a:t>  (initially locked) are </a:t>
            </a:r>
            <a:r>
              <a:rPr lang="en-US" sz="2400">
                <a:solidFill>
                  <a:srgbClr val="009900"/>
                </a:solidFill>
                <a:latin typeface="Arial"/>
              </a:rPr>
              <a:t>shared</a:t>
            </a:r>
            <a:r>
              <a:rPr lang="en-US" sz="2400">
                <a:latin typeface="Arial"/>
              </a:rPr>
              <a:t> spin-lock variables</a:t>
            </a:r>
            <a:endParaRPr/>
          </a:p>
        </p:txBody>
      </p:sp>
      <p:sp>
        <p:nvSpPr>
          <p:cNvPr id="984" name="CustomShape 4"/>
          <p:cNvSpPr/>
          <p:nvPr/>
        </p:nvSpPr>
        <p:spPr>
          <a:xfrm>
            <a:off x="762120" y="2585880"/>
            <a:ext cx="7848360" cy="1575000"/>
          </a:xfrm>
          <a:prstGeom prst="rect">
            <a:avLst/>
          </a:prstGeom>
          <a:noFill/>
          <a:ln>
            <a:noFill/>
          </a:ln>
        </p:spPr>
        <p:txBody>
          <a:bodyPr lIns="90000" rIns="90000" tIns="46800" bIns="46800"/>
          <a:p>
            <a:pPr>
              <a:lnSpc>
                <a:spcPct val="100000"/>
              </a:lnSpc>
            </a:pPr>
            <a:r>
              <a:rPr lang="en-US" sz="2000">
                <a:latin typeface="Courier New"/>
              </a:rPr>
              <a:t>lock(arrive);</a:t>
            </a:r>
            <a:endParaRPr/>
          </a:p>
          <a:p>
            <a:pPr>
              <a:lnSpc>
                <a:spcPct val="100000"/>
              </a:lnSpc>
            </a:pPr>
            <a:r>
              <a:rPr lang="en-US" sz="2000">
                <a:latin typeface="Courier New"/>
              </a:rPr>
              <a:t>	</a:t>
            </a:r>
            <a:r>
              <a:rPr lang="en-US" sz="2000">
                <a:latin typeface="Courier New"/>
              </a:rPr>
              <a:t>count := count + 1;</a:t>
            </a:r>
            <a:r>
              <a:rPr lang="en-US" sz="2000">
                <a:latin typeface="Courier New"/>
              </a:rPr>
              <a:t>	</a:t>
            </a:r>
            <a:r>
              <a:rPr lang="en-US" sz="2000">
                <a:latin typeface="Courier New"/>
              </a:rPr>
              <a:t>/* count the PEs as</a:t>
            </a:r>
            <a:endParaRPr/>
          </a:p>
          <a:p>
            <a:pPr>
              <a:lnSpc>
                <a:spcPct val="100000"/>
              </a:lnSpc>
            </a:pPr>
            <a:r>
              <a:rPr lang="en-US" sz="2000">
                <a:latin typeface="Courier New"/>
              </a:rPr>
              <a:t>  </a:t>
            </a:r>
            <a:r>
              <a:rPr lang="en-US" sz="2000">
                <a:latin typeface="Courier New"/>
              </a:rPr>
              <a:t>if count &lt; n</a:t>
            </a:r>
            <a:r>
              <a:rPr lang="en-US" sz="2000">
                <a:latin typeface="Courier New"/>
              </a:rPr>
              <a:t>	</a:t>
            </a:r>
            <a:r>
              <a:rPr lang="en-US" sz="2000">
                <a:latin typeface="Courier New"/>
              </a:rPr>
              <a:t>	</a:t>
            </a:r>
            <a:r>
              <a:rPr lang="en-US" sz="2000">
                <a:latin typeface="Courier New"/>
              </a:rPr>
              <a:t>/* they arrive at barrier</a:t>
            </a:r>
            <a:endParaRPr/>
          </a:p>
          <a:p>
            <a:pPr>
              <a:lnSpc>
                <a:spcPct val="100000"/>
              </a:lnSpc>
            </a:pPr>
            <a:r>
              <a:rPr lang="en-US" sz="2000">
                <a:latin typeface="Courier New"/>
              </a:rPr>
              <a:t>	</a:t>
            </a:r>
            <a:r>
              <a:rPr lang="en-US" sz="2000">
                <a:latin typeface="Courier New"/>
              </a:rPr>
              <a:t>	</a:t>
            </a:r>
            <a:r>
              <a:rPr lang="en-US" sz="2000">
                <a:latin typeface="Courier New"/>
              </a:rPr>
              <a:t>then unlock(arrive)</a:t>
            </a:r>
            <a:endParaRPr/>
          </a:p>
          <a:p>
            <a:pPr>
              <a:lnSpc>
                <a:spcPct val="100000"/>
              </a:lnSpc>
            </a:pPr>
            <a:r>
              <a:rPr lang="en-US" sz="2000">
                <a:latin typeface="Courier New"/>
              </a:rPr>
              <a:t>	</a:t>
            </a:r>
            <a:r>
              <a:rPr lang="en-US" sz="2000">
                <a:latin typeface="Courier New"/>
              </a:rPr>
              <a:t>	</a:t>
            </a:r>
            <a:r>
              <a:rPr lang="en-US" sz="2000">
                <a:latin typeface="Courier New"/>
              </a:rPr>
              <a:t>else unlock(depart);</a:t>
            </a:r>
            <a:endParaRPr/>
          </a:p>
        </p:txBody>
      </p:sp>
      <p:sp>
        <p:nvSpPr>
          <p:cNvPr id="985" name="CustomShape 5"/>
          <p:cNvSpPr/>
          <p:nvPr/>
        </p:nvSpPr>
        <p:spPr>
          <a:xfrm>
            <a:off x="762120" y="4219560"/>
            <a:ext cx="7848360" cy="1576080"/>
          </a:xfrm>
          <a:prstGeom prst="rect">
            <a:avLst/>
          </a:prstGeom>
          <a:noFill/>
          <a:ln>
            <a:noFill/>
          </a:ln>
        </p:spPr>
        <p:txBody>
          <a:bodyPr lIns="63360" rIns="63360" tIns="25560" bIns="25560"/>
          <a:p>
            <a:pPr>
              <a:lnSpc>
                <a:spcPct val="100000"/>
              </a:lnSpc>
            </a:pPr>
            <a:r>
              <a:rPr lang="en-US" sz="2000">
                <a:latin typeface="Courier New"/>
              </a:rPr>
              <a:t>lock(depart);</a:t>
            </a:r>
            <a:endParaRPr/>
          </a:p>
          <a:p>
            <a:pPr>
              <a:lnSpc>
                <a:spcPct val="100000"/>
              </a:lnSpc>
            </a:pPr>
            <a:r>
              <a:rPr lang="en-US" sz="2000">
                <a:latin typeface="Courier New"/>
              </a:rPr>
              <a:t>	</a:t>
            </a:r>
            <a:r>
              <a:rPr lang="en-US" sz="2000">
                <a:latin typeface="Courier New"/>
              </a:rPr>
              <a:t>count := count - 1;</a:t>
            </a:r>
            <a:r>
              <a:rPr lang="en-US" sz="2000">
                <a:latin typeface="Courier New"/>
              </a:rPr>
              <a:t>	</a:t>
            </a:r>
            <a:r>
              <a:rPr lang="en-US" sz="2000">
                <a:latin typeface="Courier New"/>
              </a:rPr>
              <a:t>/* count the PEs as</a:t>
            </a:r>
            <a:endParaRPr/>
          </a:p>
          <a:p>
            <a:pPr>
              <a:lnSpc>
                <a:spcPct val="100000"/>
              </a:lnSpc>
            </a:pPr>
            <a:r>
              <a:rPr lang="en-US" sz="2000">
                <a:latin typeface="Courier New"/>
              </a:rPr>
              <a:t>  </a:t>
            </a:r>
            <a:r>
              <a:rPr lang="en-US" sz="2000">
                <a:latin typeface="Courier New"/>
              </a:rPr>
              <a:t>if count &gt; 0</a:t>
            </a:r>
            <a:r>
              <a:rPr lang="en-US" sz="2000">
                <a:latin typeface="Courier New"/>
              </a:rPr>
              <a:t>	</a:t>
            </a:r>
            <a:r>
              <a:rPr lang="en-US" sz="2000">
                <a:latin typeface="Courier New"/>
              </a:rPr>
              <a:t>	</a:t>
            </a:r>
            <a:r>
              <a:rPr lang="en-US" sz="2000">
                <a:latin typeface="Courier New"/>
              </a:rPr>
              <a:t>/* they leave barrier</a:t>
            </a:r>
            <a:endParaRPr/>
          </a:p>
          <a:p>
            <a:pPr>
              <a:lnSpc>
                <a:spcPct val="100000"/>
              </a:lnSpc>
            </a:pPr>
            <a:r>
              <a:rPr lang="en-US" sz="2000">
                <a:latin typeface="Courier New"/>
              </a:rPr>
              <a:t>	</a:t>
            </a:r>
            <a:r>
              <a:rPr lang="en-US" sz="2000">
                <a:latin typeface="Courier New"/>
              </a:rPr>
              <a:t>	</a:t>
            </a:r>
            <a:r>
              <a:rPr lang="en-US" sz="2000">
                <a:latin typeface="Courier New"/>
              </a:rPr>
              <a:t>then unlock(depart)</a:t>
            </a:r>
            <a:endParaRPr/>
          </a:p>
          <a:p>
            <a:pPr>
              <a:lnSpc>
                <a:spcPct val="100000"/>
              </a:lnSpc>
            </a:pPr>
            <a:r>
              <a:rPr lang="en-US" sz="2000">
                <a:latin typeface="Courier New"/>
              </a:rPr>
              <a:t>	</a:t>
            </a:r>
            <a:r>
              <a:rPr lang="en-US" sz="2000">
                <a:latin typeface="Courier New"/>
              </a:rPr>
              <a:t>	</a:t>
            </a:r>
            <a:r>
              <a:rPr lang="en-US" sz="2000">
                <a:latin typeface="Courier New"/>
              </a:rPr>
              <a:t>else unlock(arrive);</a:t>
            </a:r>
            <a:endParaRPr/>
          </a:p>
        </p:txBody>
      </p:sp>
      <p:sp>
        <p:nvSpPr>
          <p:cNvPr id="986" name="CustomShape 6"/>
          <p:cNvSpPr/>
          <p:nvPr/>
        </p:nvSpPr>
        <p:spPr>
          <a:xfrm>
            <a:off x="457200" y="2281320"/>
            <a:ext cx="7848720" cy="356400"/>
          </a:xfrm>
          <a:prstGeom prst="rect">
            <a:avLst/>
          </a:prstGeom>
          <a:noFill/>
          <a:ln>
            <a:noFill/>
          </a:ln>
        </p:spPr>
        <p:txBody>
          <a:bodyPr lIns="63360" rIns="63360" tIns="25560" bIns="25560"/>
          <a:p>
            <a:pPr>
              <a:lnSpc>
                <a:spcPct val="100000"/>
              </a:lnSpc>
            </a:pPr>
            <a:r>
              <a:rPr lang="en-US" sz="2000">
                <a:latin typeface="Courier New"/>
              </a:rPr>
              <a:t>procedure </a:t>
            </a:r>
            <a:r>
              <a:rPr lang="en-US" sz="2000">
                <a:solidFill>
                  <a:srgbClr val="ff00ff"/>
                </a:solidFill>
                <a:latin typeface="Courier New"/>
              </a:rPr>
              <a:t>synch()</a:t>
            </a:r>
            <a:endParaRPr/>
          </a:p>
        </p:txBody>
      </p:sp>
    </p:spTree>
  </p:cSld>
  <p:timing>
    <p:tnLst>
      <p:par>
        <p:cTn id="387" dur="indefinite" restart="never" nodeType="tmRoot">
          <p:childTnLst>
            <p:seq>
              <p:cTn id="388" dur="indefinite" nodeType="mainSeq">
                <p:childTnLst>
                  <p:par>
                    <p:cTn id="389" fill="hold">
                      <p:stCondLst>
                        <p:cond delay="indefinite"/>
                      </p:stCondLst>
                      <p:childTnLst>
                        <p:par>
                          <p:cTn id="390" fill="hold">
                            <p:stCondLst>
                              <p:cond delay="0"/>
                            </p:stCondLst>
                            <p:childTnLst>
                              <p:par>
                                <p:cTn id="391" nodeType="clickEffect" fill="hold" presetClass="entr" presetID="1">
                                  <p:stCondLst>
                                    <p:cond delay="0"/>
                                  </p:stCondLst>
                                  <p:childTnLst>
                                    <p:set>
                                      <p:cBhvr>
                                        <p:cTn id="392" dur="1" fill="hold">
                                          <p:stCondLst>
                                            <p:cond delay="0"/>
                                          </p:stCondLst>
                                        </p:cTn>
                                        <p:tgtEl>
                                          <p:spTgt spid="98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7"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88" name="TextShape 2"/>
          <p:cNvSpPr txBox="1"/>
          <p:nvPr/>
        </p:nvSpPr>
        <p:spPr>
          <a:xfrm>
            <a:off x="457200" y="456840"/>
            <a:ext cx="8229600" cy="609480"/>
          </a:xfrm>
          <a:prstGeom prst="rect">
            <a:avLst/>
          </a:prstGeom>
        </p:spPr>
        <p:txBody>
          <a:bodyPr anchor="ctr"/>
          <a:p>
            <a:pPr/>
            <a:r>
              <a:rPr lang="en-US" sz="3600">
                <a:latin typeface="Arial"/>
              </a:rPr>
              <a:t>Power Challenges &amp; Opportunities</a:t>
            </a:r>
            <a:endParaRPr/>
          </a:p>
        </p:txBody>
      </p:sp>
      <p:sp>
        <p:nvSpPr>
          <p:cNvPr id="989" name="TextShape 3"/>
          <p:cNvSpPr txBox="1"/>
          <p:nvPr/>
        </p:nvSpPr>
        <p:spPr>
          <a:xfrm>
            <a:off x="457200" y="1295280"/>
            <a:ext cx="8229600" cy="5337360"/>
          </a:xfrm>
          <a:prstGeom prst="rect">
            <a:avLst/>
          </a:prstGeom>
        </p:spPr>
        <p:txBody>
          <a:bodyPr/>
          <a:p>
            <a:pPr>
              <a:lnSpc>
                <a:spcPct val="90000"/>
              </a:lnSpc>
              <a:buSzPct val="80000"/>
              <a:buFont typeface="Wingdings" charset="2"/>
              <a:buChar char=""/>
            </a:pPr>
            <a:r>
              <a:rPr lang="en-US" sz="2800">
                <a:latin typeface="Arial"/>
              </a:rPr>
              <a:t>DVFS (Dynamic Voltage Frequency Scaling):  Run-time system monitoring and control of circuit sensors and knobs</a:t>
            </a:r>
            <a:endParaRPr/>
          </a:p>
          <a:p>
            <a:pPr lvl="1">
              <a:lnSpc>
                <a:spcPct val="90000"/>
              </a:lnSpc>
              <a:buSzPct val="75000"/>
              <a:buFont typeface="Wingdings" charset="2"/>
              <a:buChar char=""/>
            </a:pPr>
            <a:r>
              <a:rPr lang="en-US" sz="2400">
                <a:latin typeface="Arial"/>
              </a:rPr>
              <a:t>Big energy (and power) savings on </a:t>
            </a:r>
            <a:r>
              <a:rPr lang="en-US" sz="2400">
                <a:solidFill>
                  <a:srgbClr val="ff00ff"/>
                </a:solidFill>
                <a:latin typeface="Arial"/>
              </a:rPr>
              <a:t>lightly loaded systems</a:t>
            </a:r>
            <a:endParaRPr/>
          </a:p>
          <a:p>
            <a:pPr>
              <a:lnSpc>
                <a:spcPct val="90000"/>
              </a:lnSpc>
              <a:buSzPct val="80000"/>
              <a:buFont typeface="Wingdings" charset="2"/>
              <a:buChar char=""/>
            </a:pPr>
            <a:r>
              <a:rPr lang="en-US" sz="2800">
                <a:latin typeface="Arial"/>
              </a:rPr>
              <a:t>Options when performance </a:t>
            </a:r>
            <a:r>
              <a:rPr i="1" lang="en-US" sz="2800">
                <a:latin typeface="Arial"/>
              </a:rPr>
              <a:t>is</a:t>
            </a:r>
            <a:r>
              <a:rPr lang="en-US" sz="2800">
                <a:latin typeface="Arial"/>
              </a:rPr>
              <a:t> important: Take advantage of PE and NoC </a:t>
            </a:r>
            <a:r>
              <a:rPr lang="en-US" sz="2800">
                <a:solidFill>
                  <a:srgbClr val="ff00ff"/>
                </a:solidFill>
                <a:latin typeface="Arial"/>
              </a:rPr>
              <a:t>load imbalance</a:t>
            </a:r>
            <a:r>
              <a:rPr lang="en-US" sz="2800">
                <a:latin typeface="Arial"/>
              </a:rPr>
              <a:t> and/or </a:t>
            </a:r>
            <a:r>
              <a:rPr lang="en-US" sz="2800">
                <a:solidFill>
                  <a:srgbClr val="ff00ff"/>
                </a:solidFill>
                <a:latin typeface="Arial"/>
              </a:rPr>
              <a:t>idleness</a:t>
            </a:r>
            <a:r>
              <a:rPr lang="en-US" sz="2800">
                <a:latin typeface="Arial"/>
              </a:rPr>
              <a:t> to save energy with little or no performance loss</a:t>
            </a:r>
            <a:endParaRPr/>
          </a:p>
          <a:p>
            <a:pPr lvl="1">
              <a:lnSpc>
                <a:spcPct val="90000"/>
              </a:lnSpc>
              <a:buSzPct val="75000"/>
              <a:buFont typeface="Wingdings" charset="2"/>
              <a:buChar char=""/>
            </a:pPr>
            <a:r>
              <a:rPr lang="en-US" sz="2400">
                <a:latin typeface="Arial"/>
                <a:ea typeface="宋体"/>
              </a:rPr>
              <a:t>Use DVFS at run-time to reduce PE idle time at synchronization barriers</a:t>
            </a:r>
            <a:endParaRPr/>
          </a:p>
          <a:p>
            <a:pPr lvl="1">
              <a:lnSpc>
                <a:spcPct val="90000"/>
              </a:lnSpc>
              <a:buSzPct val="75000"/>
              <a:buFont typeface="Wingdings" charset="2"/>
              <a:buChar char=""/>
            </a:pPr>
            <a:r>
              <a:rPr lang="en-US" sz="2400">
                <a:latin typeface="Arial"/>
                <a:ea typeface="宋体"/>
              </a:rPr>
              <a:t>Use DVFS at compile time to reduce PE load imbalances</a:t>
            </a:r>
            <a:endParaRPr/>
          </a:p>
          <a:p>
            <a:pPr lvl="1">
              <a:lnSpc>
                <a:spcPct val="90000"/>
              </a:lnSpc>
              <a:buSzPct val="75000"/>
              <a:buFont typeface="Wingdings" charset="2"/>
              <a:buChar char=""/>
            </a:pPr>
            <a:r>
              <a:rPr lang="en-US" sz="2400">
                <a:latin typeface="Arial"/>
                <a:ea typeface="宋体"/>
              </a:rPr>
              <a:t>Shut down idle NoC links at run-time</a:t>
            </a:r>
            <a:endParaRPr/>
          </a:p>
          <a:p>
            <a:pPr lvl="1">
              <a:lnSpc>
                <a:spcPct val="90000"/>
              </a:lnSpc>
              <a:buSzPct val="75000"/>
              <a:buFont typeface="Wingdings" charset="2"/>
              <a:buChar char=""/>
            </a:pPr>
            <a:endParaRPr/>
          </a:p>
        </p:txBody>
      </p:sp>
    </p:spTree>
  </p:cSld>
  <p:timing>
    <p:tnLst>
      <p:par>
        <p:cTn id="393" dur="indefinite" restart="never" nodeType="tmRoot">
          <p:childTnLst>
            <p:seq>
              <p:cTn id="394" dur="indefinite" nodeType="mainSeq">
                <p:childTnLst>
                  <p:par>
                    <p:cTn id="395" fill="hold">
                      <p:stCondLst>
                        <p:cond delay="indefinite"/>
                      </p:stCondLst>
                      <p:childTnLst>
                        <p:par>
                          <p:cTn id="396" fill="hold">
                            <p:stCondLst>
                              <p:cond delay="0"/>
                            </p:stCondLst>
                            <p:childTnLst>
                              <p:par>
                                <p:cTn id="397" nodeType="withEffect" fill="hold" presetClass="entr" presetID="1">
                                  <p:stCondLst>
                                    <p:cond delay="0"/>
                                  </p:stCondLst>
                                  <p:childTnLst>
                                    <p:set>
                                      <p:cBhvr>
                                        <p:cTn id="398" dur="1" fill="hold">
                                          <p:stCondLst>
                                            <p:cond delay="0"/>
                                          </p:stCondLst>
                                        </p:cTn>
                                        <p:tgtEl>
                                          <p:spTgt spid="989">
                                            <p:txEl>
                                              <p:pRg st="0" end="111"/>
                                            </p:txEl>
                                          </p:spTgt>
                                        </p:tgtEl>
                                        <p:attrNameLst>
                                          <p:attrName>style.visibility</p:attrName>
                                        </p:attrNameLst>
                                      </p:cBhvr>
                                      <p:to>
                                        <p:strVal val="visible"/>
                                      </p:to>
                                    </p:set>
                                  </p:childTnLst>
                                </p:cTn>
                              </p:par>
                              <p:par>
                                <p:cTn id="399" nodeType="withEffect" fill="hold" presetClass="entr" presetID="1">
                                  <p:stCondLst>
                                    <p:cond delay="0"/>
                                  </p:stCondLst>
                                  <p:childTnLst>
                                    <p:set>
                                      <p:cBhvr>
                                        <p:cTn id="400" dur="1" fill="hold">
                                          <p:stCondLst>
                                            <p:cond delay="0"/>
                                          </p:stCondLst>
                                        </p:cTn>
                                        <p:tgtEl>
                                          <p:spTgt spid="989">
                                            <p:txEl>
                                              <p:pRg st="111" end="168"/>
                                            </p:txEl>
                                          </p:spTgt>
                                        </p:tgtEl>
                                        <p:attrNameLst>
                                          <p:attrName>style.visibility</p:attrName>
                                        </p:attrNameLst>
                                      </p:cBhvr>
                                      <p:to>
                                        <p:strVal val="visible"/>
                                      </p:to>
                                    </p:set>
                                  </p:childTnLst>
                                </p:cTn>
                              </p:par>
                            </p:childTnLst>
                          </p:cTn>
                        </p:par>
                      </p:childTnLst>
                    </p:cTn>
                  </p:par>
                  <p:par>
                    <p:cTn id="401" fill="hold">
                      <p:stCondLst>
                        <p:cond delay="indefinite"/>
                      </p:stCondLst>
                      <p:childTnLst>
                        <p:par>
                          <p:cTn id="402" fill="hold">
                            <p:stCondLst>
                              <p:cond delay="0"/>
                            </p:stCondLst>
                            <p:childTnLst>
                              <p:par>
                                <p:cTn id="403" nodeType="clickEffect" fill="hold" presetClass="entr" presetID="1">
                                  <p:stCondLst>
                                    <p:cond delay="0"/>
                                  </p:stCondLst>
                                  <p:childTnLst>
                                    <p:set>
                                      <p:cBhvr>
                                        <p:cTn id="404" dur="1" fill="hold">
                                          <p:stCondLst>
                                            <p:cond delay="0"/>
                                          </p:stCondLst>
                                        </p:cTn>
                                        <p:tgtEl>
                                          <p:spTgt spid="989">
                                            <p:txEl>
                                              <p:pRg st="168" end="317"/>
                                            </p:txEl>
                                          </p:spTgt>
                                        </p:tgtEl>
                                        <p:attrNameLst>
                                          <p:attrName>style.visibility</p:attrName>
                                        </p:attrNameLst>
                                      </p:cBhvr>
                                      <p:to>
                                        <p:strVal val="visible"/>
                                      </p:to>
                                    </p:set>
                                  </p:childTnLst>
                                </p:cTn>
                              </p:par>
                              <p:par>
                                <p:cTn id="405" nodeType="withEffect" fill="hold" presetClass="entr" presetID="1">
                                  <p:stCondLst>
                                    <p:cond delay="0"/>
                                  </p:stCondLst>
                                  <p:childTnLst>
                                    <p:set>
                                      <p:cBhvr>
                                        <p:cTn id="406" dur="1" fill="hold">
                                          <p:stCondLst>
                                            <p:cond delay="0"/>
                                          </p:stCondLst>
                                        </p:cTn>
                                        <p:tgtEl>
                                          <p:spTgt spid="989">
                                            <p:txEl>
                                              <p:pRg st="317" end="389"/>
                                            </p:txEl>
                                          </p:spTgt>
                                        </p:tgtEl>
                                        <p:attrNameLst>
                                          <p:attrName>style.visibility</p:attrName>
                                        </p:attrNameLst>
                                      </p:cBhvr>
                                      <p:to>
                                        <p:strVal val="visible"/>
                                      </p:to>
                                    </p:set>
                                  </p:childTnLst>
                                </p:cTn>
                              </p:par>
                              <p:par>
                                <p:cTn id="407" nodeType="withEffect" fill="hold" presetClass="entr" presetID="1">
                                  <p:stCondLst>
                                    <p:cond delay="0"/>
                                  </p:stCondLst>
                                  <p:childTnLst>
                                    <p:set>
                                      <p:cBhvr>
                                        <p:cTn id="408" dur="1" fill="hold">
                                          <p:stCondLst>
                                            <p:cond delay="0"/>
                                          </p:stCondLst>
                                        </p:cTn>
                                        <p:tgtEl>
                                          <p:spTgt spid="989">
                                            <p:txEl>
                                              <p:pRg st="389" end="443"/>
                                            </p:txEl>
                                          </p:spTgt>
                                        </p:tgtEl>
                                        <p:attrNameLst>
                                          <p:attrName>style.visibility</p:attrName>
                                        </p:attrNameLst>
                                      </p:cBhvr>
                                      <p:to>
                                        <p:strVal val="visible"/>
                                      </p:to>
                                    </p:set>
                                  </p:childTnLst>
                                </p:cTn>
                              </p:par>
                              <p:par>
                                <p:cTn id="409" nodeType="withEffect" fill="hold" presetClass="entr" presetID="1">
                                  <p:stCondLst>
                                    <p:cond delay="0"/>
                                  </p:stCondLst>
                                  <p:childTnLst>
                                    <p:set>
                                      <p:cBhvr>
                                        <p:cTn id="410" dur="1" fill="hold">
                                          <p:stCondLst>
                                            <p:cond delay="0"/>
                                          </p:stCondLst>
                                        </p:cTn>
                                        <p:tgtEl>
                                          <p:spTgt spid="989">
                                            <p:txEl>
                                              <p:pRg st="443" end="48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0"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991" name="TextShape 2"/>
          <p:cNvSpPr txBox="1"/>
          <p:nvPr/>
        </p:nvSpPr>
        <p:spPr>
          <a:xfrm>
            <a:off x="457200" y="456840"/>
            <a:ext cx="8229600" cy="609480"/>
          </a:xfrm>
          <a:prstGeom prst="rect">
            <a:avLst/>
          </a:prstGeom>
        </p:spPr>
        <p:txBody>
          <a:bodyPr anchor="ctr"/>
          <a:p>
            <a:pPr/>
            <a:r>
              <a:rPr lang="en-US" sz="3600">
                <a:latin typeface="Arial"/>
              </a:rPr>
              <a:t>Exploiting PE load imbalance</a:t>
            </a:r>
            <a:endParaRPr/>
          </a:p>
        </p:txBody>
      </p:sp>
      <p:graphicFrame>
        <p:nvGraphicFramePr>
          <p:cNvPr id="992" name="Table 3"/>
          <p:cNvGraphicFramePr/>
          <p:nvPr/>
        </p:nvGraphicFramePr>
        <p:xfrm>
          <a:off x="5386320" y="2190600"/>
          <a:ext cx="3428640" cy="3989160"/>
        </p:xfrm>
        <a:graphic>
          <a:graphicData uri="http://schemas.openxmlformats.org/drawingml/2006/table">
            <a:tbl>
              <a:tblPr/>
              <a:tblGrid>
                <a:gridCol w="2362320"/>
                <a:gridCol w="1066680"/>
              </a:tblGrid>
              <a:tr h="399600">
                <a:tc>
                  <a:txBody>
                    <a:bodyPr lIns="90000" rIns="90000" tIns="46800" bIns="46800"/>
                    <a:p>
                      <a:pPr/>
                      <a:r>
                        <a:rPr lang="en-US" sz="2000">
                          <a:latin typeface="Arial"/>
                        </a:rPr>
                        <a:t>Loop name</a:t>
                      </a:r>
                      <a:endParaRPr/>
                    </a:p>
                  </a:txBody>
                  <a:tcPr/>
                </a:tc>
                <a:tc>
                  <a:txBody>
                    <a:bodyPr lIns="90000" rIns="90000" tIns="46800" bIns="46800"/>
                    <a:p>
                      <a:pPr algn="ctr"/>
                      <a:r>
                        <a:rPr lang="en-US" sz="2000">
                          <a:latin typeface="Arial"/>
                        </a:rPr>
                        <a:t>4 PEs</a:t>
                      </a:r>
                      <a:endParaRPr/>
                    </a:p>
                  </a:txBody>
                  <a:tcPr/>
                </a:tc>
              </a:tr>
              <a:tr h="398880">
                <a:tc>
                  <a:txBody>
                    <a:bodyPr lIns="90000" rIns="90000" tIns="46800" bIns="46800"/>
                    <a:p>
                      <a:pPr/>
                      <a:r>
                        <a:rPr lang="en-US" sz="2000">
                          <a:latin typeface="Arial"/>
                        </a:rPr>
                        <a:t>applu.rhs.34</a:t>
                      </a:r>
                      <a:endParaRPr/>
                    </a:p>
                  </a:txBody>
                  <a:tcPr/>
                </a:tc>
                <a:tc>
                  <a:txBody>
                    <a:bodyPr lIns="90000" rIns="90000" tIns="46800" bIns="46800"/>
                    <a:p>
                      <a:pPr algn="ctr"/>
                      <a:r>
                        <a:rPr lang="en-US" sz="2000">
                          <a:latin typeface="Arial"/>
                        </a:rPr>
                        <a:t>31.4%</a:t>
                      </a:r>
                      <a:endParaRPr/>
                    </a:p>
                  </a:txBody>
                  <a:tcPr/>
                </a:tc>
              </a:tr>
              <a:tr h="398880">
                <a:tc>
                  <a:txBody>
                    <a:bodyPr lIns="90000" rIns="90000" tIns="46800" bIns="46800"/>
                    <a:p>
                      <a:pPr/>
                      <a:r>
                        <a:rPr lang="en-US" sz="2000">
                          <a:latin typeface="Arial"/>
                        </a:rPr>
                        <a:t>applu.rsh.178</a:t>
                      </a:r>
                      <a:endParaRPr/>
                    </a:p>
                  </a:txBody>
                  <a:tcPr/>
                </a:tc>
                <a:tc>
                  <a:txBody>
                    <a:bodyPr lIns="90000" rIns="90000" tIns="46800" bIns="46800"/>
                    <a:p>
                      <a:pPr algn="ctr"/>
                      <a:r>
                        <a:rPr lang="en-US" sz="2000">
                          <a:latin typeface="Arial"/>
                        </a:rPr>
                        <a:t>21.5%</a:t>
                      </a:r>
                      <a:endParaRPr/>
                    </a:p>
                  </a:txBody>
                  <a:tcPr/>
                </a:tc>
              </a:tr>
              <a:tr h="398880">
                <a:tc>
                  <a:txBody>
                    <a:bodyPr lIns="90000" rIns="90000" tIns="46800" bIns="46800"/>
                    <a:p>
                      <a:pPr/>
                      <a:r>
                        <a:rPr lang="en-US" sz="2000">
                          <a:latin typeface="Arial"/>
                        </a:rPr>
                        <a:t>galgel.dswap.4222</a:t>
                      </a:r>
                      <a:endParaRPr/>
                    </a:p>
                  </a:txBody>
                  <a:tcPr/>
                </a:tc>
                <a:tc>
                  <a:txBody>
                    <a:bodyPr lIns="90000" rIns="90000" tIns="46800" bIns="46800"/>
                    <a:p>
                      <a:pPr algn="ctr"/>
                      <a:r>
                        <a:rPr lang="en-US" sz="2000">
                          <a:solidFill>
                            <a:srgbClr val="ff00ff"/>
                          </a:solidFill>
                          <a:latin typeface="Arial"/>
                        </a:rPr>
                        <a:t>0.55%</a:t>
                      </a:r>
                      <a:endParaRPr/>
                    </a:p>
                  </a:txBody>
                  <a:tcPr/>
                </a:tc>
              </a:tr>
              <a:tr h="398880">
                <a:tc>
                  <a:txBody>
                    <a:bodyPr lIns="90000" rIns="90000" tIns="46800" bIns="46800"/>
                    <a:p>
                      <a:pPr/>
                      <a:r>
                        <a:rPr lang="en-US" sz="2000">
                          <a:latin typeface="Arial"/>
                        </a:rPr>
                        <a:t>galgel.dger.5067</a:t>
                      </a:r>
                      <a:endParaRPr/>
                    </a:p>
                  </a:txBody>
                  <a:tcPr/>
                </a:tc>
                <a:tc>
                  <a:txBody>
                    <a:bodyPr lIns="90000" rIns="90000" tIns="46800" bIns="46800"/>
                    <a:p>
                      <a:pPr algn="ctr"/>
                      <a:r>
                        <a:rPr lang="en-US" sz="2000">
                          <a:latin typeface="Arial"/>
                        </a:rPr>
                        <a:t>59.3%</a:t>
                      </a:r>
                      <a:endParaRPr/>
                    </a:p>
                  </a:txBody>
                  <a:tcPr/>
                </a:tc>
              </a:tr>
              <a:tr h="398880">
                <a:tc>
                  <a:txBody>
                    <a:bodyPr lIns="90000" rIns="90000" tIns="46800" bIns="46800"/>
                    <a:p>
                      <a:pPr/>
                      <a:r>
                        <a:rPr lang="en-US" sz="2000">
                          <a:latin typeface="Arial"/>
                        </a:rPr>
                        <a:t>galgel.dtrsm.8220</a:t>
                      </a:r>
                      <a:endParaRPr/>
                    </a:p>
                  </a:txBody>
                  <a:tcPr/>
                </a:tc>
                <a:tc>
                  <a:txBody>
                    <a:bodyPr lIns="90000" rIns="90000" tIns="46800" bIns="46800"/>
                    <a:p>
                      <a:pPr algn="ctr"/>
                      <a:r>
                        <a:rPr lang="en-US" sz="2000">
                          <a:solidFill>
                            <a:srgbClr val="ff00ff"/>
                          </a:solidFill>
                          <a:latin typeface="Arial"/>
                        </a:rPr>
                        <a:t>2.11%</a:t>
                      </a:r>
                      <a:endParaRPr/>
                    </a:p>
                  </a:txBody>
                  <a:tcPr/>
                </a:tc>
              </a:tr>
              <a:tr h="398880">
                <a:tc>
                  <a:txBody>
                    <a:bodyPr lIns="90000" rIns="90000" tIns="46800" bIns="46800"/>
                    <a:p>
                      <a:pPr/>
                      <a:r>
                        <a:rPr lang="en-US" sz="2000">
                          <a:latin typeface="Arial"/>
                        </a:rPr>
                        <a:t>mgrid.zero3.15</a:t>
                      </a:r>
                      <a:endParaRPr/>
                    </a:p>
                  </a:txBody>
                  <a:tcPr/>
                </a:tc>
                <a:tc>
                  <a:txBody>
                    <a:bodyPr lIns="90000" rIns="90000" tIns="46800" bIns="46800"/>
                    <a:p>
                      <a:pPr algn="ctr"/>
                      <a:r>
                        <a:rPr lang="en-US" sz="2000">
                          <a:latin typeface="Arial"/>
                        </a:rPr>
                        <a:t>33.2%</a:t>
                      </a:r>
                      <a:endParaRPr/>
                    </a:p>
                  </a:txBody>
                  <a:tcPr/>
                </a:tc>
              </a:tr>
              <a:tr h="398880">
                <a:tc>
                  <a:txBody>
                    <a:bodyPr lIns="90000" rIns="90000" tIns="46800" bIns="46800"/>
                    <a:p>
                      <a:pPr/>
                      <a:r>
                        <a:rPr lang="en-US" sz="2000">
                          <a:latin typeface="Arial"/>
                        </a:rPr>
                        <a:t>mgrid.comm3.176</a:t>
                      </a:r>
                      <a:endParaRPr/>
                    </a:p>
                  </a:txBody>
                  <a:tcPr/>
                </a:tc>
                <a:tc>
                  <a:txBody>
                    <a:bodyPr lIns="90000" rIns="90000" tIns="46800" bIns="46800"/>
                    <a:p>
                      <a:pPr algn="ctr"/>
                      <a:r>
                        <a:rPr lang="en-US" sz="2000">
                          <a:latin typeface="Arial"/>
                        </a:rPr>
                        <a:t>33.2%</a:t>
                      </a:r>
                      <a:endParaRPr/>
                    </a:p>
                  </a:txBody>
                  <a:tcPr/>
                </a:tc>
              </a:tr>
              <a:tr h="398880">
                <a:tc>
                  <a:txBody>
                    <a:bodyPr lIns="90000" rIns="90000" tIns="46800" bIns="46800"/>
                    <a:p>
                      <a:pPr/>
                      <a:r>
                        <a:rPr lang="en-US" sz="2000">
                          <a:latin typeface="Arial"/>
                        </a:rPr>
                        <a:t>swim.shalow.116</a:t>
                      </a:r>
                      <a:endParaRPr/>
                    </a:p>
                  </a:txBody>
                  <a:tcPr/>
                </a:tc>
                <a:tc>
                  <a:txBody>
                    <a:bodyPr lIns="90000" rIns="90000" tIns="46800" bIns="46800"/>
                    <a:p>
                      <a:pPr algn="ctr"/>
                      <a:r>
                        <a:rPr lang="en-US" sz="2000">
                          <a:solidFill>
                            <a:srgbClr val="ff00ff"/>
                          </a:solidFill>
                          <a:latin typeface="Arial"/>
                        </a:rPr>
                        <a:t>1.21%</a:t>
                      </a:r>
                      <a:endParaRPr/>
                    </a:p>
                  </a:txBody>
                  <a:tcPr/>
                </a:tc>
              </a:tr>
              <a:tr h="398880">
                <a:tc>
                  <a:txBody>
                    <a:bodyPr lIns="90000" rIns="90000" tIns="46800" bIns="46800"/>
                    <a:p>
                      <a:pPr/>
                      <a:r>
                        <a:rPr lang="en-US" sz="2000">
                          <a:latin typeface="Arial"/>
                        </a:rPr>
                        <a:t>swim.calc3z.381</a:t>
                      </a:r>
                      <a:endParaRPr/>
                    </a:p>
                  </a:txBody>
                  <a:tcPr/>
                </a:tc>
                <a:tc>
                  <a:txBody>
                    <a:bodyPr lIns="90000" rIns="90000" tIns="46800" bIns="46800"/>
                    <a:p>
                      <a:pPr algn="ctr"/>
                      <a:r>
                        <a:rPr lang="en-US" sz="2000">
                          <a:solidFill>
                            <a:srgbClr val="ff00ff"/>
                          </a:solidFill>
                          <a:latin typeface="Arial"/>
                        </a:rPr>
                        <a:t>2.61%</a:t>
                      </a:r>
                      <a:endParaRPr/>
                    </a:p>
                  </a:txBody>
                  <a:tcPr/>
                </a:tc>
              </a:tr>
            </a:tbl>
          </a:graphicData>
        </a:graphic>
      </p:graphicFrame>
      <p:sp>
        <p:nvSpPr>
          <p:cNvPr id="993" name="CustomShape 4"/>
          <p:cNvSpPr/>
          <p:nvPr/>
        </p:nvSpPr>
        <p:spPr>
          <a:xfrm>
            <a:off x="5172840" y="1332000"/>
            <a:ext cx="3909960" cy="764280"/>
          </a:xfrm>
          <a:prstGeom prst="rect">
            <a:avLst/>
          </a:prstGeom>
          <a:noFill/>
          <a:ln>
            <a:noFill/>
          </a:ln>
        </p:spPr>
        <p:txBody>
          <a:bodyPr wrap="none" lIns="90000" rIns="90000" tIns="46800" bIns="46800"/>
          <a:p>
            <a:pPr algn="ctr"/>
            <a:r>
              <a:rPr lang="en-US" sz="2200">
                <a:latin typeface="Arial"/>
              </a:rPr>
              <a:t>Idle time at barriers (averaged</a:t>
            </a:r>
            <a:endParaRPr/>
          </a:p>
          <a:p>
            <a:pPr algn="ctr"/>
            <a:r>
              <a:rPr lang="en-US" sz="2200">
                <a:latin typeface="Arial"/>
              </a:rPr>
              <a:t>over all PEs, all iterations)</a:t>
            </a:r>
            <a:endParaRPr/>
          </a:p>
        </p:txBody>
      </p:sp>
      <p:sp>
        <p:nvSpPr>
          <p:cNvPr id="994" name="CustomShape 5"/>
          <p:cNvSpPr/>
          <p:nvPr/>
        </p:nvSpPr>
        <p:spPr>
          <a:xfrm>
            <a:off x="4270320" y="3811680"/>
            <a:ext cx="895320" cy="703800"/>
          </a:xfrm>
          <a:prstGeom prst="rect">
            <a:avLst/>
          </a:prstGeom>
          <a:noFill/>
          <a:ln>
            <a:noFill/>
          </a:ln>
        </p:spPr>
        <p:txBody>
          <a:bodyPr wrap="none" lIns="90000" rIns="90000" tIns="46800" bIns="46800"/>
          <a:p>
            <a:pPr>
              <a:lnSpc>
                <a:spcPct val="100000"/>
              </a:lnSpc>
            </a:pPr>
            <a:r>
              <a:rPr lang="en-US" sz="2000">
                <a:latin typeface="Comic Sans MS"/>
              </a:rPr>
              <a:t>active</a:t>
            </a:r>
            <a:r>
              <a:rPr lang="en-US" sz="2000">
                <a:latin typeface="Comic Sans MS"/>
              </a:rPr>
              <a:t>
</a:t>
            </a:r>
            <a:r>
              <a:rPr lang="en-US" sz="2000">
                <a:latin typeface="Comic Sans MS"/>
              </a:rPr>
              <a:t>time</a:t>
            </a:r>
            <a:endParaRPr/>
          </a:p>
        </p:txBody>
      </p:sp>
      <p:sp>
        <p:nvSpPr>
          <p:cNvPr id="995" name="CustomShape 6"/>
          <p:cNvSpPr/>
          <p:nvPr/>
        </p:nvSpPr>
        <p:spPr>
          <a:xfrm>
            <a:off x="1160280" y="2625120"/>
            <a:ext cx="469800" cy="428040"/>
          </a:xfrm>
          <a:prstGeom prst="ellipse">
            <a:avLst/>
          </a:prstGeom>
          <a:noFill/>
          <a:ln w="25560">
            <a:solidFill>
              <a:srgbClr val="000000"/>
            </a:solidFill>
            <a:miter/>
          </a:ln>
        </p:spPr>
        <p:txBody>
          <a:bodyPr wrap="none" lIns="90000" rIns="90000" tIns="46800" bIns="46800" anchor="ctr"/>
          <a:p>
            <a:pPr algn="ctr">
              <a:lnSpc>
                <a:spcPct val="100000"/>
              </a:lnSpc>
            </a:pPr>
            <a:r>
              <a:rPr lang="en-US">
                <a:latin typeface="Comic Sans MS"/>
              </a:rPr>
              <a:t>PE</a:t>
            </a:r>
            <a:r>
              <a:rPr lang="en-US" baseline="-25000">
                <a:latin typeface="Comic Sans MS"/>
              </a:rPr>
              <a:t>0</a:t>
            </a:r>
            <a:endParaRPr/>
          </a:p>
        </p:txBody>
      </p:sp>
      <p:sp>
        <p:nvSpPr>
          <p:cNvPr id="996" name="CustomShape 7"/>
          <p:cNvSpPr/>
          <p:nvPr/>
        </p:nvSpPr>
        <p:spPr>
          <a:xfrm>
            <a:off x="2019240" y="2625120"/>
            <a:ext cx="480960" cy="428040"/>
          </a:xfrm>
          <a:prstGeom prst="ellipse">
            <a:avLst/>
          </a:prstGeom>
          <a:noFill/>
          <a:ln w="25560">
            <a:solidFill>
              <a:srgbClr val="000000"/>
            </a:solidFill>
            <a:miter/>
          </a:ln>
        </p:spPr>
        <p:txBody>
          <a:bodyPr wrap="none" lIns="90000" rIns="90000" tIns="46800" bIns="46800" anchor="ctr"/>
          <a:p>
            <a:pPr algn="ctr">
              <a:lnSpc>
                <a:spcPct val="100000"/>
              </a:lnSpc>
            </a:pPr>
            <a:r>
              <a:rPr lang="en-US">
                <a:latin typeface="Comic Sans MS"/>
              </a:rPr>
              <a:t>PE</a:t>
            </a:r>
            <a:r>
              <a:rPr lang="en-US" baseline="-25000">
                <a:latin typeface="Comic Sans MS"/>
              </a:rPr>
              <a:t>1</a:t>
            </a:r>
            <a:endParaRPr/>
          </a:p>
        </p:txBody>
      </p:sp>
      <p:sp>
        <p:nvSpPr>
          <p:cNvPr id="997" name="CustomShape 8"/>
          <p:cNvSpPr/>
          <p:nvPr/>
        </p:nvSpPr>
        <p:spPr>
          <a:xfrm>
            <a:off x="2865240" y="2625120"/>
            <a:ext cx="461880" cy="428040"/>
          </a:xfrm>
          <a:prstGeom prst="ellipse">
            <a:avLst/>
          </a:prstGeom>
          <a:noFill/>
          <a:ln w="25560">
            <a:solidFill>
              <a:srgbClr val="000000"/>
            </a:solidFill>
            <a:miter/>
          </a:ln>
        </p:spPr>
        <p:txBody>
          <a:bodyPr wrap="none" lIns="90000" rIns="90000" tIns="46800" bIns="46800" anchor="ctr"/>
          <a:p>
            <a:pPr algn="ctr">
              <a:lnSpc>
                <a:spcPct val="100000"/>
              </a:lnSpc>
            </a:pPr>
            <a:r>
              <a:rPr lang="en-US">
                <a:latin typeface="Comic Sans MS"/>
              </a:rPr>
              <a:t>PE</a:t>
            </a:r>
            <a:r>
              <a:rPr lang="en-US" baseline="-25000">
                <a:latin typeface="Comic Sans MS"/>
              </a:rPr>
              <a:t>2</a:t>
            </a:r>
            <a:endParaRPr/>
          </a:p>
        </p:txBody>
      </p:sp>
      <p:sp>
        <p:nvSpPr>
          <p:cNvPr id="998" name="Line 9"/>
          <p:cNvSpPr/>
          <p:nvPr/>
        </p:nvSpPr>
        <p:spPr>
          <a:xfrm>
            <a:off x="1137960" y="3236040"/>
            <a:ext cx="2927520" cy="0"/>
          </a:xfrm>
          <a:prstGeom prst="line">
            <a:avLst/>
          </a:prstGeom>
          <a:ln w="25560">
            <a:solidFill>
              <a:srgbClr val="008000"/>
            </a:solidFill>
            <a:miter/>
          </a:ln>
        </p:spPr>
      </p:sp>
      <p:sp>
        <p:nvSpPr>
          <p:cNvPr id="999" name="CustomShape 10"/>
          <p:cNvSpPr/>
          <p:nvPr/>
        </p:nvSpPr>
        <p:spPr>
          <a:xfrm>
            <a:off x="457200" y="3052080"/>
            <a:ext cx="702000" cy="398880"/>
          </a:xfrm>
          <a:prstGeom prst="rect">
            <a:avLst/>
          </a:prstGeom>
          <a:noFill/>
          <a:ln>
            <a:noFill/>
          </a:ln>
        </p:spPr>
        <p:txBody>
          <a:bodyPr wrap="none" lIns="90000" rIns="90000" tIns="46800" bIns="46800"/>
          <a:p>
            <a:pPr>
              <a:lnSpc>
                <a:spcPct val="100000"/>
              </a:lnSpc>
            </a:pPr>
            <a:r>
              <a:rPr lang="en-US" sz="2000">
                <a:latin typeface="Comic Sans MS"/>
              </a:rPr>
              <a:t>fork</a:t>
            </a:r>
            <a:endParaRPr/>
          </a:p>
        </p:txBody>
      </p:sp>
      <p:sp>
        <p:nvSpPr>
          <p:cNvPr id="1000" name="Line 11"/>
          <p:cNvSpPr/>
          <p:nvPr/>
        </p:nvSpPr>
        <p:spPr>
          <a:xfrm>
            <a:off x="1137960" y="6047640"/>
            <a:ext cx="2927520" cy="0"/>
          </a:xfrm>
          <a:prstGeom prst="line">
            <a:avLst/>
          </a:prstGeom>
          <a:ln w="25560">
            <a:solidFill>
              <a:srgbClr val="ff0000"/>
            </a:solidFill>
            <a:miter/>
          </a:ln>
        </p:spPr>
      </p:sp>
      <p:sp>
        <p:nvSpPr>
          <p:cNvPr id="1001" name="CustomShape 12"/>
          <p:cNvSpPr/>
          <p:nvPr/>
        </p:nvSpPr>
        <p:spPr>
          <a:xfrm>
            <a:off x="525240" y="5863680"/>
            <a:ext cx="621000" cy="398880"/>
          </a:xfrm>
          <a:prstGeom prst="rect">
            <a:avLst/>
          </a:prstGeom>
          <a:noFill/>
          <a:ln>
            <a:noFill/>
          </a:ln>
        </p:spPr>
        <p:txBody>
          <a:bodyPr wrap="none" lIns="90000" rIns="90000" tIns="46800" bIns="46800"/>
          <a:p>
            <a:pPr>
              <a:lnSpc>
                <a:spcPct val="100000"/>
              </a:lnSpc>
            </a:pPr>
            <a:r>
              <a:rPr lang="en-US" sz="2000">
                <a:latin typeface="Comic Sans MS"/>
              </a:rPr>
              <a:t>join</a:t>
            </a:r>
            <a:endParaRPr/>
          </a:p>
        </p:txBody>
      </p:sp>
      <p:sp>
        <p:nvSpPr>
          <p:cNvPr id="1002" name="CustomShape 13"/>
          <p:cNvSpPr/>
          <p:nvPr/>
        </p:nvSpPr>
        <p:spPr>
          <a:xfrm>
            <a:off x="2090520" y="6047640"/>
            <a:ext cx="1037160" cy="398880"/>
          </a:xfrm>
          <a:prstGeom prst="rect">
            <a:avLst/>
          </a:prstGeom>
          <a:noFill/>
          <a:ln>
            <a:noFill/>
          </a:ln>
        </p:spPr>
        <p:txBody>
          <a:bodyPr wrap="none" lIns="90000" rIns="90000" tIns="46800" bIns="46800"/>
          <a:p>
            <a:pPr>
              <a:lnSpc>
                <a:spcPct val="100000"/>
              </a:lnSpc>
            </a:pPr>
            <a:r>
              <a:rPr lang="en-US" sz="2000">
                <a:latin typeface="Comic Sans MS"/>
              </a:rPr>
              <a:t>barrier</a:t>
            </a:r>
            <a:endParaRPr/>
          </a:p>
        </p:txBody>
      </p:sp>
      <p:sp>
        <p:nvSpPr>
          <p:cNvPr id="1003" name="Line 14"/>
          <p:cNvSpPr/>
          <p:nvPr/>
        </p:nvSpPr>
        <p:spPr>
          <a:xfrm>
            <a:off x="1341360" y="3297600"/>
            <a:ext cx="0" cy="2688840"/>
          </a:xfrm>
          <a:prstGeom prst="line">
            <a:avLst/>
          </a:prstGeom>
          <a:ln w="38160">
            <a:solidFill>
              <a:srgbClr val="9999cc"/>
            </a:solidFill>
            <a:miter/>
            <a:tailEnd len="lg" type="triangle" w="lg"/>
          </a:ln>
        </p:spPr>
      </p:sp>
      <p:sp>
        <p:nvSpPr>
          <p:cNvPr id="1004" name="Line 15"/>
          <p:cNvSpPr/>
          <p:nvPr/>
        </p:nvSpPr>
        <p:spPr>
          <a:xfrm>
            <a:off x="2181240" y="3297600"/>
            <a:ext cx="0" cy="1894680"/>
          </a:xfrm>
          <a:prstGeom prst="line">
            <a:avLst/>
          </a:prstGeom>
          <a:ln w="38160">
            <a:solidFill>
              <a:srgbClr val="9999cc"/>
            </a:solidFill>
            <a:miter/>
            <a:tailEnd len="lg" type="triangle" w="lg"/>
          </a:ln>
        </p:spPr>
      </p:sp>
      <p:sp>
        <p:nvSpPr>
          <p:cNvPr id="1005" name="Line 16"/>
          <p:cNvSpPr/>
          <p:nvPr/>
        </p:nvSpPr>
        <p:spPr>
          <a:xfrm>
            <a:off x="3020760" y="3297600"/>
            <a:ext cx="0" cy="1771920"/>
          </a:xfrm>
          <a:prstGeom prst="line">
            <a:avLst/>
          </a:prstGeom>
          <a:ln w="38160">
            <a:solidFill>
              <a:srgbClr val="9999cc"/>
            </a:solidFill>
            <a:miter/>
            <a:tailEnd len="lg" type="triangle" w="lg"/>
          </a:ln>
        </p:spPr>
      </p:sp>
      <p:sp>
        <p:nvSpPr>
          <p:cNvPr id="1006" name="Line 17"/>
          <p:cNvSpPr/>
          <p:nvPr/>
        </p:nvSpPr>
        <p:spPr>
          <a:xfrm>
            <a:off x="3860640" y="3297600"/>
            <a:ext cx="0" cy="1589400"/>
          </a:xfrm>
          <a:prstGeom prst="line">
            <a:avLst/>
          </a:prstGeom>
          <a:ln w="38160">
            <a:solidFill>
              <a:srgbClr val="9999cc"/>
            </a:solidFill>
            <a:miter/>
            <a:tailEnd len="lg" type="triangle" w="lg"/>
          </a:ln>
        </p:spPr>
      </p:sp>
      <p:sp>
        <p:nvSpPr>
          <p:cNvPr id="1007" name="Line 18"/>
          <p:cNvSpPr/>
          <p:nvPr/>
        </p:nvSpPr>
        <p:spPr>
          <a:xfrm>
            <a:off x="2185920" y="5245200"/>
            <a:ext cx="0" cy="732240"/>
          </a:xfrm>
          <a:prstGeom prst="line">
            <a:avLst/>
          </a:prstGeom>
          <a:ln w="38160">
            <a:solidFill>
              <a:srgbClr val="ff99cc"/>
            </a:solidFill>
            <a:custDash>
              <a:ds d="105000" sp="105000"/>
            </a:custDash>
            <a:miter/>
            <a:tailEnd len="lg" type="triangle" w="lg"/>
          </a:ln>
        </p:spPr>
      </p:sp>
      <p:sp>
        <p:nvSpPr>
          <p:cNvPr id="1008" name="Line 19"/>
          <p:cNvSpPr/>
          <p:nvPr/>
        </p:nvSpPr>
        <p:spPr>
          <a:xfrm>
            <a:off x="3022560" y="5131440"/>
            <a:ext cx="0" cy="855000"/>
          </a:xfrm>
          <a:prstGeom prst="line">
            <a:avLst/>
          </a:prstGeom>
          <a:ln w="38160">
            <a:solidFill>
              <a:srgbClr val="ff99cc"/>
            </a:solidFill>
            <a:custDash>
              <a:ds d="105000" sp="105000"/>
            </a:custDash>
            <a:miter/>
            <a:tailEnd len="lg" type="triangle" w="lg"/>
          </a:ln>
        </p:spPr>
      </p:sp>
      <p:sp>
        <p:nvSpPr>
          <p:cNvPr id="1009" name="Line 20"/>
          <p:cNvSpPr/>
          <p:nvPr/>
        </p:nvSpPr>
        <p:spPr>
          <a:xfrm>
            <a:off x="3860640" y="4948560"/>
            <a:ext cx="0" cy="1037880"/>
          </a:xfrm>
          <a:prstGeom prst="line">
            <a:avLst/>
          </a:prstGeom>
          <a:ln w="38160">
            <a:solidFill>
              <a:srgbClr val="ff99cc"/>
            </a:solidFill>
            <a:custDash>
              <a:ds d="105000" sp="105000"/>
            </a:custDash>
            <a:miter/>
            <a:tailEnd len="lg" type="triangle" w="lg"/>
          </a:ln>
        </p:spPr>
      </p:sp>
      <p:sp>
        <p:nvSpPr>
          <p:cNvPr id="1010" name="CustomShape 21"/>
          <p:cNvSpPr/>
          <p:nvPr/>
        </p:nvSpPr>
        <p:spPr>
          <a:xfrm>
            <a:off x="4268520" y="5186520"/>
            <a:ext cx="709560" cy="703800"/>
          </a:xfrm>
          <a:prstGeom prst="rect">
            <a:avLst/>
          </a:prstGeom>
          <a:noFill/>
          <a:ln>
            <a:noFill/>
          </a:ln>
        </p:spPr>
        <p:txBody>
          <a:bodyPr wrap="none" lIns="90000" rIns="90000" tIns="46800" bIns="46800"/>
          <a:p>
            <a:pPr>
              <a:lnSpc>
                <a:spcPct val="100000"/>
              </a:lnSpc>
            </a:pPr>
            <a:r>
              <a:rPr lang="en-US" sz="2000">
                <a:latin typeface="Comic Sans MS"/>
              </a:rPr>
              <a:t>idle</a:t>
            </a:r>
            <a:endParaRPr/>
          </a:p>
          <a:p>
            <a:pPr>
              <a:lnSpc>
                <a:spcPct val="100000"/>
              </a:lnSpc>
            </a:pPr>
            <a:r>
              <a:rPr lang="en-US" sz="2000">
                <a:latin typeface="Comic Sans MS"/>
              </a:rPr>
              <a:t>time</a:t>
            </a:r>
            <a:endParaRPr/>
          </a:p>
        </p:txBody>
      </p:sp>
      <p:cxnSp>
        <p:nvCxnSpPr>
          <p:cNvPr id="1011" name="Line 22"/>
          <p:cNvCxnSpPr>
            <a:stCxn id="1006" idx="1"/>
            <a:endCxn id="994" idx="1"/>
          </p:cNvCxnSpPr>
          <p:nvPr/>
        </p:nvCxnSpPr>
        <p:spPr>
          <a:xfrm>
            <a:off x="3860640" y="4092120"/>
            <a:ext cx="410040" cy="71640"/>
          </a:xfrm>
          <a:prstGeom prst="curvedConnector3">
            <a:avLst/>
          </a:prstGeom>
          <a:ln w="9360">
            <a:solidFill>
              <a:srgbClr val="000000"/>
            </a:solidFill>
            <a:miter/>
            <a:tailEnd len="med" type="triangle" w="med"/>
          </a:ln>
        </p:spPr>
      </p:cxnSp>
      <p:cxnSp>
        <p:nvCxnSpPr>
          <p:cNvPr id="1012" name="Line 23"/>
          <p:cNvCxnSpPr>
            <a:stCxn id="1009" idx="1"/>
            <a:endCxn id="1010" idx="1"/>
          </p:cNvCxnSpPr>
          <p:nvPr/>
        </p:nvCxnSpPr>
        <p:spPr>
          <a:xfrm>
            <a:off x="3860640" y="5467320"/>
            <a:ext cx="408240" cy="71280"/>
          </a:xfrm>
          <a:prstGeom prst="curvedConnector3">
            <a:avLst/>
          </a:prstGeom>
          <a:ln w="9360">
            <a:solidFill>
              <a:srgbClr val="000000"/>
            </a:solidFill>
            <a:miter/>
            <a:tailEnd len="med" type="triangle" w="med"/>
          </a:ln>
        </p:spPr>
      </p:cxnSp>
      <p:cxnSp>
        <p:nvCxnSpPr>
          <p:cNvPr id="1013" name="Line 24"/>
          <p:cNvCxnSpPr>
            <a:stCxn id="1006" idx="2"/>
            <a:endCxn id="994" idx="1"/>
          </p:cNvCxnSpPr>
          <p:nvPr/>
        </p:nvCxnSpPr>
        <p:spPr>
          <a:xfrm flipV="1">
            <a:off x="3860640" y="4163400"/>
            <a:ext cx="410040" cy="723960"/>
          </a:xfrm>
          <a:prstGeom prst="curvedConnector3">
            <a:avLst/>
          </a:prstGeom>
          <a:ln w="9360">
            <a:solidFill>
              <a:srgbClr val="000000"/>
            </a:solidFill>
            <a:miter/>
            <a:tailEnd len="med" type="triangle" w="med"/>
          </a:ln>
        </p:spPr>
      </p:cxnSp>
      <p:cxnSp>
        <p:nvCxnSpPr>
          <p:cNvPr id="1014" name="Line 25"/>
          <p:cNvCxnSpPr>
            <a:stCxn id="1009" idx="2"/>
            <a:endCxn id="1010" idx="1"/>
          </p:cNvCxnSpPr>
          <p:nvPr/>
        </p:nvCxnSpPr>
        <p:spPr>
          <a:xfrm flipV="1">
            <a:off x="3860640" y="5538240"/>
            <a:ext cx="408240" cy="448560"/>
          </a:xfrm>
          <a:prstGeom prst="curvedConnector3">
            <a:avLst/>
          </a:prstGeom>
          <a:ln w="9360">
            <a:solidFill>
              <a:srgbClr val="000000"/>
            </a:solidFill>
            <a:miter/>
            <a:tailEnd len="med" type="triangle" w="med"/>
          </a:ln>
        </p:spPr>
      </p:cxnSp>
      <p:sp>
        <p:nvSpPr>
          <p:cNvPr id="1015" name="CustomShape 26"/>
          <p:cNvSpPr/>
          <p:nvPr/>
        </p:nvSpPr>
        <p:spPr>
          <a:xfrm>
            <a:off x="3628800" y="2614680"/>
            <a:ext cx="461880" cy="428040"/>
          </a:xfrm>
          <a:prstGeom prst="ellipse">
            <a:avLst/>
          </a:prstGeom>
          <a:noFill/>
          <a:ln w="25560">
            <a:solidFill>
              <a:srgbClr val="000000"/>
            </a:solidFill>
            <a:miter/>
          </a:ln>
        </p:spPr>
        <p:txBody>
          <a:bodyPr wrap="none" lIns="90000" rIns="90000" tIns="46800" bIns="46800" anchor="ctr"/>
          <a:p>
            <a:pPr algn="ctr">
              <a:lnSpc>
                <a:spcPct val="100000"/>
              </a:lnSpc>
            </a:pPr>
            <a:r>
              <a:rPr lang="en-US">
                <a:latin typeface="Comic Sans MS"/>
              </a:rPr>
              <a:t>PE</a:t>
            </a:r>
            <a:r>
              <a:rPr lang="en-US" baseline="-25000">
                <a:latin typeface="Comic Sans MS"/>
              </a:rPr>
              <a:t>3</a:t>
            </a:r>
            <a:endParaRPr/>
          </a:p>
        </p:txBody>
      </p:sp>
      <p:sp>
        <p:nvSpPr>
          <p:cNvPr id="1016" name="CustomShape 27"/>
          <p:cNvSpPr/>
          <p:nvPr/>
        </p:nvSpPr>
        <p:spPr>
          <a:xfrm>
            <a:off x="525600" y="1349280"/>
            <a:ext cx="4454280" cy="927360"/>
          </a:xfrm>
          <a:prstGeom prst="rect">
            <a:avLst/>
          </a:prstGeom>
          <a:noFill/>
          <a:ln>
            <a:noFill/>
          </a:ln>
        </p:spPr>
        <p:txBody>
          <a:bodyPr lIns="90000" rIns="90000" tIns="46800" bIns="46800"/>
          <a:p>
            <a:pPr>
              <a:buSzPct val="80000"/>
              <a:buFont typeface="Wingdings" charset="2"/>
              <a:buChar char=""/>
            </a:pPr>
            <a:r>
              <a:rPr lang="en-US" sz="2800">
                <a:latin typeface="Arial"/>
                <a:ea typeface="宋体"/>
              </a:rPr>
              <a:t>Use DVFS to reduce PE idle time at barriers</a:t>
            </a:r>
            <a:endParaRPr/>
          </a:p>
        </p:txBody>
      </p:sp>
      <p:sp>
        <p:nvSpPr>
          <p:cNvPr id="1017" name="CustomShape 28"/>
          <p:cNvSpPr/>
          <p:nvPr/>
        </p:nvSpPr>
        <p:spPr>
          <a:xfrm>
            <a:off x="3657600" y="6367320"/>
            <a:ext cx="5410080" cy="381240"/>
          </a:xfrm>
          <a:prstGeom prst="rect">
            <a:avLst/>
          </a:prstGeom>
          <a:noFill/>
          <a:ln>
            <a:noFill/>
          </a:ln>
        </p:spPr>
        <p:txBody>
          <a:bodyPr lIns="92160" rIns="92160" tIns="46080" bIns="46080"/>
          <a:p>
            <a:pPr/>
            <a:r>
              <a:rPr lang="en-US">
                <a:solidFill>
                  <a:srgbClr val="0000d0"/>
                </a:solidFill>
                <a:latin typeface="Arial"/>
              </a:rPr>
              <a:t>Liu, Sivasubramaniam, Kandemir, Irwin, </a:t>
            </a:r>
            <a:r>
              <a:rPr i="1" lang="en-US">
                <a:solidFill>
                  <a:srgbClr val="0000d0"/>
                </a:solidFill>
                <a:latin typeface="Arial"/>
              </a:rPr>
              <a:t>IPDPS</a:t>
            </a:r>
            <a:r>
              <a:rPr i="1" lang="en-US">
                <a:solidFill>
                  <a:srgbClr val="0000d0"/>
                </a:solidFill>
                <a:latin typeface="Arial"/>
              </a:rPr>
              <a:t>’05</a:t>
            </a:r>
            <a:endParaRPr/>
          </a:p>
        </p:txBody>
      </p:sp>
    </p:spTree>
  </p:cSld>
  <p:timing>
    <p:tnLst>
      <p:par>
        <p:cTn id="411" dur="indefinite" restart="never" nodeType="tmRoot">
          <p:childTnLst>
            <p:seq>
              <p:cTn id="412" dur="indefinite" nodeType="mainSeq">
                <p:childTnLst>
                  <p:par>
                    <p:cTn id="413" fill="hold">
                      <p:stCondLst>
                        <p:cond delay="indefinite"/>
                      </p:stCondLst>
                      <p:childTnLst>
                        <p:par>
                          <p:cTn id="414" fill="hold">
                            <p:stCondLst>
                              <p:cond delay="0"/>
                            </p:stCondLst>
                            <p:childTnLst>
                              <p:par>
                                <p:cTn id="415" nodeType="clickEffect" fill="hold" presetClass="entr" presetID="1">
                                  <p:stCondLst>
                                    <p:cond delay="0"/>
                                  </p:stCondLst>
                                  <p:childTnLst>
                                    <p:set>
                                      <p:cBhvr>
                                        <p:cTn id="416" dur="1" fill="hold">
                                          <p:stCondLst>
                                            <p:cond delay="0"/>
                                          </p:stCondLst>
                                        </p:cTn>
                                        <p:tgtEl>
                                          <p:spTgt spid="993"/>
                                        </p:tgtEl>
                                        <p:attrNameLst>
                                          <p:attrName>style.visibility</p:attrName>
                                        </p:attrNameLst>
                                      </p:cBhvr>
                                      <p:to>
                                        <p:strVal val="visible"/>
                                      </p:to>
                                    </p:set>
                                  </p:childTnLst>
                                </p:cTn>
                              </p:par>
                              <p:par>
                                <p:cTn id="417" nodeType="withEffect" fill="hold" presetClass="entr" presetID="1">
                                  <p:stCondLst>
                                    <p:cond delay="0"/>
                                  </p:stCondLst>
                                  <p:childTnLst>
                                    <p:set>
                                      <p:cBhvr>
                                        <p:cTn id="418" dur="1" fill="hold">
                                          <p:stCondLst>
                                            <p:cond delay="0"/>
                                          </p:stCondLst>
                                        </p:cTn>
                                        <p:tgtEl>
                                          <p:spTgt spid="992"/>
                                        </p:tgtEl>
                                        <p:attrNameLst>
                                          <p:attrName>style.visibility</p:attrName>
                                        </p:attrNameLst>
                                      </p:cBhvr>
                                      <p:to>
                                        <p:strVal val="visible"/>
                                      </p:to>
                                    </p:set>
                                  </p:childTnLst>
                                </p:cTn>
                              </p:par>
                              <p:par>
                                <p:cTn id="419" nodeType="withEffect" fill="hold" presetClass="entr" presetID="1">
                                  <p:stCondLst>
                                    <p:cond delay="0"/>
                                  </p:stCondLst>
                                  <p:childTnLst>
                                    <p:set>
                                      <p:cBhvr>
                                        <p:cTn id="420" dur="1" fill="hold">
                                          <p:stCondLst>
                                            <p:cond delay="0"/>
                                          </p:stCondLst>
                                        </p:cTn>
                                        <p:tgtEl>
                                          <p:spTgt spid="101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018"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019" name="TextShape 2"/>
          <p:cNvSpPr txBox="1"/>
          <p:nvPr/>
        </p:nvSpPr>
        <p:spPr>
          <a:xfrm>
            <a:off x="457200" y="456840"/>
            <a:ext cx="8229600" cy="609480"/>
          </a:xfrm>
          <a:prstGeom prst="rect">
            <a:avLst/>
          </a:prstGeom>
        </p:spPr>
        <p:txBody>
          <a:bodyPr anchor="ctr"/>
          <a:p>
            <a:pPr/>
            <a:r>
              <a:rPr lang="en-US" sz="3600">
                <a:latin typeface="Arial"/>
              </a:rPr>
              <a:t>Potential energy savings</a:t>
            </a:r>
            <a:endParaRPr/>
          </a:p>
        </p:txBody>
      </p:sp>
      <p:sp>
        <p:nvSpPr>
          <p:cNvPr id="1020" name="CustomShape 3"/>
          <p:cNvSpPr/>
          <p:nvPr/>
        </p:nvSpPr>
        <p:spPr>
          <a:xfrm>
            <a:off x="2273040" y="2263680"/>
            <a:ext cx="925920" cy="429120"/>
          </a:xfrm>
          <a:prstGeom prst="rect">
            <a:avLst/>
          </a:prstGeom>
          <a:noFill/>
          <a:ln>
            <a:noFill/>
          </a:ln>
        </p:spPr>
        <p:txBody>
          <a:bodyPr wrap="none" lIns="90000" rIns="90000" tIns="46800" bIns="46800"/>
          <a:p>
            <a:pPr algn="ctr"/>
            <a:r>
              <a:rPr lang="en-US" sz="2200">
                <a:latin typeface="Arial"/>
              </a:rPr>
              <a:t>4 PEs</a:t>
            </a:r>
            <a:endParaRPr/>
          </a:p>
        </p:txBody>
      </p:sp>
      <p:sp>
        <p:nvSpPr>
          <p:cNvPr id="1021" name="CustomShape 4"/>
          <p:cNvSpPr/>
          <p:nvPr/>
        </p:nvSpPr>
        <p:spPr>
          <a:xfrm>
            <a:off x="6389280" y="2263680"/>
            <a:ext cx="925920" cy="429120"/>
          </a:xfrm>
          <a:prstGeom prst="rect">
            <a:avLst/>
          </a:prstGeom>
          <a:noFill/>
          <a:ln>
            <a:noFill/>
          </a:ln>
        </p:spPr>
        <p:txBody>
          <a:bodyPr wrap="none" lIns="90000" rIns="90000" tIns="46800" bIns="46800"/>
          <a:p>
            <a:pPr algn="ctr"/>
            <a:r>
              <a:rPr lang="en-US" sz="2200">
                <a:latin typeface="Arial"/>
              </a:rPr>
              <a:t>8 PEs</a:t>
            </a:r>
            <a:endParaRPr/>
          </a:p>
        </p:txBody>
      </p:sp>
      <p:sp>
        <p:nvSpPr>
          <p:cNvPr id="1022" name="CustomShape 5"/>
          <p:cNvSpPr/>
          <p:nvPr/>
        </p:nvSpPr>
        <p:spPr>
          <a:xfrm>
            <a:off x="5334120" y="3071880"/>
            <a:ext cx="228600" cy="457200"/>
          </a:xfrm>
          <a:prstGeom prst="downArrow">
            <a:avLst>
              <a:gd name="adj1" fmla="val 16200"/>
              <a:gd name="adj2" fmla="val 5400"/>
            </a:avLst>
          </a:prstGeom>
          <a:solidFill>
            <a:srgbClr val="ff00ff"/>
          </a:solidFill>
          <a:ln w="25560">
            <a:solidFill>
              <a:srgbClr val="ff00ff"/>
            </a:solidFill>
            <a:miter/>
          </a:ln>
        </p:spPr>
      </p:sp>
      <p:sp>
        <p:nvSpPr>
          <p:cNvPr id="1023" name="CustomShape 6"/>
          <p:cNvSpPr/>
          <p:nvPr/>
        </p:nvSpPr>
        <p:spPr>
          <a:xfrm>
            <a:off x="5943600" y="2995560"/>
            <a:ext cx="228600" cy="304920"/>
          </a:xfrm>
          <a:prstGeom prst="downArrow">
            <a:avLst>
              <a:gd name="adj1" fmla="val 16200"/>
              <a:gd name="adj2" fmla="val 5400"/>
            </a:avLst>
          </a:prstGeom>
          <a:solidFill>
            <a:srgbClr val="ff00ff"/>
          </a:solidFill>
          <a:ln w="25560">
            <a:solidFill>
              <a:srgbClr val="ff00ff"/>
            </a:solidFill>
            <a:miter/>
          </a:ln>
        </p:spPr>
      </p:sp>
      <p:sp>
        <p:nvSpPr>
          <p:cNvPr id="1024" name="CustomShape 7"/>
          <p:cNvSpPr/>
          <p:nvPr/>
        </p:nvSpPr>
        <p:spPr>
          <a:xfrm>
            <a:off x="6553080" y="3300480"/>
            <a:ext cx="228600" cy="152280"/>
          </a:xfrm>
          <a:prstGeom prst="downArrow">
            <a:avLst>
              <a:gd name="adj1" fmla="val 16200"/>
              <a:gd name="adj2" fmla="val 5400"/>
            </a:avLst>
          </a:prstGeom>
          <a:solidFill>
            <a:srgbClr val="ff00ff"/>
          </a:solidFill>
          <a:ln w="25560">
            <a:solidFill>
              <a:srgbClr val="ff00ff"/>
            </a:solidFill>
            <a:miter/>
          </a:ln>
        </p:spPr>
      </p:sp>
      <p:sp>
        <p:nvSpPr>
          <p:cNvPr id="1025" name="CustomShape 8"/>
          <p:cNvSpPr/>
          <p:nvPr/>
        </p:nvSpPr>
        <p:spPr>
          <a:xfrm>
            <a:off x="457200" y="1143000"/>
            <a:ext cx="7924680" cy="838080"/>
          </a:xfrm>
          <a:prstGeom prst="rect">
            <a:avLst/>
          </a:prstGeom>
          <a:noFill/>
          <a:ln>
            <a:noFill/>
          </a:ln>
        </p:spPr>
        <p:txBody>
          <a:bodyPr lIns="90000" rIns="90000" tIns="46800" bIns="46800"/>
          <a:p>
            <a:pPr>
              <a:buSzPct val="80000"/>
              <a:buFont typeface="Wingdings" charset="2"/>
              <a:buChar char=""/>
            </a:pPr>
            <a:r>
              <a:rPr lang="en-US" sz="2800">
                <a:latin typeface="Arial"/>
              </a:rPr>
              <a:t>Using a last value predictor (LVP)</a:t>
            </a:r>
            <a:endParaRPr/>
          </a:p>
          <a:p>
            <a:pPr lvl="1">
              <a:lnSpc>
                <a:spcPct val="100000"/>
              </a:lnSpc>
              <a:buSzPct val="75000"/>
              <a:buFont typeface="Wingdings" charset="2"/>
              <a:buChar char=""/>
            </a:pPr>
            <a:r>
              <a:rPr lang="en-US" sz="2400">
                <a:solidFill>
                  <a:srgbClr val="000000"/>
                </a:solidFill>
                <a:latin typeface="Arial"/>
                <a:ea typeface="ＭＳ Ｐゴシック"/>
              </a:rPr>
              <a:t>the idle time of next iteration same as current one</a:t>
            </a:r>
            <a:endParaRPr/>
          </a:p>
          <a:p>
            <a:pPr>
              <a:buSzPct val="80000"/>
              <a:buFont typeface="Wingdings" charset="2"/>
              <a:buChar char=""/>
            </a:pPr>
            <a:endParaRPr/>
          </a:p>
        </p:txBody>
      </p:sp>
      <p:sp>
        <p:nvSpPr>
          <p:cNvPr id="1026" name="CustomShape 9"/>
          <p:cNvSpPr/>
          <p:nvPr/>
        </p:nvSpPr>
        <p:spPr>
          <a:xfrm>
            <a:off x="3781440" y="2538360"/>
            <a:ext cx="762120" cy="533520"/>
          </a:xfrm>
          <a:prstGeom prst="ellipse">
            <a:avLst/>
          </a:prstGeom>
          <a:noFill/>
          <a:ln w="28440">
            <a:solidFill>
              <a:srgbClr val="ff00ff"/>
            </a:solidFill>
            <a:miter/>
          </a:ln>
        </p:spPr>
      </p:sp>
      <p:sp>
        <p:nvSpPr>
          <p:cNvPr id="1027" name="CustomShape 10"/>
          <p:cNvSpPr/>
          <p:nvPr/>
        </p:nvSpPr>
        <p:spPr>
          <a:xfrm>
            <a:off x="5238720" y="4562640"/>
            <a:ext cx="3200400" cy="1295280"/>
          </a:xfrm>
          <a:prstGeom prst="rect">
            <a:avLst/>
          </a:prstGeom>
          <a:solidFill>
            <a:srgbClr val="a5a5ff"/>
          </a:solidFill>
          <a:ln w="12600">
            <a:solidFill>
              <a:srgbClr val="000000"/>
            </a:solidFill>
            <a:miter/>
          </a:ln>
        </p:spPr>
        <p:txBody>
          <a:bodyPr wrap="none" lIns="90000" rIns="90000" tIns="46800" bIns="46800" anchor="ctr"/>
          <a:p>
            <a:pPr algn="ctr"/>
            <a:r>
              <a:rPr lang="en-US" sz="2400">
                <a:solidFill>
                  <a:srgbClr val="ffffff"/>
                </a:solidFill>
                <a:latin typeface="Arial"/>
              </a:rPr>
              <a:t>Better savings with</a:t>
            </a:r>
            <a:endParaRPr/>
          </a:p>
          <a:p>
            <a:pPr algn="ctr"/>
            <a:r>
              <a:rPr lang="en-US" sz="2400">
                <a:solidFill>
                  <a:srgbClr val="ffffff"/>
                </a:solidFill>
                <a:latin typeface="Arial"/>
              </a:rPr>
              <a:t>more PEs</a:t>
            </a:r>
            <a:endParaRPr/>
          </a:p>
          <a:p>
            <a:pPr algn="ctr"/>
            <a:r>
              <a:rPr lang="en-US" sz="2400">
                <a:solidFill>
                  <a:srgbClr val="ffffff"/>
                </a:solidFill>
                <a:latin typeface="Arial"/>
              </a:rPr>
              <a:t>(more load imbalance)!</a:t>
            </a:r>
            <a:endParaRPr/>
          </a:p>
        </p:txBody>
      </p:sp>
      <p:sp>
        <p:nvSpPr>
          <p:cNvPr id="1028" name="CustomShape 11"/>
          <p:cNvSpPr/>
          <p:nvPr/>
        </p:nvSpPr>
        <p:spPr>
          <a:xfrm>
            <a:off x="3200400" y="3124080"/>
            <a:ext cx="228600" cy="609840"/>
          </a:xfrm>
          <a:prstGeom prst="downArrow">
            <a:avLst>
              <a:gd name="adj1" fmla="val 16200"/>
              <a:gd name="adj2" fmla="val 5400"/>
            </a:avLst>
          </a:prstGeom>
          <a:solidFill>
            <a:srgbClr val="ff00ff"/>
          </a:solidFill>
          <a:ln w="25560">
            <a:solidFill>
              <a:srgbClr val="ff00ff"/>
            </a:solidFill>
            <a:miter/>
          </a:ln>
        </p:spPr>
      </p:sp>
      <p:sp>
        <p:nvSpPr>
          <p:cNvPr id="1029" name="CustomShape 12"/>
          <p:cNvSpPr/>
          <p:nvPr/>
        </p:nvSpPr>
        <p:spPr>
          <a:xfrm rot="16200000">
            <a:off x="-324360" y="3719520"/>
            <a:ext cx="1962360" cy="398880"/>
          </a:xfrm>
          <a:prstGeom prst="rect">
            <a:avLst/>
          </a:prstGeom>
          <a:noFill/>
          <a:ln>
            <a:noFill/>
          </a:ln>
        </p:spPr>
        <p:txBody>
          <a:bodyPr wrap="none" lIns="90000" rIns="90000" tIns="46800" bIns="46800"/>
          <a:p>
            <a:pPr/>
            <a:r>
              <a:rPr lang="en-US" sz="2000">
                <a:latin typeface="Arial"/>
                <a:ea typeface="Arial"/>
              </a:rPr>
              <a:t>Energy Savings</a:t>
            </a:r>
            <a:endParaRPr/>
          </a:p>
        </p:txBody>
      </p:sp>
    </p:spTree>
  </p:cSld>
  <p:timing>
    <p:tnLst>
      <p:par>
        <p:cTn id="421" dur="indefinite" restart="never" nodeType="tmRoot">
          <p:childTnLst>
            <p:seq>
              <p:cTn id="422" dur="indefinite" nodeType="mainSeq">
                <p:childTnLst>
                  <p:par>
                    <p:cTn id="423" fill="hold">
                      <p:stCondLst>
                        <p:cond delay="indefinite"/>
                      </p:stCondLst>
                      <p:childTnLst>
                        <p:par>
                          <p:cTn id="424" fill="hold">
                            <p:stCondLst>
                              <p:cond delay="0"/>
                            </p:stCondLst>
                            <p:childTnLst>
                              <p:par>
                                <p:cTn id="425" nodeType="clickEffect" fill="hold" presetClass="entr" presetID="1">
                                  <p:stCondLst>
                                    <p:cond delay="0"/>
                                  </p:stCondLst>
                                  <p:childTnLst>
                                    <p:set>
                                      <p:cBhvr>
                                        <p:cTn id="426" dur="1" fill="hold">
                                          <p:stCondLst>
                                            <p:cond delay="0"/>
                                          </p:stCondLst>
                                        </p:cTn>
                                        <p:tgtEl>
                                          <p:spTgt spid="1026"/>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22" presetSubtype="1">
                                  <p:stCondLst>
                                    <p:cond delay="0"/>
                                  </p:stCondLst>
                                  <p:childTnLst>
                                    <p:set>
                                      <p:cBhvr>
                                        <p:cTn id="430" dur="1" fill="hold">
                                          <p:stCondLst>
                                            <p:cond delay="0"/>
                                          </p:stCondLst>
                                        </p:cTn>
                                        <p:tgtEl>
                                          <p:spTgt spid="1028"/>
                                        </p:tgtEl>
                                        <p:attrNameLst>
                                          <p:attrName>style.visibility</p:attrName>
                                        </p:attrNameLst>
                                      </p:cBhvr>
                                      <p:to>
                                        <p:strVal val="visible"/>
                                      </p:to>
                                    </p:set>
                                    <p:animEffect filter="wipe(up)" transition="in">
                                      <p:cBhvr additive="repl">
                                        <p:cTn id="431" dur="500"/>
                                        <p:tgtEl>
                                          <p:spTgt spid="1028"/>
                                        </p:tgtEl>
                                      </p:cBhvr>
                                    </p:animEffect>
                                  </p:childTnLst>
                                </p:cTn>
                              </p:par>
                            </p:childTnLst>
                          </p:cTn>
                        </p:par>
                      </p:childTnLst>
                    </p:cTn>
                  </p:par>
                  <p:par>
                    <p:cTn id="432" fill="hold">
                      <p:stCondLst>
                        <p:cond delay="indefinite"/>
                      </p:stCondLst>
                      <p:childTnLst>
                        <p:par>
                          <p:cTn id="433" fill="hold">
                            <p:stCondLst>
                              <p:cond delay="0"/>
                            </p:stCondLst>
                            <p:childTnLst>
                              <p:par>
                                <p:cTn id="434" nodeType="clickEffect" fill="hold" presetClass="entr" presetID="1">
                                  <p:stCondLst>
                                    <p:cond delay="0"/>
                                  </p:stCondLst>
                                  <p:childTnLst>
                                    <p:set>
                                      <p:cBhvr>
                                        <p:cTn id="435" dur="1" fill="hold">
                                          <p:stCondLst>
                                            <p:cond delay="0"/>
                                          </p:stCondLst>
                                        </p:cTn>
                                        <p:tgtEl>
                                          <p:spTgt spid="-1"/>
                                        </p:tgtEl>
                                        <p:attrNameLst>
                                          <p:attrName>style.visibility</p:attrName>
                                        </p:attrNameLst>
                                      </p:cBhvr>
                                      <p:to>
                                        <p:strVal val="visible"/>
                                      </p:to>
                                    </p:set>
                                  </p:childTnLst>
                                </p:cTn>
                              </p:par>
                              <p:par>
                                <p:cTn id="436" nodeType="withEffect" fill="hold" presetClass="entr" presetID="1">
                                  <p:stCondLst>
                                    <p:cond delay="0"/>
                                  </p:stCondLst>
                                  <p:childTnLst>
                                    <p:set>
                                      <p:cBhvr>
                                        <p:cTn id="437" dur="1" fill="hold">
                                          <p:stCondLst>
                                            <p:cond delay="0"/>
                                          </p:stCondLst>
                                        </p:cTn>
                                        <p:tgtEl>
                                          <p:spTgt spid="1021"/>
                                        </p:tgtEl>
                                        <p:attrNameLst>
                                          <p:attrName>style.visibility</p:attrName>
                                        </p:attrNameLst>
                                      </p:cBhvr>
                                      <p:to>
                                        <p:strVal val="visible"/>
                                      </p:to>
                                    </p:set>
                                  </p:childTnLst>
                                </p:cTn>
                              </p:par>
                              <p:par>
                                <p:cTn id="438" nodeType="withEffect" fill="hold" presetClass="entr" presetID="22" presetSubtype="1">
                                  <p:stCondLst>
                                    <p:cond delay="0"/>
                                  </p:stCondLst>
                                  <p:childTnLst>
                                    <p:set>
                                      <p:cBhvr>
                                        <p:cTn id="439" dur="1" fill="hold">
                                          <p:stCondLst>
                                            <p:cond delay="0"/>
                                          </p:stCondLst>
                                        </p:cTn>
                                        <p:tgtEl>
                                          <p:spTgt spid="1022"/>
                                        </p:tgtEl>
                                        <p:attrNameLst>
                                          <p:attrName>style.visibility</p:attrName>
                                        </p:attrNameLst>
                                      </p:cBhvr>
                                      <p:to>
                                        <p:strVal val="visible"/>
                                      </p:to>
                                    </p:set>
                                    <p:animEffect filter="wipe(up)" transition="in">
                                      <p:cBhvr additive="repl">
                                        <p:cTn id="440" dur="500"/>
                                        <p:tgtEl>
                                          <p:spTgt spid="1022"/>
                                        </p:tgtEl>
                                      </p:cBhvr>
                                    </p:animEffect>
                                  </p:childTnLst>
                                </p:cTn>
                              </p:par>
                              <p:par>
                                <p:cTn id="441" nodeType="withEffect" fill="hold" presetClass="entr" presetID="22" presetSubtype="1">
                                  <p:stCondLst>
                                    <p:cond delay="0"/>
                                  </p:stCondLst>
                                  <p:childTnLst>
                                    <p:set>
                                      <p:cBhvr>
                                        <p:cTn id="442" dur="1" fill="hold">
                                          <p:stCondLst>
                                            <p:cond delay="0"/>
                                          </p:stCondLst>
                                        </p:cTn>
                                        <p:tgtEl>
                                          <p:spTgt spid="1023"/>
                                        </p:tgtEl>
                                        <p:attrNameLst>
                                          <p:attrName>style.visibility</p:attrName>
                                        </p:attrNameLst>
                                      </p:cBhvr>
                                      <p:to>
                                        <p:strVal val="visible"/>
                                      </p:to>
                                    </p:set>
                                    <p:animEffect filter="wipe(up)" transition="in">
                                      <p:cBhvr additive="repl">
                                        <p:cTn id="443" dur="500"/>
                                        <p:tgtEl>
                                          <p:spTgt spid="1023"/>
                                        </p:tgtEl>
                                      </p:cBhvr>
                                    </p:animEffect>
                                  </p:childTnLst>
                                </p:cTn>
                              </p:par>
                              <p:par>
                                <p:cTn id="444" nodeType="withEffect" fill="hold" presetClass="entr" presetID="22" presetSubtype="1">
                                  <p:stCondLst>
                                    <p:cond delay="0"/>
                                  </p:stCondLst>
                                  <p:childTnLst>
                                    <p:set>
                                      <p:cBhvr>
                                        <p:cTn id="445" dur="1" fill="hold">
                                          <p:stCondLst>
                                            <p:cond delay="0"/>
                                          </p:stCondLst>
                                        </p:cTn>
                                        <p:tgtEl>
                                          <p:spTgt spid="1024"/>
                                        </p:tgtEl>
                                        <p:attrNameLst>
                                          <p:attrName>style.visibility</p:attrName>
                                        </p:attrNameLst>
                                      </p:cBhvr>
                                      <p:to>
                                        <p:strVal val="visible"/>
                                      </p:to>
                                    </p:set>
                                    <p:animEffect filter="wipe(up)" transition="in">
                                      <p:cBhvr additive="repl">
                                        <p:cTn id="446" dur="500"/>
                                        <p:tgtEl>
                                          <p:spTgt spid="1024"/>
                                        </p:tgtEl>
                                      </p:cBhvr>
                                    </p:animEffect>
                                  </p:childTnLst>
                                </p:cTn>
                              </p:par>
                            </p:childTnLst>
                          </p:cTn>
                        </p:par>
                        <p:par>
                          <p:cTn id="447" fill="hold">
                            <p:stCondLst>
                              <p:cond delay="500"/>
                            </p:stCondLst>
                            <p:childTnLst>
                              <p:par>
                                <p:cTn id="448" nodeType="afterEffect" fill="hold" presetClass="entr" presetID="23" presetSubtype="16">
                                  <p:stCondLst>
                                    <p:cond delay="0"/>
                                  </p:stCondLst>
                                  <p:childTnLst>
                                    <p:set>
                                      <p:cBhvr>
                                        <p:cTn id="449" dur="1" fill="hold">
                                          <p:stCondLst>
                                            <p:cond delay="0"/>
                                          </p:stCondLst>
                                        </p:cTn>
                                        <p:tgtEl>
                                          <p:spTgt spid="1027"/>
                                        </p:tgtEl>
                                        <p:attrNameLst>
                                          <p:attrName>style.visibility</p:attrName>
                                        </p:attrNameLst>
                                      </p:cBhvr>
                                      <p:to>
                                        <p:strVal val="visible"/>
                                      </p:to>
                                    </p:set>
                                    <p:anim calcmode="lin" valueType="num">
                                      <p:cBhvr additive="repl">
                                        <p:cTn id="450" dur="500" fill="hold"/>
                                        <p:tgtEl>
                                          <p:spTgt spid="1027"/>
                                        </p:tgtEl>
                                        <p:attrNameLst>
                                          <p:attrName/>
                                        </p:attrNameLst>
                                      </p:cBhvr>
                                      <p:tavLst>
                                        <p:tav tm="0">
                                          <p:val>
                                            <p:strVal val="0"/>
                                          </p:val>
                                        </p:tav>
                                        <p:tav tm="100000">
                                          <p:val>
                                            <p:strVal val="#ppt_w"/>
                                          </p:val>
                                        </p:tav>
                                      </p:tavLst>
                                    </p:anim>
                                    <p:anim calcmode="lin" valueType="num">
                                      <p:cBhvr additive="repl">
                                        <p:cTn id="451" dur="500" fill="hold"/>
                                        <p:tgtEl>
                                          <p:spTgt spid="1027"/>
                                        </p:tgtEl>
                                        <p:attrNameLst>
                                          <p:attrName/>
                                        </p:attrNameLst>
                                      </p:cBhvr>
                                      <p:tavLst>
                                        <p:tav tm="0">
                                          <p:val>
                                            <p:str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0"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031" name="TextShape 2"/>
          <p:cNvSpPr txBox="1"/>
          <p:nvPr/>
        </p:nvSpPr>
        <p:spPr>
          <a:xfrm>
            <a:off x="457200" y="456840"/>
            <a:ext cx="8229600" cy="609480"/>
          </a:xfrm>
          <a:prstGeom prst="rect">
            <a:avLst/>
          </a:prstGeom>
        </p:spPr>
        <p:txBody>
          <a:bodyPr anchor="ctr"/>
          <a:p>
            <a:pPr/>
            <a:r>
              <a:rPr lang="en-US" sz="3600">
                <a:latin typeface="Arial"/>
              </a:rPr>
              <a:t>Reliability Challenges &amp; Opportunities</a:t>
            </a:r>
            <a:endParaRPr/>
          </a:p>
        </p:txBody>
      </p:sp>
      <p:sp>
        <p:nvSpPr>
          <p:cNvPr id="1032" name="TextShape 3"/>
          <p:cNvSpPr txBox="1"/>
          <p:nvPr/>
        </p:nvSpPr>
        <p:spPr>
          <a:xfrm>
            <a:off x="4478400" y="1258920"/>
            <a:ext cx="4208400" cy="3163680"/>
          </a:xfrm>
          <a:prstGeom prst="rect">
            <a:avLst/>
          </a:prstGeom>
        </p:spPr>
        <p:txBody>
          <a:bodyPr/>
          <a:p>
            <a:pPr>
              <a:buSzPct val="80000"/>
              <a:buFont typeface="Wingdings" charset="2"/>
              <a:buChar char=""/>
            </a:pPr>
            <a:r>
              <a:rPr lang="en-US" sz="2800">
                <a:latin typeface="Arial"/>
                <a:ea typeface="宋体"/>
              </a:rPr>
              <a:t>How to allocate PEs &amp; map application threads to handle run-time availability changes?</a:t>
            </a:r>
            <a:endParaRPr/>
          </a:p>
          <a:p>
            <a:pPr lvl="1">
              <a:buSzPct val="75000"/>
              <a:buFont typeface="Wingdings" charset="2"/>
              <a:buChar char=""/>
            </a:pPr>
            <a:r>
              <a:rPr lang="en-US" sz="2400">
                <a:solidFill>
                  <a:srgbClr val="0000d0"/>
                </a:solidFill>
                <a:latin typeface="Arial"/>
                <a:ea typeface="宋体"/>
              </a:rPr>
              <a:t>while optimizing power and performance</a:t>
            </a:r>
            <a:endParaRPr/>
          </a:p>
        </p:txBody>
      </p:sp>
      <p:sp>
        <p:nvSpPr>
          <p:cNvPr id="1033" name="CustomShape 4"/>
          <p:cNvSpPr/>
          <p:nvPr/>
        </p:nvSpPr>
        <p:spPr>
          <a:xfrm>
            <a:off x="793800" y="2217960"/>
            <a:ext cx="614880" cy="589680"/>
          </a:xfrm>
          <a:prstGeom prst="rect">
            <a:avLst/>
          </a:prstGeom>
          <a:solidFill>
            <a:srgbClr val="e8eef7"/>
          </a:solidFill>
          <a:ln>
            <a:noFill/>
          </a:ln>
        </p:spPr>
      </p:sp>
      <p:sp>
        <p:nvSpPr>
          <p:cNvPr id="1034" name="CustomShape 5"/>
          <p:cNvSpPr/>
          <p:nvPr/>
        </p:nvSpPr>
        <p:spPr>
          <a:xfrm>
            <a:off x="1665360" y="2217960"/>
            <a:ext cx="614520" cy="589680"/>
          </a:xfrm>
          <a:prstGeom prst="rect">
            <a:avLst/>
          </a:prstGeom>
          <a:solidFill>
            <a:srgbClr val="e8eef7"/>
          </a:solidFill>
          <a:ln>
            <a:noFill/>
          </a:ln>
        </p:spPr>
      </p:sp>
      <p:sp>
        <p:nvSpPr>
          <p:cNvPr id="1035" name="CustomShape 6"/>
          <p:cNvSpPr/>
          <p:nvPr/>
        </p:nvSpPr>
        <p:spPr>
          <a:xfrm>
            <a:off x="2536920" y="2217960"/>
            <a:ext cx="614880" cy="589680"/>
          </a:xfrm>
          <a:prstGeom prst="rect">
            <a:avLst/>
          </a:prstGeom>
          <a:solidFill>
            <a:srgbClr val="e8eef7"/>
          </a:solidFill>
          <a:ln>
            <a:noFill/>
          </a:ln>
        </p:spPr>
      </p:sp>
      <p:sp>
        <p:nvSpPr>
          <p:cNvPr id="1036" name="CustomShape 7"/>
          <p:cNvSpPr/>
          <p:nvPr/>
        </p:nvSpPr>
        <p:spPr>
          <a:xfrm>
            <a:off x="793800" y="3053880"/>
            <a:ext cx="614880" cy="589680"/>
          </a:xfrm>
          <a:prstGeom prst="rect">
            <a:avLst/>
          </a:prstGeom>
          <a:solidFill>
            <a:srgbClr val="e8eef7"/>
          </a:solidFill>
          <a:ln>
            <a:noFill/>
          </a:ln>
        </p:spPr>
      </p:sp>
      <p:sp>
        <p:nvSpPr>
          <p:cNvPr id="1037" name="CustomShape 8"/>
          <p:cNvSpPr/>
          <p:nvPr/>
        </p:nvSpPr>
        <p:spPr>
          <a:xfrm>
            <a:off x="1665360" y="3053880"/>
            <a:ext cx="614520" cy="589680"/>
          </a:xfrm>
          <a:prstGeom prst="rect">
            <a:avLst/>
          </a:prstGeom>
          <a:solidFill>
            <a:srgbClr val="e8eef7"/>
          </a:solidFill>
          <a:ln>
            <a:noFill/>
          </a:ln>
        </p:spPr>
      </p:sp>
      <p:sp>
        <p:nvSpPr>
          <p:cNvPr id="1038" name="CustomShape 9"/>
          <p:cNvSpPr/>
          <p:nvPr/>
        </p:nvSpPr>
        <p:spPr>
          <a:xfrm>
            <a:off x="2536920" y="3053880"/>
            <a:ext cx="614880" cy="589680"/>
          </a:xfrm>
          <a:prstGeom prst="rect">
            <a:avLst/>
          </a:prstGeom>
          <a:solidFill>
            <a:srgbClr val="e8eef7"/>
          </a:solidFill>
          <a:ln>
            <a:noFill/>
          </a:ln>
        </p:spPr>
      </p:sp>
      <p:sp>
        <p:nvSpPr>
          <p:cNvPr id="1039" name="CustomShape 10"/>
          <p:cNvSpPr/>
          <p:nvPr/>
        </p:nvSpPr>
        <p:spPr>
          <a:xfrm>
            <a:off x="793800" y="3889800"/>
            <a:ext cx="614880" cy="589680"/>
          </a:xfrm>
          <a:prstGeom prst="rect">
            <a:avLst/>
          </a:prstGeom>
          <a:solidFill>
            <a:srgbClr val="e8eef7"/>
          </a:solidFill>
          <a:ln>
            <a:noFill/>
          </a:ln>
        </p:spPr>
      </p:sp>
      <p:sp>
        <p:nvSpPr>
          <p:cNvPr id="1040" name="CustomShape 11"/>
          <p:cNvSpPr/>
          <p:nvPr/>
        </p:nvSpPr>
        <p:spPr>
          <a:xfrm>
            <a:off x="1665360" y="3889800"/>
            <a:ext cx="614520" cy="589680"/>
          </a:xfrm>
          <a:prstGeom prst="rect">
            <a:avLst/>
          </a:prstGeom>
          <a:solidFill>
            <a:srgbClr val="e8eef7"/>
          </a:solidFill>
          <a:ln>
            <a:noFill/>
          </a:ln>
        </p:spPr>
      </p:sp>
      <p:sp>
        <p:nvSpPr>
          <p:cNvPr id="1041" name="CustomShape 12"/>
          <p:cNvSpPr/>
          <p:nvPr/>
        </p:nvSpPr>
        <p:spPr>
          <a:xfrm>
            <a:off x="2536920" y="3889800"/>
            <a:ext cx="614880" cy="589680"/>
          </a:xfrm>
          <a:prstGeom prst="rect">
            <a:avLst/>
          </a:prstGeom>
          <a:solidFill>
            <a:srgbClr val="e8eef7"/>
          </a:solidFill>
          <a:ln>
            <a:noFill/>
          </a:ln>
        </p:spPr>
      </p:sp>
      <p:sp>
        <p:nvSpPr>
          <p:cNvPr id="1042" name="CustomShape 13"/>
          <p:cNvSpPr/>
          <p:nvPr/>
        </p:nvSpPr>
        <p:spPr>
          <a:xfrm>
            <a:off x="3405240" y="3899520"/>
            <a:ext cx="614880" cy="589680"/>
          </a:xfrm>
          <a:prstGeom prst="rect">
            <a:avLst/>
          </a:prstGeom>
          <a:solidFill>
            <a:srgbClr val="e8eef7"/>
          </a:solidFill>
          <a:ln>
            <a:noFill/>
          </a:ln>
        </p:spPr>
      </p:sp>
      <p:sp>
        <p:nvSpPr>
          <p:cNvPr id="1043" name="CustomShape 14"/>
          <p:cNvSpPr/>
          <p:nvPr/>
        </p:nvSpPr>
        <p:spPr>
          <a:xfrm>
            <a:off x="3415320" y="3057120"/>
            <a:ext cx="614880" cy="589680"/>
          </a:xfrm>
          <a:prstGeom prst="rect">
            <a:avLst/>
          </a:prstGeom>
          <a:solidFill>
            <a:srgbClr val="e8eef7"/>
          </a:solidFill>
          <a:ln>
            <a:noFill/>
          </a:ln>
        </p:spPr>
      </p:sp>
      <p:sp>
        <p:nvSpPr>
          <p:cNvPr id="1044" name="CustomShape 15"/>
          <p:cNvSpPr/>
          <p:nvPr/>
        </p:nvSpPr>
        <p:spPr>
          <a:xfrm>
            <a:off x="3413880" y="2214720"/>
            <a:ext cx="614880" cy="589680"/>
          </a:xfrm>
          <a:prstGeom prst="rect">
            <a:avLst/>
          </a:prstGeom>
          <a:solidFill>
            <a:srgbClr val="e8eef7"/>
          </a:solidFill>
          <a:ln>
            <a:noFill/>
          </a:ln>
        </p:spPr>
      </p:sp>
      <p:sp>
        <p:nvSpPr>
          <p:cNvPr id="1045" name="CustomShape 16"/>
          <p:cNvSpPr/>
          <p:nvPr/>
        </p:nvSpPr>
        <p:spPr>
          <a:xfrm>
            <a:off x="2535840" y="1370880"/>
            <a:ext cx="614880" cy="589680"/>
          </a:xfrm>
          <a:prstGeom prst="rect">
            <a:avLst/>
          </a:prstGeom>
          <a:solidFill>
            <a:srgbClr val="e8eef7"/>
          </a:solidFill>
          <a:ln>
            <a:noFill/>
          </a:ln>
        </p:spPr>
      </p:sp>
      <p:sp>
        <p:nvSpPr>
          <p:cNvPr id="1046" name="CustomShape 17"/>
          <p:cNvSpPr/>
          <p:nvPr/>
        </p:nvSpPr>
        <p:spPr>
          <a:xfrm>
            <a:off x="1658520" y="1370880"/>
            <a:ext cx="614880" cy="589680"/>
          </a:xfrm>
          <a:prstGeom prst="rect">
            <a:avLst/>
          </a:prstGeom>
          <a:solidFill>
            <a:srgbClr val="e8eef7"/>
          </a:solidFill>
          <a:ln>
            <a:noFill/>
          </a:ln>
        </p:spPr>
      </p:sp>
      <p:sp>
        <p:nvSpPr>
          <p:cNvPr id="1047" name="CustomShape 18"/>
          <p:cNvSpPr/>
          <p:nvPr/>
        </p:nvSpPr>
        <p:spPr>
          <a:xfrm>
            <a:off x="790200" y="1370160"/>
            <a:ext cx="614880" cy="589680"/>
          </a:xfrm>
          <a:prstGeom prst="rect">
            <a:avLst/>
          </a:prstGeom>
          <a:solidFill>
            <a:srgbClr val="e8eef7"/>
          </a:solidFill>
          <a:ln>
            <a:noFill/>
          </a:ln>
        </p:spPr>
      </p:sp>
      <p:sp>
        <p:nvSpPr>
          <p:cNvPr id="1048" name="CustomShape 19"/>
          <p:cNvSpPr/>
          <p:nvPr/>
        </p:nvSpPr>
        <p:spPr>
          <a:xfrm>
            <a:off x="3399480" y="1380240"/>
            <a:ext cx="614880" cy="589680"/>
          </a:xfrm>
          <a:prstGeom prst="rect">
            <a:avLst/>
          </a:prstGeom>
          <a:solidFill>
            <a:srgbClr val="e8eef7"/>
          </a:solidFill>
          <a:ln>
            <a:noFill/>
          </a:ln>
        </p:spPr>
      </p:sp>
      <p:sp>
        <p:nvSpPr>
          <p:cNvPr id="1049" name="CustomShape 20"/>
          <p:cNvSpPr/>
          <p:nvPr/>
        </p:nvSpPr>
        <p:spPr>
          <a:xfrm>
            <a:off x="3400560" y="1379520"/>
            <a:ext cx="613800" cy="590760"/>
          </a:xfrm>
          <a:prstGeom prst="rect">
            <a:avLst/>
          </a:prstGeom>
          <a:solidFill>
            <a:srgbClr val="e8eef7"/>
          </a:solidFill>
          <a:ln w="19080">
            <a:solidFill>
              <a:srgbClr val="000000"/>
            </a:solidFill>
            <a:miter/>
          </a:ln>
        </p:spPr>
      </p:sp>
      <p:sp>
        <p:nvSpPr>
          <p:cNvPr id="1050" name="CustomShape 21"/>
          <p:cNvSpPr/>
          <p:nvPr/>
        </p:nvSpPr>
        <p:spPr>
          <a:xfrm>
            <a:off x="3403800" y="139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51" name="CustomShape 22"/>
          <p:cNvSpPr/>
          <p:nvPr/>
        </p:nvSpPr>
        <p:spPr>
          <a:xfrm>
            <a:off x="3399480" y="1380240"/>
            <a:ext cx="320760" cy="255960"/>
          </a:xfrm>
          <a:prstGeom prst="rect">
            <a:avLst/>
          </a:prstGeom>
          <a:noFill/>
          <a:ln w="19080">
            <a:solidFill>
              <a:srgbClr val="000000"/>
            </a:solidFill>
            <a:miter/>
          </a:ln>
        </p:spPr>
      </p:sp>
      <p:sp>
        <p:nvSpPr>
          <p:cNvPr id="1052" name="CustomShape 23"/>
          <p:cNvSpPr/>
          <p:nvPr/>
        </p:nvSpPr>
        <p:spPr>
          <a:xfrm>
            <a:off x="3321360" y="163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53" name="CustomShape 24"/>
          <p:cNvSpPr/>
          <p:nvPr/>
        </p:nvSpPr>
        <p:spPr>
          <a:xfrm>
            <a:off x="2523240" y="1380240"/>
            <a:ext cx="614880" cy="589680"/>
          </a:xfrm>
          <a:prstGeom prst="rect">
            <a:avLst/>
          </a:prstGeom>
          <a:solidFill>
            <a:srgbClr val="e8eef7"/>
          </a:solidFill>
          <a:ln>
            <a:noFill/>
          </a:ln>
        </p:spPr>
      </p:sp>
      <p:sp>
        <p:nvSpPr>
          <p:cNvPr id="1054" name="CustomShape 25"/>
          <p:cNvSpPr/>
          <p:nvPr/>
        </p:nvSpPr>
        <p:spPr>
          <a:xfrm>
            <a:off x="2524320" y="1379520"/>
            <a:ext cx="613800" cy="590760"/>
          </a:xfrm>
          <a:prstGeom prst="rect">
            <a:avLst/>
          </a:prstGeom>
          <a:solidFill>
            <a:srgbClr val="e8eef7"/>
          </a:solidFill>
          <a:ln w="19080">
            <a:solidFill>
              <a:srgbClr val="000000"/>
            </a:solidFill>
            <a:miter/>
          </a:ln>
        </p:spPr>
      </p:sp>
      <p:sp>
        <p:nvSpPr>
          <p:cNvPr id="1055" name="CustomShape 26"/>
          <p:cNvSpPr/>
          <p:nvPr/>
        </p:nvSpPr>
        <p:spPr>
          <a:xfrm>
            <a:off x="2527560" y="139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56" name="CustomShape 27"/>
          <p:cNvSpPr/>
          <p:nvPr/>
        </p:nvSpPr>
        <p:spPr>
          <a:xfrm>
            <a:off x="2523240" y="1380240"/>
            <a:ext cx="320760" cy="255960"/>
          </a:xfrm>
          <a:prstGeom prst="rect">
            <a:avLst/>
          </a:prstGeom>
          <a:noFill/>
          <a:ln w="19080">
            <a:solidFill>
              <a:srgbClr val="000000"/>
            </a:solidFill>
            <a:miter/>
          </a:ln>
        </p:spPr>
      </p:sp>
      <p:sp>
        <p:nvSpPr>
          <p:cNvPr id="1057" name="CustomShape 28"/>
          <p:cNvSpPr/>
          <p:nvPr/>
        </p:nvSpPr>
        <p:spPr>
          <a:xfrm>
            <a:off x="2445120" y="163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58" name="CustomShape 29"/>
          <p:cNvSpPr/>
          <p:nvPr/>
        </p:nvSpPr>
        <p:spPr>
          <a:xfrm>
            <a:off x="1655280" y="1380240"/>
            <a:ext cx="614880" cy="589680"/>
          </a:xfrm>
          <a:prstGeom prst="rect">
            <a:avLst/>
          </a:prstGeom>
          <a:solidFill>
            <a:srgbClr val="e8eef7"/>
          </a:solidFill>
          <a:ln>
            <a:noFill/>
          </a:ln>
        </p:spPr>
      </p:sp>
      <p:sp>
        <p:nvSpPr>
          <p:cNvPr id="1059" name="CustomShape 30"/>
          <p:cNvSpPr/>
          <p:nvPr/>
        </p:nvSpPr>
        <p:spPr>
          <a:xfrm>
            <a:off x="1656360" y="1379520"/>
            <a:ext cx="613800" cy="590760"/>
          </a:xfrm>
          <a:prstGeom prst="rect">
            <a:avLst/>
          </a:prstGeom>
          <a:solidFill>
            <a:srgbClr val="e8eef7"/>
          </a:solidFill>
          <a:ln w="19080">
            <a:solidFill>
              <a:srgbClr val="000000"/>
            </a:solidFill>
            <a:miter/>
          </a:ln>
        </p:spPr>
      </p:sp>
      <p:sp>
        <p:nvSpPr>
          <p:cNvPr id="1060" name="CustomShape 31"/>
          <p:cNvSpPr/>
          <p:nvPr/>
        </p:nvSpPr>
        <p:spPr>
          <a:xfrm>
            <a:off x="1659600" y="139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61" name="CustomShape 32"/>
          <p:cNvSpPr/>
          <p:nvPr/>
        </p:nvSpPr>
        <p:spPr>
          <a:xfrm>
            <a:off x="1655280" y="1380240"/>
            <a:ext cx="320760" cy="255960"/>
          </a:xfrm>
          <a:prstGeom prst="rect">
            <a:avLst/>
          </a:prstGeom>
          <a:noFill/>
          <a:ln w="19080">
            <a:solidFill>
              <a:srgbClr val="000000"/>
            </a:solidFill>
            <a:miter/>
          </a:ln>
        </p:spPr>
      </p:sp>
      <p:sp>
        <p:nvSpPr>
          <p:cNvPr id="1062" name="CustomShape 33"/>
          <p:cNvSpPr/>
          <p:nvPr/>
        </p:nvSpPr>
        <p:spPr>
          <a:xfrm>
            <a:off x="1577160" y="163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63" name="CustomShape 34"/>
          <p:cNvSpPr/>
          <p:nvPr/>
        </p:nvSpPr>
        <p:spPr>
          <a:xfrm>
            <a:off x="781560" y="1380240"/>
            <a:ext cx="614880" cy="589680"/>
          </a:xfrm>
          <a:prstGeom prst="rect">
            <a:avLst/>
          </a:prstGeom>
          <a:solidFill>
            <a:srgbClr val="e8eef7"/>
          </a:solidFill>
          <a:ln>
            <a:noFill/>
          </a:ln>
        </p:spPr>
      </p:sp>
      <p:sp>
        <p:nvSpPr>
          <p:cNvPr id="1064" name="CustomShape 35"/>
          <p:cNvSpPr/>
          <p:nvPr/>
        </p:nvSpPr>
        <p:spPr>
          <a:xfrm>
            <a:off x="782640" y="1379520"/>
            <a:ext cx="613800" cy="590760"/>
          </a:xfrm>
          <a:prstGeom prst="rect">
            <a:avLst/>
          </a:prstGeom>
          <a:solidFill>
            <a:srgbClr val="e8eef7"/>
          </a:solidFill>
          <a:ln w="19080">
            <a:solidFill>
              <a:srgbClr val="000000"/>
            </a:solidFill>
            <a:miter/>
          </a:ln>
        </p:spPr>
      </p:sp>
      <p:sp>
        <p:nvSpPr>
          <p:cNvPr id="1065" name="CustomShape 36"/>
          <p:cNvSpPr/>
          <p:nvPr/>
        </p:nvSpPr>
        <p:spPr>
          <a:xfrm>
            <a:off x="785880" y="139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66" name="CustomShape 37"/>
          <p:cNvSpPr/>
          <p:nvPr/>
        </p:nvSpPr>
        <p:spPr>
          <a:xfrm>
            <a:off x="781560" y="1380240"/>
            <a:ext cx="320760" cy="255960"/>
          </a:xfrm>
          <a:prstGeom prst="rect">
            <a:avLst/>
          </a:prstGeom>
          <a:noFill/>
          <a:ln w="19080">
            <a:solidFill>
              <a:srgbClr val="000000"/>
            </a:solidFill>
            <a:miter/>
          </a:ln>
        </p:spPr>
      </p:sp>
      <p:sp>
        <p:nvSpPr>
          <p:cNvPr id="1067" name="CustomShape 38"/>
          <p:cNvSpPr/>
          <p:nvPr/>
        </p:nvSpPr>
        <p:spPr>
          <a:xfrm>
            <a:off x="703440" y="163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68" name="CustomShape 39"/>
          <p:cNvSpPr/>
          <p:nvPr/>
        </p:nvSpPr>
        <p:spPr>
          <a:xfrm>
            <a:off x="781560" y="2218680"/>
            <a:ext cx="614880" cy="589680"/>
          </a:xfrm>
          <a:prstGeom prst="rect">
            <a:avLst/>
          </a:prstGeom>
          <a:solidFill>
            <a:srgbClr val="e8eef7"/>
          </a:solidFill>
          <a:ln>
            <a:noFill/>
          </a:ln>
        </p:spPr>
      </p:sp>
      <p:sp>
        <p:nvSpPr>
          <p:cNvPr id="1069" name="CustomShape 40"/>
          <p:cNvSpPr/>
          <p:nvPr/>
        </p:nvSpPr>
        <p:spPr>
          <a:xfrm>
            <a:off x="782640" y="2217960"/>
            <a:ext cx="613800" cy="590760"/>
          </a:xfrm>
          <a:prstGeom prst="rect">
            <a:avLst/>
          </a:prstGeom>
          <a:solidFill>
            <a:srgbClr val="e8eef7"/>
          </a:solidFill>
          <a:ln w="19080">
            <a:solidFill>
              <a:srgbClr val="000000"/>
            </a:solidFill>
            <a:miter/>
          </a:ln>
        </p:spPr>
      </p:sp>
      <p:sp>
        <p:nvSpPr>
          <p:cNvPr id="1070" name="CustomShape 41"/>
          <p:cNvSpPr/>
          <p:nvPr/>
        </p:nvSpPr>
        <p:spPr>
          <a:xfrm>
            <a:off x="785880" y="223704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71" name="CustomShape 42"/>
          <p:cNvSpPr/>
          <p:nvPr/>
        </p:nvSpPr>
        <p:spPr>
          <a:xfrm>
            <a:off x="781560" y="2218680"/>
            <a:ext cx="320760" cy="255960"/>
          </a:xfrm>
          <a:prstGeom prst="rect">
            <a:avLst/>
          </a:prstGeom>
          <a:noFill/>
          <a:ln w="19080">
            <a:solidFill>
              <a:srgbClr val="000000"/>
            </a:solidFill>
            <a:miter/>
          </a:ln>
        </p:spPr>
      </p:sp>
      <p:sp>
        <p:nvSpPr>
          <p:cNvPr id="1072" name="CustomShape 43"/>
          <p:cNvSpPr/>
          <p:nvPr/>
        </p:nvSpPr>
        <p:spPr>
          <a:xfrm>
            <a:off x="703440" y="247464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73" name="CustomShape 44"/>
          <p:cNvSpPr/>
          <p:nvPr/>
        </p:nvSpPr>
        <p:spPr>
          <a:xfrm>
            <a:off x="1653120" y="2218680"/>
            <a:ext cx="614880" cy="589680"/>
          </a:xfrm>
          <a:prstGeom prst="rect">
            <a:avLst/>
          </a:prstGeom>
          <a:solidFill>
            <a:srgbClr val="e8eef7"/>
          </a:solidFill>
          <a:ln>
            <a:noFill/>
          </a:ln>
        </p:spPr>
      </p:sp>
      <p:sp>
        <p:nvSpPr>
          <p:cNvPr id="1074" name="CustomShape 45"/>
          <p:cNvSpPr/>
          <p:nvPr/>
        </p:nvSpPr>
        <p:spPr>
          <a:xfrm>
            <a:off x="1654200" y="2217960"/>
            <a:ext cx="613800" cy="590760"/>
          </a:xfrm>
          <a:prstGeom prst="rect">
            <a:avLst/>
          </a:prstGeom>
          <a:solidFill>
            <a:srgbClr val="e8eef7"/>
          </a:solidFill>
          <a:ln w="19080">
            <a:solidFill>
              <a:srgbClr val="000000"/>
            </a:solidFill>
            <a:miter/>
          </a:ln>
        </p:spPr>
      </p:sp>
      <p:sp>
        <p:nvSpPr>
          <p:cNvPr id="1075" name="CustomShape 46"/>
          <p:cNvSpPr/>
          <p:nvPr/>
        </p:nvSpPr>
        <p:spPr>
          <a:xfrm>
            <a:off x="1657440" y="223704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76" name="CustomShape 47"/>
          <p:cNvSpPr/>
          <p:nvPr/>
        </p:nvSpPr>
        <p:spPr>
          <a:xfrm>
            <a:off x="1653120" y="2218680"/>
            <a:ext cx="320760" cy="255960"/>
          </a:xfrm>
          <a:prstGeom prst="rect">
            <a:avLst/>
          </a:prstGeom>
          <a:noFill/>
          <a:ln w="19080">
            <a:solidFill>
              <a:srgbClr val="000000"/>
            </a:solidFill>
            <a:miter/>
          </a:ln>
        </p:spPr>
      </p:sp>
      <p:sp>
        <p:nvSpPr>
          <p:cNvPr id="1077" name="CustomShape 48"/>
          <p:cNvSpPr/>
          <p:nvPr/>
        </p:nvSpPr>
        <p:spPr>
          <a:xfrm>
            <a:off x="1575000" y="247464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78" name="CustomShape 49"/>
          <p:cNvSpPr/>
          <p:nvPr/>
        </p:nvSpPr>
        <p:spPr>
          <a:xfrm>
            <a:off x="2525760" y="2218680"/>
            <a:ext cx="614880" cy="589680"/>
          </a:xfrm>
          <a:prstGeom prst="rect">
            <a:avLst/>
          </a:prstGeom>
          <a:solidFill>
            <a:srgbClr val="e8eef7"/>
          </a:solidFill>
          <a:ln>
            <a:noFill/>
          </a:ln>
        </p:spPr>
      </p:sp>
      <p:sp>
        <p:nvSpPr>
          <p:cNvPr id="1079" name="CustomShape 50"/>
          <p:cNvSpPr/>
          <p:nvPr/>
        </p:nvSpPr>
        <p:spPr>
          <a:xfrm>
            <a:off x="2526840" y="2217960"/>
            <a:ext cx="613800" cy="590760"/>
          </a:xfrm>
          <a:prstGeom prst="rect">
            <a:avLst/>
          </a:prstGeom>
          <a:solidFill>
            <a:srgbClr val="e8eef7"/>
          </a:solidFill>
          <a:ln w="19080">
            <a:solidFill>
              <a:srgbClr val="000000"/>
            </a:solidFill>
            <a:miter/>
          </a:ln>
        </p:spPr>
      </p:sp>
      <p:sp>
        <p:nvSpPr>
          <p:cNvPr id="1080" name="CustomShape 51"/>
          <p:cNvSpPr/>
          <p:nvPr/>
        </p:nvSpPr>
        <p:spPr>
          <a:xfrm>
            <a:off x="2530080" y="223704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81" name="CustomShape 52"/>
          <p:cNvSpPr/>
          <p:nvPr/>
        </p:nvSpPr>
        <p:spPr>
          <a:xfrm>
            <a:off x="2525760" y="2218680"/>
            <a:ext cx="320760" cy="255960"/>
          </a:xfrm>
          <a:prstGeom prst="rect">
            <a:avLst/>
          </a:prstGeom>
          <a:noFill/>
          <a:ln w="19080">
            <a:solidFill>
              <a:srgbClr val="000000"/>
            </a:solidFill>
            <a:miter/>
          </a:ln>
        </p:spPr>
      </p:sp>
      <p:sp>
        <p:nvSpPr>
          <p:cNvPr id="1082" name="CustomShape 53"/>
          <p:cNvSpPr/>
          <p:nvPr/>
        </p:nvSpPr>
        <p:spPr>
          <a:xfrm>
            <a:off x="2447640" y="247464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83" name="CustomShape 54"/>
          <p:cNvSpPr/>
          <p:nvPr/>
        </p:nvSpPr>
        <p:spPr>
          <a:xfrm>
            <a:off x="3403800" y="2210760"/>
            <a:ext cx="614880" cy="589680"/>
          </a:xfrm>
          <a:prstGeom prst="rect">
            <a:avLst/>
          </a:prstGeom>
          <a:solidFill>
            <a:srgbClr val="e8eef7"/>
          </a:solidFill>
          <a:ln>
            <a:noFill/>
          </a:ln>
        </p:spPr>
      </p:sp>
      <p:sp>
        <p:nvSpPr>
          <p:cNvPr id="1084" name="CustomShape 55"/>
          <p:cNvSpPr/>
          <p:nvPr/>
        </p:nvSpPr>
        <p:spPr>
          <a:xfrm>
            <a:off x="3404880" y="2210040"/>
            <a:ext cx="613800" cy="590760"/>
          </a:xfrm>
          <a:prstGeom prst="rect">
            <a:avLst/>
          </a:prstGeom>
          <a:solidFill>
            <a:srgbClr val="e8eef7"/>
          </a:solidFill>
          <a:ln w="19080">
            <a:solidFill>
              <a:srgbClr val="000000"/>
            </a:solidFill>
            <a:miter/>
          </a:ln>
        </p:spPr>
      </p:sp>
      <p:sp>
        <p:nvSpPr>
          <p:cNvPr id="1085" name="CustomShape 56"/>
          <p:cNvSpPr/>
          <p:nvPr/>
        </p:nvSpPr>
        <p:spPr>
          <a:xfrm>
            <a:off x="3408120" y="222912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86" name="CustomShape 57"/>
          <p:cNvSpPr/>
          <p:nvPr/>
        </p:nvSpPr>
        <p:spPr>
          <a:xfrm>
            <a:off x="3403800" y="2210760"/>
            <a:ext cx="320760" cy="255960"/>
          </a:xfrm>
          <a:prstGeom prst="rect">
            <a:avLst/>
          </a:prstGeom>
          <a:noFill/>
          <a:ln w="19080">
            <a:solidFill>
              <a:srgbClr val="000000"/>
            </a:solidFill>
            <a:miter/>
          </a:ln>
        </p:spPr>
      </p:sp>
      <p:sp>
        <p:nvSpPr>
          <p:cNvPr id="1087" name="CustomShape 58"/>
          <p:cNvSpPr/>
          <p:nvPr/>
        </p:nvSpPr>
        <p:spPr>
          <a:xfrm>
            <a:off x="3325680" y="246672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88" name="CustomShape 59"/>
          <p:cNvSpPr/>
          <p:nvPr/>
        </p:nvSpPr>
        <p:spPr>
          <a:xfrm>
            <a:off x="3403800" y="3072960"/>
            <a:ext cx="614880" cy="589680"/>
          </a:xfrm>
          <a:prstGeom prst="rect">
            <a:avLst/>
          </a:prstGeom>
          <a:solidFill>
            <a:srgbClr val="e8eef7"/>
          </a:solidFill>
          <a:ln>
            <a:noFill/>
          </a:ln>
        </p:spPr>
      </p:sp>
      <p:sp>
        <p:nvSpPr>
          <p:cNvPr id="1089" name="CustomShape 60"/>
          <p:cNvSpPr/>
          <p:nvPr/>
        </p:nvSpPr>
        <p:spPr>
          <a:xfrm>
            <a:off x="3404880" y="3072240"/>
            <a:ext cx="613800" cy="590760"/>
          </a:xfrm>
          <a:prstGeom prst="rect">
            <a:avLst/>
          </a:prstGeom>
          <a:solidFill>
            <a:srgbClr val="e8eef7"/>
          </a:solidFill>
          <a:ln w="19080">
            <a:solidFill>
              <a:srgbClr val="000000"/>
            </a:solidFill>
            <a:miter/>
          </a:ln>
        </p:spPr>
      </p:sp>
      <p:sp>
        <p:nvSpPr>
          <p:cNvPr id="1090" name="CustomShape 61"/>
          <p:cNvSpPr/>
          <p:nvPr/>
        </p:nvSpPr>
        <p:spPr>
          <a:xfrm>
            <a:off x="3408120" y="309132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91" name="CustomShape 62"/>
          <p:cNvSpPr/>
          <p:nvPr/>
        </p:nvSpPr>
        <p:spPr>
          <a:xfrm>
            <a:off x="3403800" y="3072960"/>
            <a:ext cx="320760" cy="255960"/>
          </a:xfrm>
          <a:prstGeom prst="rect">
            <a:avLst/>
          </a:prstGeom>
          <a:noFill/>
          <a:ln w="19080">
            <a:solidFill>
              <a:srgbClr val="000000"/>
            </a:solidFill>
            <a:miter/>
          </a:ln>
        </p:spPr>
      </p:sp>
      <p:sp>
        <p:nvSpPr>
          <p:cNvPr id="1092" name="CustomShape 63"/>
          <p:cNvSpPr/>
          <p:nvPr/>
        </p:nvSpPr>
        <p:spPr>
          <a:xfrm>
            <a:off x="3325680" y="332892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93" name="CustomShape 64"/>
          <p:cNvSpPr/>
          <p:nvPr/>
        </p:nvSpPr>
        <p:spPr>
          <a:xfrm>
            <a:off x="2525760" y="3072960"/>
            <a:ext cx="614880" cy="589680"/>
          </a:xfrm>
          <a:prstGeom prst="rect">
            <a:avLst/>
          </a:prstGeom>
          <a:solidFill>
            <a:srgbClr val="e8eef7"/>
          </a:solidFill>
          <a:ln>
            <a:noFill/>
          </a:ln>
        </p:spPr>
      </p:sp>
      <p:sp>
        <p:nvSpPr>
          <p:cNvPr id="1094" name="CustomShape 65"/>
          <p:cNvSpPr/>
          <p:nvPr/>
        </p:nvSpPr>
        <p:spPr>
          <a:xfrm>
            <a:off x="2526840" y="3072240"/>
            <a:ext cx="613800" cy="590760"/>
          </a:xfrm>
          <a:prstGeom prst="rect">
            <a:avLst/>
          </a:prstGeom>
          <a:solidFill>
            <a:srgbClr val="e8eef7"/>
          </a:solidFill>
          <a:ln w="19080">
            <a:solidFill>
              <a:srgbClr val="000000"/>
            </a:solidFill>
            <a:miter/>
          </a:ln>
        </p:spPr>
      </p:sp>
      <p:sp>
        <p:nvSpPr>
          <p:cNvPr id="1095" name="CustomShape 66"/>
          <p:cNvSpPr/>
          <p:nvPr/>
        </p:nvSpPr>
        <p:spPr>
          <a:xfrm>
            <a:off x="2530080" y="309132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096" name="CustomShape 67"/>
          <p:cNvSpPr/>
          <p:nvPr/>
        </p:nvSpPr>
        <p:spPr>
          <a:xfrm>
            <a:off x="2525760" y="3072960"/>
            <a:ext cx="320760" cy="255960"/>
          </a:xfrm>
          <a:prstGeom prst="rect">
            <a:avLst/>
          </a:prstGeom>
          <a:noFill/>
          <a:ln w="19080">
            <a:solidFill>
              <a:srgbClr val="000000"/>
            </a:solidFill>
            <a:miter/>
          </a:ln>
        </p:spPr>
      </p:sp>
      <p:sp>
        <p:nvSpPr>
          <p:cNvPr id="1097" name="CustomShape 68"/>
          <p:cNvSpPr/>
          <p:nvPr/>
        </p:nvSpPr>
        <p:spPr>
          <a:xfrm>
            <a:off x="2447640" y="332892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098" name="CustomShape 69"/>
          <p:cNvSpPr/>
          <p:nvPr/>
        </p:nvSpPr>
        <p:spPr>
          <a:xfrm>
            <a:off x="1653120" y="3072960"/>
            <a:ext cx="614880" cy="589680"/>
          </a:xfrm>
          <a:prstGeom prst="rect">
            <a:avLst/>
          </a:prstGeom>
          <a:solidFill>
            <a:srgbClr val="e8eef7"/>
          </a:solidFill>
          <a:ln>
            <a:noFill/>
          </a:ln>
        </p:spPr>
      </p:sp>
      <p:sp>
        <p:nvSpPr>
          <p:cNvPr id="1099" name="CustomShape 70"/>
          <p:cNvSpPr/>
          <p:nvPr/>
        </p:nvSpPr>
        <p:spPr>
          <a:xfrm>
            <a:off x="1654200" y="3072240"/>
            <a:ext cx="613800" cy="590760"/>
          </a:xfrm>
          <a:prstGeom prst="rect">
            <a:avLst/>
          </a:prstGeom>
          <a:solidFill>
            <a:srgbClr val="e8eef7"/>
          </a:solidFill>
          <a:ln w="19080">
            <a:solidFill>
              <a:srgbClr val="000000"/>
            </a:solidFill>
            <a:miter/>
          </a:ln>
        </p:spPr>
      </p:sp>
      <p:sp>
        <p:nvSpPr>
          <p:cNvPr id="1100" name="CustomShape 71"/>
          <p:cNvSpPr/>
          <p:nvPr/>
        </p:nvSpPr>
        <p:spPr>
          <a:xfrm>
            <a:off x="1657440" y="309132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01" name="CustomShape 72"/>
          <p:cNvSpPr/>
          <p:nvPr/>
        </p:nvSpPr>
        <p:spPr>
          <a:xfrm>
            <a:off x="1653120" y="3072960"/>
            <a:ext cx="320760" cy="255960"/>
          </a:xfrm>
          <a:prstGeom prst="rect">
            <a:avLst/>
          </a:prstGeom>
          <a:noFill/>
          <a:ln w="19080">
            <a:solidFill>
              <a:srgbClr val="000000"/>
            </a:solidFill>
            <a:miter/>
          </a:ln>
        </p:spPr>
      </p:sp>
      <p:sp>
        <p:nvSpPr>
          <p:cNvPr id="1102" name="CustomShape 73"/>
          <p:cNvSpPr/>
          <p:nvPr/>
        </p:nvSpPr>
        <p:spPr>
          <a:xfrm>
            <a:off x="1575000" y="332892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03" name="CustomShape 74"/>
          <p:cNvSpPr/>
          <p:nvPr/>
        </p:nvSpPr>
        <p:spPr>
          <a:xfrm>
            <a:off x="782640" y="3065400"/>
            <a:ext cx="614880" cy="589680"/>
          </a:xfrm>
          <a:prstGeom prst="rect">
            <a:avLst/>
          </a:prstGeom>
          <a:solidFill>
            <a:srgbClr val="e8eef7"/>
          </a:solidFill>
          <a:ln>
            <a:noFill/>
          </a:ln>
        </p:spPr>
      </p:sp>
      <p:sp>
        <p:nvSpPr>
          <p:cNvPr id="1104" name="CustomShape 75"/>
          <p:cNvSpPr/>
          <p:nvPr/>
        </p:nvSpPr>
        <p:spPr>
          <a:xfrm>
            <a:off x="783720" y="3064680"/>
            <a:ext cx="613800" cy="590760"/>
          </a:xfrm>
          <a:prstGeom prst="rect">
            <a:avLst/>
          </a:prstGeom>
          <a:solidFill>
            <a:srgbClr val="e8eef7"/>
          </a:solidFill>
          <a:ln w="19080">
            <a:solidFill>
              <a:srgbClr val="000000"/>
            </a:solidFill>
            <a:miter/>
          </a:ln>
        </p:spPr>
      </p:sp>
      <p:sp>
        <p:nvSpPr>
          <p:cNvPr id="1105" name="CustomShape 76"/>
          <p:cNvSpPr/>
          <p:nvPr/>
        </p:nvSpPr>
        <p:spPr>
          <a:xfrm>
            <a:off x="786960" y="308376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06" name="CustomShape 77"/>
          <p:cNvSpPr/>
          <p:nvPr/>
        </p:nvSpPr>
        <p:spPr>
          <a:xfrm>
            <a:off x="782640" y="3065400"/>
            <a:ext cx="320760" cy="255960"/>
          </a:xfrm>
          <a:prstGeom prst="rect">
            <a:avLst/>
          </a:prstGeom>
          <a:noFill/>
          <a:ln w="19080">
            <a:solidFill>
              <a:srgbClr val="000000"/>
            </a:solidFill>
            <a:miter/>
          </a:ln>
        </p:spPr>
      </p:sp>
      <p:sp>
        <p:nvSpPr>
          <p:cNvPr id="1107" name="CustomShape 78"/>
          <p:cNvSpPr/>
          <p:nvPr/>
        </p:nvSpPr>
        <p:spPr>
          <a:xfrm>
            <a:off x="704520" y="332028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08" name="CustomShape 79"/>
          <p:cNvSpPr/>
          <p:nvPr/>
        </p:nvSpPr>
        <p:spPr>
          <a:xfrm>
            <a:off x="778320" y="3900240"/>
            <a:ext cx="614880" cy="589680"/>
          </a:xfrm>
          <a:prstGeom prst="rect">
            <a:avLst/>
          </a:prstGeom>
          <a:solidFill>
            <a:srgbClr val="e8eef7"/>
          </a:solidFill>
          <a:ln>
            <a:noFill/>
          </a:ln>
        </p:spPr>
      </p:sp>
      <p:sp>
        <p:nvSpPr>
          <p:cNvPr id="1109" name="CustomShape 80"/>
          <p:cNvSpPr/>
          <p:nvPr/>
        </p:nvSpPr>
        <p:spPr>
          <a:xfrm>
            <a:off x="779400" y="3899520"/>
            <a:ext cx="613800" cy="590760"/>
          </a:xfrm>
          <a:prstGeom prst="rect">
            <a:avLst/>
          </a:prstGeom>
          <a:solidFill>
            <a:srgbClr val="e8eef7"/>
          </a:solidFill>
          <a:ln w="19080">
            <a:solidFill>
              <a:srgbClr val="000000"/>
            </a:solidFill>
            <a:miter/>
          </a:ln>
        </p:spPr>
      </p:sp>
      <p:sp>
        <p:nvSpPr>
          <p:cNvPr id="1110" name="CustomShape 81"/>
          <p:cNvSpPr/>
          <p:nvPr/>
        </p:nvSpPr>
        <p:spPr>
          <a:xfrm>
            <a:off x="782640" y="391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11" name="CustomShape 82"/>
          <p:cNvSpPr/>
          <p:nvPr/>
        </p:nvSpPr>
        <p:spPr>
          <a:xfrm>
            <a:off x="778320" y="3900240"/>
            <a:ext cx="320760" cy="255960"/>
          </a:xfrm>
          <a:prstGeom prst="rect">
            <a:avLst/>
          </a:prstGeom>
          <a:noFill/>
          <a:ln w="19080">
            <a:solidFill>
              <a:srgbClr val="000000"/>
            </a:solidFill>
            <a:miter/>
          </a:ln>
        </p:spPr>
      </p:sp>
      <p:sp>
        <p:nvSpPr>
          <p:cNvPr id="1112" name="CustomShape 83"/>
          <p:cNvSpPr/>
          <p:nvPr/>
        </p:nvSpPr>
        <p:spPr>
          <a:xfrm>
            <a:off x="700200" y="415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13" name="CustomShape 84"/>
          <p:cNvSpPr/>
          <p:nvPr/>
        </p:nvSpPr>
        <p:spPr>
          <a:xfrm>
            <a:off x="1653120" y="3900240"/>
            <a:ext cx="614880" cy="589680"/>
          </a:xfrm>
          <a:prstGeom prst="rect">
            <a:avLst/>
          </a:prstGeom>
          <a:solidFill>
            <a:srgbClr val="e8eef7"/>
          </a:solidFill>
          <a:ln>
            <a:noFill/>
          </a:ln>
        </p:spPr>
      </p:sp>
      <p:sp>
        <p:nvSpPr>
          <p:cNvPr id="1114" name="CustomShape 85"/>
          <p:cNvSpPr/>
          <p:nvPr/>
        </p:nvSpPr>
        <p:spPr>
          <a:xfrm>
            <a:off x="1654200" y="3899520"/>
            <a:ext cx="613800" cy="590760"/>
          </a:xfrm>
          <a:prstGeom prst="rect">
            <a:avLst/>
          </a:prstGeom>
          <a:solidFill>
            <a:srgbClr val="e8eef7"/>
          </a:solidFill>
          <a:ln w="19080">
            <a:solidFill>
              <a:srgbClr val="000000"/>
            </a:solidFill>
            <a:miter/>
          </a:ln>
        </p:spPr>
      </p:sp>
      <p:sp>
        <p:nvSpPr>
          <p:cNvPr id="1115" name="CustomShape 86"/>
          <p:cNvSpPr/>
          <p:nvPr/>
        </p:nvSpPr>
        <p:spPr>
          <a:xfrm>
            <a:off x="1657440" y="391860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16" name="CustomShape 87"/>
          <p:cNvSpPr/>
          <p:nvPr/>
        </p:nvSpPr>
        <p:spPr>
          <a:xfrm>
            <a:off x="1653120" y="3900240"/>
            <a:ext cx="320760" cy="255960"/>
          </a:xfrm>
          <a:prstGeom prst="rect">
            <a:avLst/>
          </a:prstGeom>
          <a:noFill/>
          <a:ln w="19080">
            <a:solidFill>
              <a:srgbClr val="000000"/>
            </a:solidFill>
            <a:miter/>
          </a:ln>
        </p:spPr>
      </p:sp>
      <p:sp>
        <p:nvSpPr>
          <p:cNvPr id="1117" name="CustomShape 88"/>
          <p:cNvSpPr/>
          <p:nvPr/>
        </p:nvSpPr>
        <p:spPr>
          <a:xfrm>
            <a:off x="1575000" y="415620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18" name="CustomShape 89"/>
          <p:cNvSpPr/>
          <p:nvPr/>
        </p:nvSpPr>
        <p:spPr>
          <a:xfrm>
            <a:off x="2525760" y="3902400"/>
            <a:ext cx="614880" cy="589680"/>
          </a:xfrm>
          <a:prstGeom prst="rect">
            <a:avLst/>
          </a:prstGeom>
          <a:solidFill>
            <a:srgbClr val="e8eef7"/>
          </a:solidFill>
          <a:ln>
            <a:noFill/>
          </a:ln>
        </p:spPr>
      </p:sp>
      <p:sp>
        <p:nvSpPr>
          <p:cNvPr id="1119" name="CustomShape 90"/>
          <p:cNvSpPr/>
          <p:nvPr/>
        </p:nvSpPr>
        <p:spPr>
          <a:xfrm>
            <a:off x="2526840" y="3901680"/>
            <a:ext cx="613800" cy="590760"/>
          </a:xfrm>
          <a:prstGeom prst="rect">
            <a:avLst/>
          </a:prstGeom>
          <a:solidFill>
            <a:srgbClr val="e8eef7"/>
          </a:solidFill>
          <a:ln w="19080">
            <a:solidFill>
              <a:srgbClr val="000000"/>
            </a:solidFill>
            <a:miter/>
          </a:ln>
        </p:spPr>
      </p:sp>
      <p:sp>
        <p:nvSpPr>
          <p:cNvPr id="1120" name="CustomShape 91"/>
          <p:cNvSpPr/>
          <p:nvPr/>
        </p:nvSpPr>
        <p:spPr>
          <a:xfrm>
            <a:off x="2530080" y="392076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21" name="CustomShape 92"/>
          <p:cNvSpPr/>
          <p:nvPr/>
        </p:nvSpPr>
        <p:spPr>
          <a:xfrm>
            <a:off x="2525760" y="3902400"/>
            <a:ext cx="320760" cy="255960"/>
          </a:xfrm>
          <a:prstGeom prst="rect">
            <a:avLst/>
          </a:prstGeom>
          <a:noFill/>
          <a:ln w="19080">
            <a:solidFill>
              <a:srgbClr val="000000"/>
            </a:solidFill>
            <a:miter/>
          </a:ln>
        </p:spPr>
      </p:sp>
      <p:sp>
        <p:nvSpPr>
          <p:cNvPr id="1122" name="CustomShape 93"/>
          <p:cNvSpPr/>
          <p:nvPr/>
        </p:nvSpPr>
        <p:spPr>
          <a:xfrm>
            <a:off x="2447640" y="415836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23" name="CustomShape 94"/>
          <p:cNvSpPr/>
          <p:nvPr/>
        </p:nvSpPr>
        <p:spPr>
          <a:xfrm>
            <a:off x="3408480" y="3899160"/>
            <a:ext cx="614880" cy="589680"/>
          </a:xfrm>
          <a:prstGeom prst="rect">
            <a:avLst/>
          </a:prstGeom>
          <a:solidFill>
            <a:srgbClr val="e8eef7"/>
          </a:solidFill>
          <a:ln>
            <a:noFill/>
          </a:ln>
        </p:spPr>
      </p:sp>
      <p:sp>
        <p:nvSpPr>
          <p:cNvPr id="1124" name="CustomShape 95"/>
          <p:cNvSpPr/>
          <p:nvPr/>
        </p:nvSpPr>
        <p:spPr>
          <a:xfrm>
            <a:off x="3409560" y="3898440"/>
            <a:ext cx="613800" cy="590760"/>
          </a:xfrm>
          <a:prstGeom prst="rect">
            <a:avLst/>
          </a:prstGeom>
          <a:solidFill>
            <a:srgbClr val="e8eef7"/>
          </a:solidFill>
          <a:ln w="19080">
            <a:solidFill>
              <a:srgbClr val="000000"/>
            </a:solidFill>
            <a:miter/>
          </a:ln>
        </p:spPr>
      </p:sp>
      <p:sp>
        <p:nvSpPr>
          <p:cNvPr id="1125" name="CustomShape 96"/>
          <p:cNvSpPr/>
          <p:nvPr/>
        </p:nvSpPr>
        <p:spPr>
          <a:xfrm>
            <a:off x="3412800" y="3917520"/>
            <a:ext cx="305640" cy="274680"/>
          </a:xfrm>
          <a:prstGeom prst="rect">
            <a:avLst/>
          </a:prstGeom>
          <a:noFill/>
          <a:ln>
            <a:noFill/>
          </a:ln>
        </p:spPr>
        <p:txBody>
          <a:bodyPr wrap="none" lIns="0" rIns="0" tIns="0" bIns="0"/>
          <a:p>
            <a:pPr algn="ctr"/>
            <a:r>
              <a:rPr b="1" lang="en-US">
                <a:solidFill>
                  <a:srgbClr val="000000"/>
                </a:solidFill>
                <a:latin typeface="Arial"/>
              </a:rPr>
              <a:t>PE</a:t>
            </a:r>
            <a:endParaRPr/>
          </a:p>
        </p:txBody>
      </p:sp>
      <p:sp>
        <p:nvSpPr>
          <p:cNvPr id="1126" name="CustomShape 97"/>
          <p:cNvSpPr/>
          <p:nvPr/>
        </p:nvSpPr>
        <p:spPr>
          <a:xfrm>
            <a:off x="3408480" y="3899160"/>
            <a:ext cx="320760" cy="255960"/>
          </a:xfrm>
          <a:prstGeom prst="rect">
            <a:avLst/>
          </a:prstGeom>
          <a:noFill/>
          <a:ln w="19080">
            <a:solidFill>
              <a:srgbClr val="000000"/>
            </a:solidFill>
            <a:miter/>
          </a:ln>
        </p:spPr>
      </p:sp>
      <p:sp>
        <p:nvSpPr>
          <p:cNvPr id="1127" name="CustomShape 98"/>
          <p:cNvSpPr/>
          <p:nvPr/>
        </p:nvSpPr>
        <p:spPr>
          <a:xfrm>
            <a:off x="3330360" y="4154040"/>
            <a:ext cx="777600" cy="213480"/>
          </a:xfrm>
          <a:prstGeom prst="rect">
            <a:avLst/>
          </a:prstGeom>
          <a:noFill/>
          <a:ln>
            <a:noFill/>
          </a:ln>
        </p:spPr>
        <p:txBody>
          <a:bodyPr lIns="0" rIns="0" tIns="0" bIns="0"/>
          <a:p>
            <a:pPr algn="ctr"/>
            <a:r>
              <a:rPr b="1" lang="en-US" sz="1400">
                <a:solidFill>
                  <a:srgbClr val="000000"/>
                </a:solidFill>
                <a:latin typeface="Arial"/>
              </a:rPr>
              <a:t>Memory</a:t>
            </a:r>
            <a:endParaRPr/>
          </a:p>
        </p:txBody>
      </p:sp>
      <p:sp>
        <p:nvSpPr>
          <p:cNvPr id="1128" name="CustomShape 99"/>
          <p:cNvSpPr/>
          <p:nvPr/>
        </p:nvSpPr>
        <p:spPr>
          <a:xfrm>
            <a:off x="1141560" y="2669760"/>
            <a:ext cx="256320" cy="147240"/>
          </a:xfrm>
          <a:prstGeom prst="rect">
            <a:avLst/>
          </a:prstGeom>
          <a:solidFill>
            <a:srgbClr val="9a9a9a"/>
          </a:solidFill>
          <a:ln w="9360">
            <a:solidFill>
              <a:srgbClr val="ff0000"/>
            </a:solidFill>
            <a:miter/>
          </a:ln>
        </p:spPr>
      </p:sp>
      <p:sp>
        <p:nvSpPr>
          <p:cNvPr id="1129" name="CustomShape 100"/>
          <p:cNvSpPr/>
          <p:nvPr/>
        </p:nvSpPr>
        <p:spPr>
          <a:xfrm>
            <a:off x="1141560" y="2669760"/>
            <a:ext cx="256320" cy="147240"/>
          </a:xfrm>
          <a:prstGeom prst="rect">
            <a:avLst/>
          </a:prstGeom>
          <a:noFill/>
          <a:ln w="15840">
            <a:solidFill>
              <a:srgbClr val="ff0000"/>
            </a:solidFill>
            <a:round/>
          </a:ln>
        </p:spPr>
      </p:sp>
      <p:sp>
        <p:nvSpPr>
          <p:cNvPr id="1130" name="CustomShape 101"/>
          <p:cNvSpPr/>
          <p:nvPr/>
        </p:nvSpPr>
        <p:spPr>
          <a:xfrm>
            <a:off x="1174680" y="26892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31" name="CustomShape 102"/>
          <p:cNvSpPr/>
          <p:nvPr/>
        </p:nvSpPr>
        <p:spPr>
          <a:xfrm>
            <a:off x="1449000" y="2865960"/>
            <a:ext cx="153720" cy="146880"/>
          </a:xfrm>
          <a:prstGeom prst="rect">
            <a:avLst/>
          </a:prstGeom>
          <a:solidFill>
            <a:srgbClr val="e6e6e6"/>
          </a:solidFill>
          <a:ln w="9360">
            <a:solidFill>
              <a:srgbClr val="ff0000"/>
            </a:solidFill>
            <a:miter/>
          </a:ln>
        </p:spPr>
      </p:sp>
      <p:sp>
        <p:nvSpPr>
          <p:cNvPr id="1132" name="CustomShape 103"/>
          <p:cNvSpPr/>
          <p:nvPr/>
        </p:nvSpPr>
        <p:spPr>
          <a:xfrm>
            <a:off x="1449000" y="2865960"/>
            <a:ext cx="153720" cy="146880"/>
          </a:xfrm>
          <a:prstGeom prst="rect">
            <a:avLst/>
          </a:prstGeom>
          <a:noFill/>
          <a:ln w="15840">
            <a:solidFill>
              <a:srgbClr val="ff0000"/>
            </a:solidFill>
            <a:round/>
          </a:ln>
        </p:spPr>
      </p:sp>
      <p:sp>
        <p:nvSpPr>
          <p:cNvPr id="1133" name="CustomShape 104"/>
          <p:cNvSpPr/>
          <p:nvPr/>
        </p:nvSpPr>
        <p:spPr>
          <a:xfrm>
            <a:off x="1498680" y="28778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34" name="Line 105"/>
          <p:cNvSpPr/>
          <p:nvPr/>
        </p:nvSpPr>
        <p:spPr>
          <a:xfrm>
            <a:off x="1398240" y="2817000"/>
            <a:ext cx="50760" cy="48600"/>
          </a:xfrm>
          <a:prstGeom prst="line">
            <a:avLst/>
          </a:prstGeom>
          <a:ln w="15840">
            <a:solidFill>
              <a:srgbClr val="ff0000"/>
            </a:solidFill>
            <a:miter/>
          </a:ln>
        </p:spPr>
      </p:sp>
      <p:sp>
        <p:nvSpPr>
          <p:cNvPr id="1135" name="CustomShape 106"/>
          <p:cNvSpPr/>
          <p:nvPr/>
        </p:nvSpPr>
        <p:spPr>
          <a:xfrm>
            <a:off x="2013120" y="2669760"/>
            <a:ext cx="256320" cy="147240"/>
          </a:xfrm>
          <a:prstGeom prst="rect">
            <a:avLst/>
          </a:prstGeom>
          <a:solidFill>
            <a:srgbClr val="9a9a9a"/>
          </a:solidFill>
          <a:ln w="9360">
            <a:solidFill>
              <a:srgbClr val="ff0000"/>
            </a:solidFill>
            <a:miter/>
          </a:ln>
        </p:spPr>
      </p:sp>
      <p:sp>
        <p:nvSpPr>
          <p:cNvPr id="1136" name="CustomShape 107"/>
          <p:cNvSpPr/>
          <p:nvPr/>
        </p:nvSpPr>
        <p:spPr>
          <a:xfrm>
            <a:off x="2013120" y="2669760"/>
            <a:ext cx="256320" cy="147240"/>
          </a:xfrm>
          <a:prstGeom prst="rect">
            <a:avLst/>
          </a:prstGeom>
          <a:noFill/>
          <a:ln w="15840">
            <a:solidFill>
              <a:srgbClr val="ff0000"/>
            </a:solidFill>
            <a:round/>
          </a:ln>
        </p:spPr>
      </p:sp>
      <p:sp>
        <p:nvSpPr>
          <p:cNvPr id="1137" name="CustomShape 108"/>
          <p:cNvSpPr/>
          <p:nvPr/>
        </p:nvSpPr>
        <p:spPr>
          <a:xfrm>
            <a:off x="2050560" y="26892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38" name="CustomShape 109"/>
          <p:cNvSpPr/>
          <p:nvPr/>
        </p:nvSpPr>
        <p:spPr>
          <a:xfrm>
            <a:off x="2320920" y="2865960"/>
            <a:ext cx="153720" cy="146880"/>
          </a:xfrm>
          <a:prstGeom prst="rect">
            <a:avLst/>
          </a:prstGeom>
          <a:solidFill>
            <a:srgbClr val="e6e6e6"/>
          </a:solidFill>
          <a:ln w="9360">
            <a:solidFill>
              <a:srgbClr val="ff0000"/>
            </a:solidFill>
            <a:miter/>
          </a:ln>
        </p:spPr>
      </p:sp>
      <p:sp>
        <p:nvSpPr>
          <p:cNvPr id="1139" name="CustomShape 110"/>
          <p:cNvSpPr/>
          <p:nvPr/>
        </p:nvSpPr>
        <p:spPr>
          <a:xfrm>
            <a:off x="2320920" y="2865960"/>
            <a:ext cx="153720" cy="146880"/>
          </a:xfrm>
          <a:prstGeom prst="rect">
            <a:avLst/>
          </a:prstGeom>
          <a:noFill/>
          <a:ln w="15840">
            <a:solidFill>
              <a:srgbClr val="ff0000"/>
            </a:solidFill>
            <a:round/>
          </a:ln>
        </p:spPr>
      </p:sp>
      <p:sp>
        <p:nvSpPr>
          <p:cNvPr id="1140" name="CustomShape 111"/>
          <p:cNvSpPr/>
          <p:nvPr/>
        </p:nvSpPr>
        <p:spPr>
          <a:xfrm>
            <a:off x="2366280" y="28778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41" name="Line 112"/>
          <p:cNvSpPr/>
          <p:nvPr/>
        </p:nvSpPr>
        <p:spPr>
          <a:xfrm>
            <a:off x="2269800" y="2817000"/>
            <a:ext cx="50760" cy="48600"/>
          </a:xfrm>
          <a:prstGeom prst="line">
            <a:avLst/>
          </a:prstGeom>
          <a:ln w="15840">
            <a:solidFill>
              <a:srgbClr val="ff0000"/>
            </a:solidFill>
            <a:miter/>
          </a:ln>
        </p:spPr>
      </p:sp>
      <p:sp>
        <p:nvSpPr>
          <p:cNvPr id="1142" name="CustomShape 113"/>
          <p:cNvSpPr/>
          <p:nvPr/>
        </p:nvSpPr>
        <p:spPr>
          <a:xfrm>
            <a:off x="2885040" y="2669760"/>
            <a:ext cx="256320" cy="147240"/>
          </a:xfrm>
          <a:prstGeom prst="rect">
            <a:avLst/>
          </a:prstGeom>
          <a:solidFill>
            <a:srgbClr val="9a9a9a"/>
          </a:solidFill>
          <a:ln w="9360">
            <a:solidFill>
              <a:srgbClr val="ff0000"/>
            </a:solidFill>
            <a:miter/>
          </a:ln>
        </p:spPr>
      </p:sp>
      <p:sp>
        <p:nvSpPr>
          <p:cNvPr id="1143" name="CustomShape 114"/>
          <p:cNvSpPr/>
          <p:nvPr/>
        </p:nvSpPr>
        <p:spPr>
          <a:xfrm>
            <a:off x="2885040" y="2669760"/>
            <a:ext cx="256320" cy="147240"/>
          </a:xfrm>
          <a:prstGeom prst="rect">
            <a:avLst/>
          </a:prstGeom>
          <a:noFill/>
          <a:ln w="15840">
            <a:solidFill>
              <a:srgbClr val="ff0000"/>
            </a:solidFill>
            <a:round/>
          </a:ln>
        </p:spPr>
      </p:sp>
      <p:sp>
        <p:nvSpPr>
          <p:cNvPr id="1144" name="CustomShape 115"/>
          <p:cNvSpPr/>
          <p:nvPr/>
        </p:nvSpPr>
        <p:spPr>
          <a:xfrm>
            <a:off x="2919240" y="26892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45" name="CustomShape 116"/>
          <p:cNvSpPr/>
          <p:nvPr/>
        </p:nvSpPr>
        <p:spPr>
          <a:xfrm>
            <a:off x="3192840" y="2865960"/>
            <a:ext cx="153720" cy="146880"/>
          </a:xfrm>
          <a:prstGeom prst="rect">
            <a:avLst/>
          </a:prstGeom>
          <a:solidFill>
            <a:srgbClr val="e6e6e6"/>
          </a:solidFill>
          <a:ln w="9360">
            <a:solidFill>
              <a:srgbClr val="ff0000"/>
            </a:solidFill>
            <a:miter/>
          </a:ln>
        </p:spPr>
      </p:sp>
      <p:sp>
        <p:nvSpPr>
          <p:cNvPr id="1146" name="CustomShape 117"/>
          <p:cNvSpPr/>
          <p:nvPr/>
        </p:nvSpPr>
        <p:spPr>
          <a:xfrm>
            <a:off x="3192840" y="2865960"/>
            <a:ext cx="153720" cy="146880"/>
          </a:xfrm>
          <a:prstGeom prst="rect">
            <a:avLst/>
          </a:prstGeom>
          <a:noFill/>
          <a:ln w="15840">
            <a:solidFill>
              <a:srgbClr val="ff0000"/>
            </a:solidFill>
            <a:round/>
          </a:ln>
        </p:spPr>
      </p:sp>
      <p:sp>
        <p:nvSpPr>
          <p:cNvPr id="1147" name="CustomShape 118"/>
          <p:cNvSpPr/>
          <p:nvPr/>
        </p:nvSpPr>
        <p:spPr>
          <a:xfrm>
            <a:off x="3240720" y="28778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48" name="Line 119"/>
          <p:cNvSpPr/>
          <p:nvPr/>
        </p:nvSpPr>
        <p:spPr>
          <a:xfrm>
            <a:off x="3141720" y="2817000"/>
            <a:ext cx="50760" cy="48600"/>
          </a:xfrm>
          <a:prstGeom prst="line">
            <a:avLst/>
          </a:prstGeom>
          <a:ln w="15840">
            <a:solidFill>
              <a:srgbClr val="ff0000"/>
            </a:solidFill>
            <a:miter/>
          </a:ln>
        </p:spPr>
      </p:sp>
      <p:sp>
        <p:nvSpPr>
          <p:cNvPr id="1149" name="CustomShape 120"/>
          <p:cNvSpPr/>
          <p:nvPr/>
        </p:nvSpPr>
        <p:spPr>
          <a:xfrm>
            <a:off x="1141560" y="3505320"/>
            <a:ext cx="256320" cy="147240"/>
          </a:xfrm>
          <a:prstGeom prst="rect">
            <a:avLst/>
          </a:prstGeom>
          <a:solidFill>
            <a:srgbClr val="9999cc"/>
          </a:solidFill>
          <a:ln w="9360">
            <a:solidFill>
              <a:srgbClr val="ff0000"/>
            </a:solidFill>
            <a:miter/>
          </a:ln>
        </p:spPr>
      </p:sp>
      <p:sp>
        <p:nvSpPr>
          <p:cNvPr id="1150" name="CustomShape 121"/>
          <p:cNvSpPr/>
          <p:nvPr/>
        </p:nvSpPr>
        <p:spPr>
          <a:xfrm>
            <a:off x="1141560" y="3505320"/>
            <a:ext cx="256320" cy="147240"/>
          </a:xfrm>
          <a:prstGeom prst="rect">
            <a:avLst/>
          </a:prstGeom>
          <a:solidFill>
            <a:srgbClr val="9999cc"/>
          </a:solidFill>
          <a:ln w="15840">
            <a:solidFill>
              <a:srgbClr val="ff0000"/>
            </a:solidFill>
            <a:round/>
          </a:ln>
        </p:spPr>
      </p:sp>
      <p:sp>
        <p:nvSpPr>
          <p:cNvPr id="1151" name="CustomShape 122"/>
          <p:cNvSpPr/>
          <p:nvPr/>
        </p:nvSpPr>
        <p:spPr>
          <a:xfrm>
            <a:off x="1174680" y="35269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52" name="CustomShape 123"/>
          <p:cNvSpPr/>
          <p:nvPr/>
        </p:nvSpPr>
        <p:spPr>
          <a:xfrm>
            <a:off x="1449000" y="3701520"/>
            <a:ext cx="153720" cy="147240"/>
          </a:xfrm>
          <a:prstGeom prst="rect">
            <a:avLst/>
          </a:prstGeom>
          <a:solidFill>
            <a:srgbClr val="e6e6e6"/>
          </a:solidFill>
          <a:ln w="9360">
            <a:solidFill>
              <a:srgbClr val="ff0000"/>
            </a:solidFill>
            <a:miter/>
          </a:ln>
        </p:spPr>
      </p:sp>
      <p:sp>
        <p:nvSpPr>
          <p:cNvPr id="1153" name="CustomShape 124"/>
          <p:cNvSpPr/>
          <p:nvPr/>
        </p:nvSpPr>
        <p:spPr>
          <a:xfrm>
            <a:off x="1449000" y="3701520"/>
            <a:ext cx="153720" cy="147240"/>
          </a:xfrm>
          <a:prstGeom prst="rect">
            <a:avLst/>
          </a:prstGeom>
          <a:noFill/>
          <a:ln w="15840">
            <a:solidFill>
              <a:srgbClr val="ff0000"/>
            </a:solidFill>
            <a:round/>
          </a:ln>
        </p:spPr>
      </p:sp>
      <p:sp>
        <p:nvSpPr>
          <p:cNvPr id="1154" name="CustomShape 125"/>
          <p:cNvSpPr/>
          <p:nvPr/>
        </p:nvSpPr>
        <p:spPr>
          <a:xfrm>
            <a:off x="1498680" y="3709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55" name="Line 126"/>
          <p:cNvSpPr/>
          <p:nvPr/>
        </p:nvSpPr>
        <p:spPr>
          <a:xfrm>
            <a:off x="1398240" y="3652920"/>
            <a:ext cx="50760" cy="48600"/>
          </a:xfrm>
          <a:prstGeom prst="line">
            <a:avLst/>
          </a:prstGeom>
          <a:ln w="15840">
            <a:solidFill>
              <a:srgbClr val="ff0000"/>
            </a:solidFill>
            <a:miter/>
          </a:ln>
        </p:spPr>
      </p:sp>
      <p:sp>
        <p:nvSpPr>
          <p:cNvPr id="1156" name="CustomShape 127"/>
          <p:cNvSpPr/>
          <p:nvPr/>
        </p:nvSpPr>
        <p:spPr>
          <a:xfrm>
            <a:off x="2013120" y="3505320"/>
            <a:ext cx="256320" cy="147240"/>
          </a:xfrm>
          <a:prstGeom prst="rect">
            <a:avLst/>
          </a:prstGeom>
          <a:solidFill>
            <a:srgbClr val="9999cc"/>
          </a:solidFill>
          <a:ln w="9360">
            <a:solidFill>
              <a:srgbClr val="ff0000"/>
            </a:solidFill>
            <a:miter/>
          </a:ln>
        </p:spPr>
      </p:sp>
      <p:sp>
        <p:nvSpPr>
          <p:cNvPr id="1157" name="CustomShape 128"/>
          <p:cNvSpPr/>
          <p:nvPr/>
        </p:nvSpPr>
        <p:spPr>
          <a:xfrm>
            <a:off x="2013120" y="3505320"/>
            <a:ext cx="256320" cy="147240"/>
          </a:xfrm>
          <a:prstGeom prst="rect">
            <a:avLst/>
          </a:prstGeom>
          <a:solidFill>
            <a:srgbClr val="9999cc"/>
          </a:solidFill>
          <a:ln w="15840">
            <a:solidFill>
              <a:srgbClr val="ff0000"/>
            </a:solidFill>
            <a:round/>
          </a:ln>
        </p:spPr>
      </p:sp>
      <p:sp>
        <p:nvSpPr>
          <p:cNvPr id="1158" name="CustomShape 129"/>
          <p:cNvSpPr/>
          <p:nvPr/>
        </p:nvSpPr>
        <p:spPr>
          <a:xfrm>
            <a:off x="2050560" y="35269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59" name="CustomShape 130"/>
          <p:cNvSpPr/>
          <p:nvPr/>
        </p:nvSpPr>
        <p:spPr>
          <a:xfrm>
            <a:off x="2320920" y="3701520"/>
            <a:ext cx="153720" cy="147240"/>
          </a:xfrm>
          <a:prstGeom prst="rect">
            <a:avLst/>
          </a:prstGeom>
          <a:solidFill>
            <a:srgbClr val="e6e6e6"/>
          </a:solidFill>
          <a:ln w="9360">
            <a:solidFill>
              <a:srgbClr val="ff0000"/>
            </a:solidFill>
            <a:miter/>
          </a:ln>
        </p:spPr>
      </p:sp>
      <p:sp>
        <p:nvSpPr>
          <p:cNvPr id="1160" name="CustomShape 131"/>
          <p:cNvSpPr/>
          <p:nvPr/>
        </p:nvSpPr>
        <p:spPr>
          <a:xfrm>
            <a:off x="2320920" y="3701520"/>
            <a:ext cx="153720" cy="147240"/>
          </a:xfrm>
          <a:prstGeom prst="rect">
            <a:avLst/>
          </a:prstGeom>
          <a:noFill/>
          <a:ln w="15840">
            <a:solidFill>
              <a:srgbClr val="ff0000"/>
            </a:solidFill>
            <a:round/>
          </a:ln>
        </p:spPr>
      </p:sp>
      <p:sp>
        <p:nvSpPr>
          <p:cNvPr id="1161" name="CustomShape 132"/>
          <p:cNvSpPr/>
          <p:nvPr/>
        </p:nvSpPr>
        <p:spPr>
          <a:xfrm>
            <a:off x="2366280" y="3709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62" name="Line 133"/>
          <p:cNvSpPr/>
          <p:nvPr/>
        </p:nvSpPr>
        <p:spPr>
          <a:xfrm>
            <a:off x="2269800" y="3652920"/>
            <a:ext cx="50760" cy="48600"/>
          </a:xfrm>
          <a:prstGeom prst="line">
            <a:avLst/>
          </a:prstGeom>
          <a:ln w="15840">
            <a:solidFill>
              <a:srgbClr val="ff0000"/>
            </a:solidFill>
            <a:miter/>
          </a:ln>
        </p:spPr>
      </p:sp>
      <p:sp>
        <p:nvSpPr>
          <p:cNvPr id="1163" name="CustomShape 134"/>
          <p:cNvSpPr/>
          <p:nvPr/>
        </p:nvSpPr>
        <p:spPr>
          <a:xfrm>
            <a:off x="2885040" y="3505320"/>
            <a:ext cx="256320" cy="147240"/>
          </a:xfrm>
          <a:prstGeom prst="rect">
            <a:avLst/>
          </a:prstGeom>
          <a:solidFill>
            <a:srgbClr val="9a9a9a"/>
          </a:solidFill>
          <a:ln w="9360">
            <a:solidFill>
              <a:srgbClr val="ff0000"/>
            </a:solidFill>
            <a:miter/>
          </a:ln>
        </p:spPr>
      </p:sp>
      <p:sp>
        <p:nvSpPr>
          <p:cNvPr id="1164" name="CustomShape 135"/>
          <p:cNvSpPr/>
          <p:nvPr/>
        </p:nvSpPr>
        <p:spPr>
          <a:xfrm>
            <a:off x="2885040" y="3505320"/>
            <a:ext cx="256320" cy="147240"/>
          </a:xfrm>
          <a:prstGeom prst="rect">
            <a:avLst/>
          </a:prstGeom>
          <a:noFill/>
          <a:ln w="15840">
            <a:solidFill>
              <a:srgbClr val="ff0000"/>
            </a:solidFill>
            <a:round/>
          </a:ln>
        </p:spPr>
      </p:sp>
      <p:sp>
        <p:nvSpPr>
          <p:cNvPr id="1165" name="CustomShape 136"/>
          <p:cNvSpPr/>
          <p:nvPr/>
        </p:nvSpPr>
        <p:spPr>
          <a:xfrm>
            <a:off x="2919240" y="35269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66" name="CustomShape 137"/>
          <p:cNvSpPr/>
          <p:nvPr/>
        </p:nvSpPr>
        <p:spPr>
          <a:xfrm>
            <a:off x="3192840" y="3701520"/>
            <a:ext cx="153720" cy="147240"/>
          </a:xfrm>
          <a:prstGeom prst="rect">
            <a:avLst/>
          </a:prstGeom>
          <a:solidFill>
            <a:srgbClr val="e6e6e6"/>
          </a:solidFill>
          <a:ln w="9360">
            <a:solidFill>
              <a:srgbClr val="ff0000"/>
            </a:solidFill>
            <a:miter/>
          </a:ln>
        </p:spPr>
      </p:sp>
      <p:sp>
        <p:nvSpPr>
          <p:cNvPr id="1167" name="CustomShape 138"/>
          <p:cNvSpPr/>
          <p:nvPr/>
        </p:nvSpPr>
        <p:spPr>
          <a:xfrm>
            <a:off x="3192840" y="3701520"/>
            <a:ext cx="153720" cy="147240"/>
          </a:xfrm>
          <a:prstGeom prst="rect">
            <a:avLst/>
          </a:prstGeom>
          <a:noFill/>
          <a:ln w="15840">
            <a:solidFill>
              <a:srgbClr val="ff0000"/>
            </a:solidFill>
            <a:round/>
          </a:ln>
        </p:spPr>
      </p:sp>
      <p:sp>
        <p:nvSpPr>
          <p:cNvPr id="1168" name="CustomShape 139"/>
          <p:cNvSpPr/>
          <p:nvPr/>
        </p:nvSpPr>
        <p:spPr>
          <a:xfrm>
            <a:off x="3240720" y="3709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69" name="Line 140"/>
          <p:cNvSpPr/>
          <p:nvPr/>
        </p:nvSpPr>
        <p:spPr>
          <a:xfrm>
            <a:off x="3141720" y="3652920"/>
            <a:ext cx="50760" cy="48600"/>
          </a:xfrm>
          <a:prstGeom prst="line">
            <a:avLst/>
          </a:prstGeom>
          <a:ln w="15840">
            <a:solidFill>
              <a:srgbClr val="ff0000"/>
            </a:solidFill>
            <a:miter/>
          </a:ln>
        </p:spPr>
      </p:sp>
      <p:sp>
        <p:nvSpPr>
          <p:cNvPr id="1170" name="CustomShape 141"/>
          <p:cNvSpPr/>
          <p:nvPr/>
        </p:nvSpPr>
        <p:spPr>
          <a:xfrm>
            <a:off x="1141560" y="4341240"/>
            <a:ext cx="256320" cy="147240"/>
          </a:xfrm>
          <a:prstGeom prst="rect">
            <a:avLst/>
          </a:prstGeom>
          <a:solidFill>
            <a:srgbClr val="9999cc"/>
          </a:solidFill>
          <a:ln w="9360">
            <a:solidFill>
              <a:srgbClr val="ff0000"/>
            </a:solidFill>
            <a:miter/>
          </a:ln>
        </p:spPr>
      </p:sp>
      <p:sp>
        <p:nvSpPr>
          <p:cNvPr id="1171" name="CustomShape 142"/>
          <p:cNvSpPr/>
          <p:nvPr/>
        </p:nvSpPr>
        <p:spPr>
          <a:xfrm>
            <a:off x="1141560" y="4341240"/>
            <a:ext cx="256320" cy="147240"/>
          </a:xfrm>
          <a:prstGeom prst="rect">
            <a:avLst/>
          </a:prstGeom>
          <a:solidFill>
            <a:srgbClr val="9999cc"/>
          </a:solidFill>
          <a:ln w="15840">
            <a:solidFill>
              <a:srgbClr val="ff0000"/>
            </a:solidFill>
            <a:round/>
          </a:ln>
        </p:spPr>
      </p:sp>
      <p:sp>
        <p:nvSpPr>
          <p:cNvPr id="1172" name="CustomShape 143"/>
          <p:cNvSpPr/>
          <p:nvPr/>
        </p:nvSpPr>
        <p:spPr>
          <a:xfrm>
            <a:off x="1174680" y="43585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73" name="CustomShape 144"/>
          <p:cNvSpPr/>
          <p:nvPr/>
        </p:nvSpPr>
        <p:spPr>
          <a:xfrm>
            <a:off x="1449000" y="4537440"/>
            <a:ext cx="153720" cy="147240"/>
          </a:xfrm>
          <a:prstGeom prst="rect">
            <a:avLst/>
          </a:prstGeom>
          <a:solidFill>
            <a:srgbClr val="e6e6e6"/>
          </a:solidFill>
          <a:ln w="9360">
            <a:solidFill>
              <a:srgbClr val="ff0000"/>
            </a:solidFill>
            <a:miter/>
          </a:ln>
        </p:spPr>
      </p:sp>
      <p:sp>
        <p:nvSpPr>
          <p:cNvPr id="1174" name="CustomShape 145"/>
          <p:cNvSpPr/>
          <p:nvPr/>
        </p:nvSpPr>
        <p:spPr>
          <a:xfrm>
            <a:off x="1449000" y="4537440"/>
            <a:ext cx="153720" cy="147240"/>
          </a:xfrm>
          <a:prstGeom prst="rect">
            <a:avLst/>
          </a:prstGeom>
          <a:noFill/>
          <a:ln w="15840">
            <a:solidFill>
              <a:srgbClr val="ff0000"/>
            </a:solidFill>
            <a:round/>
          </a:ln>
        </p:spPr>
      </p:sp>
      <p:sp>
        <p:nvSpPr>
          <p:cNvPr id="1175" name="CustomShape 146"/>
          <p:cNvSpPr/>
          <p:nvPr/>
        </p:nvSpPr>
        <p:spPr>
          <a:xfrm>
            <a:off x="1498680" y="45482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76" name="Line 147"/>
          <p:cNvSpPr/>
          <p:nvPr/>
        </p:nvSpPr>
        <p:spPr>
          <a:xfrm>
            <a:off x="1398240" y="4488480"/>
            <a:ext cx="50760" cy="48600"/>
          </a:xfrm>
          <a:prstGeom prst="line">
            <a:avLst/>
          </a:prstGeom>
          <a:ln w="15840">
            <a:solidFill>
              <a:srgbClr val="ff0000"/>
            </a:solidFill>
            <a:miter/>
          </a:ln>
        </p:spPr>
      </p:sp>
      <p:sp>
        <p:nvSpPr>
          <p:cNvPr id="1177" name="CustomShape 148"/>
          <p:cNvSpPr/>
          <p:nvPr/>
        </p:nvSpPr>
        <p:spPr>
          <a:xfrm>
            <a:off x="2013120" y="4341240"/>
            <a:ext cx="256320" cy="147240"/>
          </a:xfrm>
          <a:prstGeom prst="rect">
            <a:avLst/>
          </a:prstGeom>
          <a:solidFill>
            <a:srgbClr val="9999cc"/>
          </a:solidFill>
          <a:ln w="9360">
            <a:solidFill>
              <a:srgbClr val="ff0000"/>
            </a:solidFill>
            <a:miter/>
          </a:ln>
        </p:spPr>
      </p:sp>
      <p:sp>
        <p:nvSpPr>
          <p:cNvPr id="1178" name="CustomShape 149"/>
          <p:cNvSpPr/>
          <p:nvPr/>
        </p:nvSpPr>
        <p:spPr>
          <a:xfrm>
            <a:off x="2013120" y="4341240"/>
            <a:ext cx="256320" cy="147240"/>
          </a:xfrm>
          <a:prstGeom prst="rect">
            <a:avLst/>
          </a:prstGeom>
          <a:solidFill>
            <a:srgbClr val="9999cc"/>
          </a:solidFill>
          <a:ln w="15840">
            <a:solidFill>
              <a:srgbClr val="ff0000"/>
            </a:solidFill>
            <a:round/>
          </a:ln>
        </p:spPr>
      </p:sp>
      <p:sp>
        <p:nvSpPr>
          <p:cNvPr id="1179" name="CustomShape 150"/>
          <p:cNvSpPr/>
          <p:nvPr/>
        </p:nvSpPr>
        <p:spPr>
          <a:xfrm>
            <a:off x="2050560" y="43585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80" name="CustomShape 151"/>
          <p:cNvSpPr/>
          <p:nvPr/>
        </p:nvSpPr>
        <p:spPr>
          <a:xfrm>
            <a:off x="2320920" y="4537440"/>
            <a:ext cx="153720" cy="147240"/>
          </a:xfrm>
          <a:prstGeom prst="rect">
            <a:avLst/>
          </a:prstGeom>
          <a:solidFill>
            <a:srgbClr val="e6e6e6"/>
          </a:solidFill>
          <a:ln w="9360">
            <a:solidFill>
              <a:srgbClr val="ff0000"/>
            </a:solidFill>
            <a:miter/>
          </a:ln>
        </p:spPr>
      </p:sp>
      <p:sp>
        <p:nvSpPr>
          <p:cNvPr id="1181" name="CustomShape 152"/>
          <p:cNvSpPr/>
          <p:nvPr/>
        </p:nvSpPr>
        <p:spPr>
          <a:xfrm>
            <a:off x="2320920" y="4537440"/>
            <a:ext cx="153720" cy="147240"/>
          </a:xfrm>
          <a:prstGeom prst="rect">
            <a:avLst/>
          </a:prstGeom>
          <a:noFill/>
          <a:ln w="15840">
            <a:solidFill>
              <a:srgbClr val="ff0000"/>
            </a:solidFill>
            <a:round/>
          </a:ln>
        </p:spPr>
      </p:sp>
      <p:sp>
        <p:nvSpPr>
          <p:cNvPr id="1182" name="CustomShape 153"/>
          <p:cNvSpPr/>
          <p:nvPr/>
        </p:nvSpPr>
        <p:spPr>
          <a:xfrm>
            <a:off x="2366280" y="45482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83" name="Line 154"/>
          <p:cNvSpPr/>
          <p:nvPr/>
        </p:nvSpPr>
        <p:spPr>
          <a:xfrm>
            <a:off x="2269800" y="4488480"/>
            <a:ext cx="50760" cy="48600"/>
          </a:xfrm>
          <a:prstGeom prst="line">
            <a:avLst/>
          </a:prstGeom>
          <a:ln w="15840">
            <a:solidFill>
              <a:srgbClr val="ff0000"/>
            </a:solidFill>
            <a:miter/>
          </a:ln>
        </p:spPr>
      </p:sp>
      <p:sp>
        <p:nvSpPr>
          <p:cNvPr id="1184" name="CustomShape 155"/>
          <p:cNvSpPr/>
          <p:nvPr/>
        </p:nvSpPr>
        <p:spPr>
          <a:xfrm>
            <a:off x="2885040" y="4341240"/>
            <a:ext cx="256320" cy="147240"/>
          </a:xfrm>
          <a:prstGeom prst="rect">
            <a:avLst/>
          </a:prstGeom>
          <a:solidFill>
            <a:srgbClr val="9999cc"/>
          </a:solidFill>
          <a:ln w="9360">
            <a:solidFill>
              <a:srgbClr val="ff0000"/>
            </a:solidFill>
            <a:miter/>
          </a:ln>
        </p:spPr>
      </p:sp>
      <p:sp>
        <p:nvSpPr>
          <p:cNvPr id="1185" name="CustomShape 156"/>
          <p:cNvSpPr/>
          <p:nvPr/>
        </p:nvSpPr>
        <p:spPr>
          <a:xfrm>
            <a:off x="2885040" y="4341240"/>
            <a:ext cx="256320" cy="147240"/>
          </a:xfrm>
          <a:prstGeom prst="rect">
            <a:avLst/>
          </a:prstGeom>
          <a:solidFill>
            <a:srgbClr val="9999cc"/>
          </a:solidFill>
          <a:ln w="15840">
            <a:solidFill>
              <a:srgbClr val="ff0000"/>
            </a:solidFill>
            <a:round/>
          </a:ln>
        </p:spPr>
      </p:sp>
      <p:sp>
        <p:nvSpPr>
          <p:cNvPr id="1186" name="CustomShape 157"/>
          <p:cNvSpPr/>
          <p:nvPr/>
        </p:nvSpPr>
        <p:spPr>
          <a:xfrm>
            <a:off x="2919240" y="43585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187" name="CustomShape 158"/>
          <p:cNvSpPr/>
          <p:nvPr/>
        </p:nvSpPr>
        <p:spPr>
          <a:xfrm>
            <a:off x="3192840" y="4537440"/>
            <a:ext cx="153720" cy="147240"/>
          </a:xfrm>
          <a:prstGeom prst="rect">
            <a:avLst/>
          </a:prstGeom>
          <a:solidFill>
            <a:srgbClr val="e6e6e6"/>
          </a:solidFill>
          <a:ln w="9360">
            <a:solidFill>
              <a:srgbClr val="ff0000"/>
            </a:solidFill>
            <a:miter/>
          </a:ln>
        </p:spPr>
      </p:sp>
      <p:sp>
        <p:nvSpPr>
          <p:cNvPr id="1188" name="CustomShape 159"/>
          <p:cNvSpPr/>
          <p:nvPr/>
        </p:nvSpPr>
        <p:spPr>
          <a:xfrm>
            <a:off x="3192840" y="4537440"/>
            <a:ext cx="153720" cy="147240"/>
          </a:xfrm>
          <a:prstGeom prst="rect">
            <a:avLst/>
          </a:prstGeom>
          <a:noFill/>
          <a:ln w="15840">
            <a:solidFill>
              <a:srgbClr val="ff0000"/>
            </a:solidFill>
            <a:round/>
          </a:ln>
        </p:spPr>
      </p:sp>
      <p:sp>
        <p:nvSpPr>
          <p:cNvPr id="1189" name="CustomShape 160"/>
          <p:cNvSpPr/>
          <p:nvPr/>
        </p:nvSpPr>
        <p:spPr>
          <a:xfrm>
            <a:off x="3240720" y="454824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190" name="Line 161"/>
          <p:cNvSpPr/>
          <p:nvPr/>
        </p:nvSpPr>
        <p:spPr>
          <a:xfrm>
            <a:off x="3141720" y="4488480"/>
            <a:ext cx="50760" cy="48600"/>
          </a:xfrm>
          <a:prstGeom prst="line">
            <a:avLst/>
          </a:prstGeom>
          <a:ln w="15840">
            <a:solidFill>
              <a:srgbClr val="ff0000"/>
            </a:solidFill>
            <a:miter/>
          </a:ln>
        </p:spPr>
      </p:sp>
      <p:sp>
        <p:nvSpPr>
          <p:cNvPr id="1191" name="Line 162"/>
          <p:cNvSpPr/>
          <p:nvPr/>
        </p:nvSpPr>
        <p:spPr>
          <a:xfrm>
            <a:off x="1603080" y="2940840"/>
            <a:ext cx="717840" cy="720"/>
          </a:xfrm>
          <a:prstGeom prst="line">
            <a:avLst/>
          </a:prstGeom>
          <a:ln w="15840">
            <a:solidFill>
              <a:srgbClr val="ff0000"/>
            </a:solidFill>
            <a:miter/>
          </a:ln>
        </p:spPr>
      </p:sp>
      <p:sp>
        <p:nvSpPr>
          <p:cNvPr id="1192" name="Line 163"/>
          <p:cNvSpPr/>
          <p:nvPr/>
        </p:nvSpPr>
        <p:spPr>
          <a:xfrm>
            <a:off x="2474640" y="2940840"/>
            <a:ext cx="717840" cy="720"/>
          </a:xfrm>
          <a:prstGeom prst="line">
            <a:avLst/>
          </a:prstGeom>
          <a:ln w="15840">
            <a:solidFill>
              <a:srgbClr val="ff0000"/>
            </a:solidFill>
            <a:miter/>
          </a:ln>
        </p:spPr>
      </p:sp>
      <p:sp>
        <p:nvSpPr>
          <p:cNvPr id="1193" name="Line 164"/>
          <p:cNvSpPr/>
          <p:nvPr/>
        </p:nvSpPr>
        <p:spPr>
          <a:xfrm>
            <a:off x="1527120" y="3013200"/>
            <a:ext cx="1080" cy="687960"/>
          </a:xfrm>
          <a:prstGeom prst="line">
            <a:avLst/>
          </a:prstGeom>
          <a:ln w="15840">
            <a:solidFill>
              <a:srgbClr val="ff0000"/>
            </a:solidFill>
            <a:miter/>
          </a:ln>
        </p:spPr>
      </p:sp>
      <p:sp>
        <p:nvSpPr>
          <p:cNvPr id="1194" name="Line 165"/>
          <p:cNvSpPr/>
          <p:nvPr/>
        </p:nvSpPr>
        <p:spPr>
          <a:xfrm>
            <a:off x="1603080" y="3776400"/>
            <a:ext cx="717840" cy="720"/>
          </a:xfrm>
          <a:prstGeom prst="line">
            <a:avLst/>
          </a:prstGeom>
          <a:ln w="15840">
            <a:solidFill>
              <a:srgbClr val="ff0000"/>
            </a:solidFill>
            <a:miter/>
          </a:ln>
        </p:spPr>
      </p:sp>
      <p:sp>
        <p:nvSpPr>
          <p:cNvPr id="1195" name="Line 166"/>
          <p:cNvSpPr/>
          <p:nvPr/>
        </p:nvSpPr>
        <p:spPr>
          <a:xfrm flipV="1">
            <a:off x="2399040" y="3012840"/>
            <a:ext cx="1080" cy="687960"/>
          </a:xfrm>
          <a:prstGeom prst="line">
            <a:avLst/>
          </a:prstGeom>
          <a:ln w="15840">
            <a:solidFill>
              <a:srgbClr val="ff0000"/>
            </a:solidFill>
            <a:miter/>
          </a:ln>
        </p:spPr>
      </p:sp>
      <p:sp>
        <p:nvSpPr>
          <p:cNvPr id="1196" name="Line 167"/>
          <p:cNvSpPr/>
          <p:nvPr/>
        </p:nvSpPr>
        <p:spPr>
          <a:xfrm>
            <a:off x="2474640" y="3776400"/>
            <a:ext cx="717840" cy="720"/>
          </a:xfrm>
          <a:prstGeom prst="line">
            <a:avLst/>
          </a:prstGeom>
          <a:ln w="15840">
            <a:solidFill>
              <a:srgbClr val="ff0000"/>
            </a:solidFill>
            <a:miter/>
          </a:ln>
        </p:spPr>
      </p:sp>
      <p:sp>
        <p:nvSpPr>
          <p:cNvPr id="1197" name="Line 168"/>
          <p:cNvSpPr/>
          <p:nvPr/>
        </p:nvSpPr>
        <p:spPr>
          <a:xfrm>
            <a:off x="3270600" y="3013200"/>
            <a:ext cx="720" cy="687960"/>
          </a:xfrm>
          <a:prstGeom prst="line">
            <a:avLst/>
          </a:prstGeom>
          <a:ln w="15840">
            <a:solidFill>
              <a:srgbClr val="ff0000"/>
            </a:solidFill>
            <a:miter/>
          </a:ln>
        </p:spPr>
      </p:sp>
      <p:sp>
        <p:nvSpPr>
          <p:cNvPr id="1198" name="Line 169"/>
          <p:cNvSpPr/>
          <p:nvPr/>
        </p:nvSpPr>
        <p:spPr>
          <a:xfrm>
            <a:off x="1527120" y="3849120"/>
            <a:ext cx="1080" cy="687960"/>
          </a:xfrm>
          <a:prstGeom prst="line">
            <a:avLst/>
          </a:prstGeom>
          <a:ln w="15840">
            <a:solidFill>
              <a:srgbClr val="ff0000"/>
            </a:solidFill>
            <a:miter/>
          </a:ln>
        </p:spPr>
      </p:sp>
      <p:sp>
        <p:nvSpPr>
          <p:cNvPr id="1199" name="Line 170"/>
          <p:cNvSpPr/>
          <p:nvPr/>
        </p:nvSpPr>
        <p:spPr>
          <a:xfrm>
            <a:off x="1603080" y="4612320"/>
            <a:ext cx="717840" cy="720"/>
          </a:xfrm>
          <a:prstGeom prst="line">
            <a:avLst/>
          </a:prstGeom>
          <a:ln w="15840">
            <a:solidFill>
              <a:srgbClr val="ff0000"/>
            </a:solidFill>
            <a:miter/>
          </a:ln>
        </p:spPr>
      </p:sp>
      <p:sp>
        <p:nvSpPr>
          <p:cNvPr id="1200" name="Line 171"/>
          <p:cNvSpPr/>
          <p:nvPr/>
        </p:nvSpPr>
        <p:spPr>
          <a:xfrm>
            <a:off x="2399040" y="3849120"/>
            <a:ext cx="1080" cy="687960"/>
          </a:xfrm>
          <a:prstGeom prst="line">
            <a:avLst/>
          </a:prstGeom>
          <a:ln w="15840">
            <a:solidFill>
              <a:srgbClr val="ff0000"/>
            </a:solidFill>
            <a:miter/>
          </a:ln>
        </p:spPr>
      </p:sp>
      <p:sp>
        <p:nvSpPr>
          <p:cNvPr id="1201" name="Line 172"/>
          <p:cNvSpPr/>
          <p:nvPr/>
        </p:nvSpPr>
        <p:spPr>
          <a:xfrm>
            <a:off x="2474640" y="4612320"/>
            <a:ext cx="717840" cy="720"/>
          </a:xfrm>
          <a:prstGeom prst="line">
            <a:avLst/>
          </a:prstGeom>
          <a:ln w="15840">
            <a:solidFill>
              <a:srgbClr val="ff0000"/>
            </a:solidFill>
            <a:miter/>
          </a:ln>
        </p:spPr>
      </p:sp>
      <p:sp>
        <p:nvSpPr>
          <p:cNvPr id="1202" name="Line 173"/>
          <p:cNvSpPr/>
          <p:nvPr/>
        </p:nvSpPr>
        <p:spPr>
          <a:xfrm flipV="1">
            <a:off x="3270600" y="3848760"/>
            <a:ext cx="720" cy="687960"/>
          </a:xfrm>
          <a:prstGeom prst="line">
            <a:avLst/>
          </a:prstGeom>
          <a:ln w="15840">
            <a:solidFill>
              <a:srgbClr val="ff0000"/>
            </a:solidFill>
            <a:miter/>
          </a:ln>
        </p:spPr>
      </p:sp>
      <p:sp>
        <p:nvSpPr>
          <p:cNvPr id="1203" name="CustomShape 174"/>
          <p:cNvSpPr/>
          <p:nvPr/>
        </p:nvSpPr>
        <p:spPr>
          <a:xfrm>
            <a:off x="3753360" y="4350960"/>
            <a:ext cx="256320" cy="147240"/>
          </a:xfrm>
          <a:prstGeom prst="rect">
            <a:avLst/>
          </a:prstGeom>
          <a:solidFill>
            <a:srgbClr val="9999cc"/>
          </a:solidFill>
          <a:ln w="9360">
            <a:solidFill>
              <a:srgbClr val="ff0000"/>
            </a:solidFill>
            <a:miter/>
          </a:ln>
        </p:spPr>
      </p:sp>
      <p:sp>
        <p:nvSpPr>
          <p:cNvPr id="1204" name="CustomShape 175"/>
          <p:cNvSpPr/>
          <p:nvPr/>
        </p:nvSpPr>
        <p:spPr>
          <a:xfrm>
            <a:off x="3753360" y="4350960"/>
            <a:ext cx="256320" cy="147240"/>
          </a:xfrm>
          <a:prstGeom prst="rect">
            <a:avLst/>
          </a:prstGeom>
          <a:solidFill>
            <a:srgbClr val="9999cc"/>
          </a:solidFill>
          <a:ln w="15840">
            <a:solidFill>
              <a:srgbClr val="ff0000"/>
            </a:solidFill>
            <a:round/>
          </a:ln>
        </p:spPr>
      </p:sp>
      <p:sp>
        <p:nvSpPr>
          <p:cNvPr id="1205" name="CustomShape 176"/>
          <p:cNvSpPr/>
          <p:nvPr/>
        </p:nvSpPr>
        <p:spPr>
          <a:xfrm>
            <a:off x="3787560" y="43682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06" name="CustomShape 177"/>
          <p:cNvSpPr/>
          <p:nvPr/>
        </p:nvSpPr>
        <p:spPr>
          <a:xfrm>
            <a:off x="4060800" y="4547160"/>
            <a:ext cx="153720" cy="147240"/>
          </a:xfrm>
          <a:prstGeom prst="rect">
            <a:avLst/>
          </a:prstGeom>
          <a:solidFill>
            <a:srgbClr val="e6e6e6"/>
          </a:solidFill>
          <a:ln w="9360">
            <a:solidFill>
              <a:srgbClr val="ff0000"/>
            </a:solidFill>
            <a:miter/>
          </a:ln>
        </p:spPr>
      </p:sp>
      <p:sp>
        <p:nvSpPr>
          <p:cNvPr id="1207" name="CustomShape 178"/>
          <p:cNvSpPr/>
          <p:nvPr/>
        </p:nvSpPr>
        <p:spPr>
          <a:xfrm>
            <a:off x="4060800" y="4547160"/>
            <a:ext cx="153720" cy="147240"/>
          </a:xfrm>
          <a:prstGeom prst="rect">
            <a:avLst/>
          </a:prstGeom>
          <a:noFill/>
          <a:ln w="15840">
            <a:solidFill>
              <a:srgbClr val="ff0000"/>
            </a:solidFill>
            <a:round/>
          </a:ln>
        </p:spPr>
      </p:sp>
      <p:sp>
        <p:nvSpPr>
          <p:cNvPr id="1208" name="CustomShape 179"/>
          <p:cNvSpPr/>
          <p:nvPr/>
        </p:nvSpPr>
        <p:spPr>
          <a:xfrm>
            <a:off x="4109400" y="45579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09" name="Line 180"/>
          <p:cNvSpPr/>
          <p:nvPr/>
        </p:nvSpPr>
        <p:spPr>
          <a:xfrm>
            <a:off x="4010040" y="4498560"/>
            <a:ext cx="50760" cy="48600"/>
          </a:xfrm>
          <a:prstGeom prst="line">
            <a:avLst/>
          </a:prstGeom>
          <a:ln w="15840">
            <a:solidFill>
              <a:srgbClr val="ff0000"/>
            </a:solidFill>
            <a:miter/>
          </a:ln>
        </p:spPr>
      </p:sp>
      <p:sp>
        <p:nvSpPr>
          <p:cNvPr id="1210" name="Line 181"/>
          <p:cNvSpPr/>
          <p:nvPr/>
        </p:nvSpPr>
        <p:spPr>
          <a:xfrm>
            <a:off x="3342960" y="4621680"/>
            <a:ext cx="717840" cy="1080"/>
          </a:xfrm>
          <a:prstGeom prst="line">
            <a:avLst/>
          </a:prstGeom>
          <a:ln w="15840">
            <a:solidFill>
              <a:srgbClr val="ff0000"/>
            </a:solidFill>
            <a:miter/>
          </a:ln>
        </p:spPr>
      </p:sp>
      <p:sp>
        <p:nvSpPr>
          <p:cNvPr id="1211" name="Line 182"/>
          <p:cNvSpPr/>
          <p:nvPr/>
        </p:nvSpPr>
        <p:spPr>
          <a:xfrm flipV="1">
            <a:off x="4139280" y="3858480"/>
            <a:ext cx="720" cy="687960"/>
          </a:xfrm>
          <a:prstGeom prst="line">
            <a:avLst/>
          </a:prstGeom>
          <a:ln w="15840">
            <a:solidFill>
              <a:srgbClr val="ff0000"/>
            </a:solidFill>
            <a:miter/>
          </a:ln>
        </p:spPr>
      </p:sp>
      <p:sp>
        <p:nvSpPr>
          <p:cNvPr id="1212" name="CustomShape 183"/>
          <p:cNvSpPr/>
          <p:nvPr/>
        </p:nvSpPr>
        <p:spPr>
          <a:xfrm>
            <a:off x="3763800" y="3508560"/>
            <a:ext cx="256320" cy="147240"/>
          </a:xfrm>
          <a:prstGeom prst="rect">
            <a:avLst/>
          </a:prstGeom>
          <a:solidFill>
            <a:srgbClr val="9999cc"/>
          </a:solidFill>
          <a:ln w="9360">
            <a:solidFill>
              <a:srgbClr val="ff0000"/>
            </a:solidFill>
            <a:miter/>
          </a:ln>
        </p:spPr>
      </p:sp>
      <p:sp>
        <p:nvSpPr>
          <p:cNvPr id="1213" name="CustomShape 184"/>
          <p:cNvSpPr/>
          <p:nvPr/>
        </p:nvSpPr>
        <p:spPr>
          <a:xfrm>
            <a:off x="3763800" y="3508560"/>
            <a:ext cx="256320" cy="147240"/>
          </a:xfrm>
          <a:prstGeom prst="rect">
            <a:avLst/>
          </a:prstGeom>
          <a:solidFill>
            <a:srgbClr val="9999cc"/>
          </a:solidFill>
          <a:ln w="15840">
            <a:solidFill>
              <a:srgbClr val="ff0000"/>
            </a:solidFill>
            <a:round/>
          </a:ln>
        </p:spPr>
      </p:sp>
      <p:sp>
        <p:nvSpPr>
          <p:cNvPr id="1214" name="CustomShape 185"/>
          <p:cNvSpPr/>
          <p:nvPr/>
        </p:nvSpPr>
        <p:spPr>
          <a:xfrm>
            <a:off x="3795840" y="35269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15" name="CustomShape 186"/>
          <p:cNvSpPr/>
          <p:nvPr/>
        </p:nvSpPr>
        <p:spPr>
          <a:xfrm>
            <a:off x="4071240" y="3705120"/>
            <a:ext cx="153720" cy="146880"/>
          </a:xfrm>
          <a:prstGeom prst="rect">
            <a:avLst/>
          </a:prstGeom>
          <a:solidFill>
            <a:srgbClr val="e6e6e6"/>
          </a:solidFill>
          <a:ln w="9360">
            <a:solidFill>
              <a:srgbClr val="ff0000"/>
            </a:solidFill>
            <a:miter/>
          </a:ln>
        </p:spPr>
      </p:sp>
      <p:sp>
        <p:nvSpPr>
          <p:cNvPr id="1216" name="CustomShape 187"/>
          <p:cNvSpPr/>
          <p:nvPr/>
        </p:nvSpPr>
        <p:spPr>
          <a:xfrm>
            <a:off x="4081320" y="3705120"/>
            <a:ext cx="153720" cy="146880"/>
          </a:xfrm>
          <a:prstGeom prst="rect">
            <a:avLst/>
          </a:prstGeom>
          <a:noFill/>
          <a:ln w="15840">
            <a:solidFill>
              <a:srgbClr val="ff0000"/>
            </a:solidFill>
            <a:round/>
          </a:ln>
        </p:spPr>
      </p:sp>
      <p:sp>
        <p:nvSpPr>
          <p:cNvPr id="1217" name="CustomShape 188"/>
          <p:cNvSpPr/>
          <p:nvPr/>
        </p:nvSpPr>
        <p:spPr>
          <a:xfrm>
            <a:off x="4120560" y="37159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18" name="Line 189"/>
          <p:cNvSpPr/>
          <p:nvPr/>
        </p:nvSpPr>
        <p:spPr>
          <a:xfrm>
            <a:off x="4020480" y="3656160"/>
            <a:ext cx="50760" cy="48600"/>
          </a:xfrm>
          <a:prstGeom prst="line">
            <a:avLst/>
          </a:prstGeom>
          <a:ln w="15840">
            <a:solidFill>
              <a:srgbClr val="ff0000"/>
            </a:solidFill>
            <a:miter/>
          </a:ln>
        </p:spPr>
      </p:sp>
      <p:sp>
        <p:nvSpPr>
          <p:cNvPr id="1219" name="Line 190"/>
          <p:cNvSpPr/>
          <p:nvPr/>
        </p:nvSpPr>
        <p:spPr>
          <a:xfrm>
            <a:off x="3353400" y="3779640"/>
            <a:ext cx="717840" cy="720"/>
          </a:xfrm>
          <a:prstGeom prst="line">
            <a:avLst/>
          </a:prstGeom>
          <a:ln w="15840">
            <a:solidFill>
              <a:srgbClr val="ff0000"/>
            </a:solidFill>
            <a:miter/>
          </a:ln>
        </p:spPr>
      </p:sp>
      <p:sp>
        <p:nvSpPr>
          <p:cNvPr id="1220" name="Line 191"/>
          <p:cNvSpPr/>
          <p:nvPr/>
        </p:nvSpPr>
        <p:spPr>
          <a:xfrm flipV="1">
            <a:off x="4139280" y="3016440"/>
            <a:ext cx="720" cy="688320"/>
          </a:xfrm>
          <a:prstGeom prst="line">
            <a:avLst/>
          </a:prstGeom>
          <a:ln w="15840">
            <a:solidFill>
              <a:srgbClr val="ff0000"/>
            </a:solidFill>
            <a:miter/>
          </a:ln>
        </p:spPr>
      </p:sp>
      <p:sp>
        <p:nvSpPr>
          <p:cNvPr id="1221" name="CustomShape 192"/>
          <p:cNvSpPr/>
          <p:nvPr/>
        </p:nvSpPr>
        <p:spPr>
          <a:xfrm>
            <a:off x="3762360" y="2666520"/>
            <a:ext cx="256320" cy="147240"/>
          </a:xfrm>
          <a:prstGeom prst="rect">
            <a:avLst/>
          </a:prstGeom>
          <a:solidFill>
            <a:srgbClr val="9999cc"/>
          </a:solidFill>
          <a:ln w="9360">
            <a:solidFill>
              <a:srgbClr val="ff0000"/>
            </a:solidFill>
            <a:miter/>
          </a:ln>
        </p:spPr>
      </p:sp>
      <p:sp>
        <p:nvSpPr>
          <p:cNvPr id="1222" name="CustomShape 193"/>
          <p:cNvSpPr/>
          <p:nvPr/>
        </p:nvSpPr>
        <p:spPr>
          <a:xfrm>
            <a:off x="3762360" y="2666520"/>
            <a:ext cx="256320" cy="147240"/>
          </a:xfrm>
          <a:prstGeom prst="rect">
            <a:avLst/>
          </a:prstGeom>
          <a:solidFill>
            <a:srgbClr val="9999cc"/>
          </a:solidFill>
          <a:ln w="15840">
            <a:solidFill>
              <a:srgbClr val="ff0000"/>
            </a:solidFill>
            <a:round/>
          </a:ln>
        </p:spPr>
      </p:sp>
      <p:sp>
        <p:nvSpPr>
          <p:cNvPr id="1223" name="CustomShape 194"/>
          <p:cNvSpPr/>
          <p:nvPr/>
        </p:nvSpPr>
        <p:spPr>
          <a:xfrm>
            <a:off x="3795840" y="2683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24" name="Line 195"/>
          <p:cNvSpPr/>
          <p:nvPr/>
        </p:nvSpPr>
        <p:spPr>
          <a:xfrm>
            <a:off x="4019040" y="2814120"/>
            <a:ext cx="50760" cy="48600"/>
          </a:xfrm>
          <a:prstGeom prst="line">
            <a:avLst/>
          </a:prstGeom>
          <a:ln w="15840">
            <a:solidFill>
              <a:srgbClr val="ff0000"/>
            </a:solidFill>
            <a:miter/>
          </a:ln>
        </p:spPr>
      </p:sp>
      <p:sp>
        <p:nvSpPr>
          <p:cNvPr id="1225" name="Line 196"/>
          <p:cNvSpPr/>
          <p:nvPr/>
        </p:nvSpPr>
        <p:spPr>
          <a:xfrm>
            <a:off x="3352320" y="2937600"/>
            <a:ext cx="717840" cy="720"/>
          </a:xfrm>
          <a:prstGeom prst="line">
            <a:avLst/>
          </a:prstGeom>
          <a:ln w="15840">
            <a:solidFill>
              <a:srgbClr val="ff0000"/>
            </a:solidFill>
            <a:miter/>
          </a:ln>
        </p:spPr>
      </p:sp>
      <p:sp>
        <p:nvSpPr>
          <p:cNvPr id="1226" name="Line 197"/>
          <p:cNvSpPr/>
          <p:nvPr/>
        </p:nvSpPr>
        <p:spPr>
          <a:xfrm flipV="1">
            <a:off x="4137840" y="2174040"/>
            <a:ext cx="1080" cy="687960"/>
          </a:xfrm>
          <a:prstGeom prst="line">
            <a:avLst/>
          </a:prstGeom>
          <a:ln w="15840">
            <a:solidFill>
              <a:srgbClr val="ff0000"/>
            </a:solidFill>
            <a:miter/>
          </a:ln>
        </p:spPr>
      </p:sp>
      <p:sp>
        <p:nvSpPr>
          <p:cNvPr id="1227" name="CustomShape 198"/>
          <p:cNvSpPr/>
          <p:nvPr/>
        </p:nvSpPr>
        <p:spPr>
          <a:xfrm>
            <a:off x="4060800" y="2862720"/>
            <a:ext cx="153720" cy="147240"/>
          </a:xfrm>
          <a:prstGeom prst="rect">
            <a:avLst/>
          </a:prstGeom>
          <a:solidFill>
            <a:srgbClr val="e6e6e6"/>
          </a:solidFill>
          <a:ln w="9360">
            <a:solidFill>
              <a:srgbClr val="ff0000"/>
            </a:solidFill>
            <a:miter/>
          </a:ln>
        </p:spPr>
      </p:sp>
      <p:sp>
        <p:nvSpPr>
          <p:cNvPr id="1228" name="CustomShape 199"/>
          <p:cNvSpPr/>
          <p:nvPr/>
        </p:nvSpPr>
        <p:spPr>
          <a:xfrm>
            <a:off x="4071240" y="2862720"/>
            <a:ext cx="153720" cy="147240"/>
          </a:xfrm>
          <a:prstGeom prst="rect">
            <a:avLst/>
          </a:prstGeom>
          <a:noFill/>
          <a:ln w="15840">
            <a:solidFill>
              <a:srgbClr val="ff0000"/>
            </a:solidFill>
            <a:round/>
          </a:ln>
        </p:spPr>
      </p:sp>
      <p:sp>
        <p:nvSpPr>
          <p:cNvPr id="1229" name="CustomShape 200"/>
          <p:cNvSpPr/>
          <p:nvPr/>
        </p:nvSpPr>
        <p:spPr>
          <a:xfrm>
            <a:off x="4109400" y="28735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30" name="CustomShape 201"/>
          <p:cNvSpPr/>
          <p:nvPr/>
        </p:nvSpPr>
        <p:spPr>
          <a:xfrm>
            <a:off x="3752640" y="1823040"/>
            <a:ext cx="256320" cy="147240"/>
          </a:xfrm>
          <a:prstGeom prst="rect">
            <a:avLst/>
          </a:prstGeom>
          <a:solidFill>
            <a:srgbClr val="9a9a9a"/>
          </a:solidFill>
          <a:ln w="9360">
            <a:solidFill>
              <a:srgbClr val="ff0000"/>
            </a:solidFill>
            <a:miter/>
          </a:ln>
        </p:spPr>
      </p:sp>
      <p:sp>
        <p:nvSpPr>
          <p:cNvPr id="1231" name="CustomShape 202"/>
          <p:cNvSpPr/>
          <p:nvPr/>
        </p:nvSpPr>
        <p:spPr>
          <a:xfrm>
            <a:off x="3752640" y="1823040"/>
            <a:ext cx="256320" cy="147240"/>
          </a:xfrm>
          <a:prstGeom prst="rect">
            <a:avLst/>
          </a:prstGeom>
          <a:noFill/>
          <a:ln w="15840">
            <a:solidFill>
              <a:srgbClr val="ff0000"/>
            </a:solidFill>
            <a:round/>
          </a:ln>
        </p:spPr>
      </p:sp>
      <p:sp>
        <p:nvSpPr>
          <p:cNvPr id="1232" name="CustomShape 203"/>
          <p:cNvSpPr/>
          <p:nvPr/>
        </p:nvSpPr>
        <p:spPr>
          <a:xfrm>
            <a:off x="3784320" y="18414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33" name="Line 204"/>
          <p:cNvSpPr/>
          <p:nvPr/>
        </p:nvSpPr>
        <p:spPr>
          <a:xfrm>
            <a:off x="4009320" y="1970640"/>
            <a:ext cx="50760" cy="48600"/>
          </a:xfrm>
          <a:prstGeom prst="line">
            <a:avLst/>
          </a:prstGeom>
          <a:ln w="15840">
            <a:solidFill>
              <a:srgbClr val="ff0000"/>
            </a:solidFill>
            <a:miter/>
          </a:ln>
        </p:spPr>
      </p:sp>
      <p:sp>
        <p:nvSpPr>
          <p:cNvPr id="1234" name="Line 205"/>
          <p:cNvSpPr/>
          <p:nvPr/>
        </p:nvSpPr>
        <p:spPr>
          <a:xfrm>
            <a:off x="3341880" y="2094120"/>
            <a:ext cx="717840" cy="720"/>
          </a:xfrm>
          <a:prstGeom prst="line">
            <a:avLst/>
          </a:prstGeom>
          <a:ln w="15840">
            <a:solidFill>
              <a:srgbClr val="ff0000"/>
            </a:solidFill>
            <a:miter/>
          </a:ln>
        </p:spPr>
      </p:sp>
      <p:sp>
        <p:nvSpPr>
          <p:cNvPr id="1235" name="CustomShape 206"/>
          <p:cNvSpPr/>
          <p:nvPr/>
        </p:nvSpPr>
        <p:spPr>
          <a:xfrm>
            <a:off x="4051080" y="2019600"/>
            <a:ext cx="153720" cy="146880"/>
          </a:xfrm>
          <a:prstGeom prst="rect">
            <a:avLst/>
          </a:prstGeom>
          <a:solidFill>
            <a:srgbClr val="e6e6e6"/>
          </a:solidFill>
          <a:ln w="9360">
            <a:solidFill>
              <a:srgbClr val="ff0000"/>
            </a:solidFill>
            <a:miter/>
          </a:ln>
        </p:spPr>
      </p:sp>
      <p:sp>
        <p:nvSpPr>
          <p:cNvPr id="1236" name="CustomShape 207"/>
          <p:cNvSpPr/>
          <p:nvPr/>
        </p:nvSpPr>
        <p:spPr>
          <a:xfrm>
            <a:off x="4060800" y="2019600"/>
            <a:ext cx="153720" cy="146880"/>
          </a:xfrm>
          <a:prstGeom prst="rect">
            <a:avLst/>
          </a:prstGeom>
          <a:noFill/>
          <a:ln w="15840">
            <a:solidFill>
              <a:srgbClr val="ff0000"/>
            </a:solidFill>
            <a:round/>
          </a:ln>
        </p:spPr>
      </p:sp>
      <p:sp>
        <p:nvSpPr>
          <p:cNvPr id="1237" name="CustomShape 208"/>
          <p:cNvSpPr/>
          <p:nvPr/>
        </p:nvSpPr>
        <p:spPr>
          <a:xfrm>
            <a:off x="4097880" y="20304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38" name="Line 209"/>
          <p:cNvSpPr/>
          <p:nvPr/>
        </p:nvSpPr>
        <p:spPr>
          <a:xfrm flipV="1">
            <a:off x="3269520" y="2164680"/>
            <a:ext cx="720" cy="688320"/>
          </a:xfrm>
          <a:prstGeom prst="line">
            <a:avLst/>
          </a:prstGeom>
          <a:ln w="15840">
            <a:solidFill>
              <a:srgbClr val="ff0000"/>
            </a:solidFill>
            <a:miter/>
          </a:ln>
        </p:spPr>
      </p:sp>
      <p:sp>
        <p:nvSpPr>
          <p:cNvPr id="1239" name="Line 210"/>
          <p:cNvSpPr/>
          <p:nvPr/>
        </p:nvSpPr>
        <p:spPr>
          <a:xfrm flipV="1">
            <a:off x="2391120" y="2164680"/>
            <a:ext cx="1080" cy="688320"/>
          </a:xfrm>
          <a:prstGeom prst="line">
            <a:avLst/>
          </a:prstGeom>
          <a:ln w="15840">
            <a:solidFill>
              <a:srgbClr val="ff0000"/>
            </a:solidFill>
            <a:miter/>
          </a:ln>
        </p:spPr>
      </p:sp>
      <p:sp>
        <p:nvSpPr>
          <p:cNvPr id="1240" name="Line 211"/>
          <p:cNvSpPr/>
          <p:nvPr/>
        </p:nvSpPr>
        <p:spPr>
          <a:xfrm flipV="1">
            <a:off x="1512360" y="2164680"/>
            <a:ext cx="720" cy="688320"/>
          </a:xfrm>
          <a:prstGeom prst="line">
            <a:avLst/>
          </a:prstGeom>
          <a:ln w="15840">
            <a:solidFill>
              <a:srgbClr val="ff0000"/>
            </a:solidFill>
            <a:miter/>
          </a:ln>
        </p:spPr>
      </p:sp>
      <p:sp>
        <p:nvSpPr>
          <p:cNvPr id="1241" name="CustomShape 212"/>
          <p:cNvSpPr/>
          <p:nvPr/>
        </p:nvSpPr>
        <p:spPr>
          <a:xfrm>
            <a:off x="2883960" y="1823040"/>
            <a:ext cx="256320" cy="147240"/>
          </a:xfrm>
          <a:prstGeom prst="rect">
            <a:avLst/>
          </a:prstGeom>
          <a:solidFill>
            <a:srgbClr val="9a9a9a"/>
          </a:solidFill>
          <a:ln w="9360">
            <a:solidFill>
              <a:srgbClr val="ff0000"/>
            </a:solidFill>
            <a:miter/>
          </a:ln>
        </p:spPr>
      </p:sp>
      <p:sp>
        <p:nvSpPr>
          <p:cNvPr id="1242" name="CustomShape 213"/>
          <p:cNvSpPr/>
          <p:nvPr/>
        </p:nvSpPr>
        <p:spPr>
          <a:xfrm>
            <a:off x="2883960" y="1823040"/>
            <a:ext cx="256320" cy="147240"/>
          </a:xfrm>
          <a:prstGeom prst="rect">
            <a:avLst/>
          </a:prstGeom>
          <a:noFill/>
          <a:ln w="15840">
            <a:solidFill>
              <a:srgbClr val="ff0000"/>
            </a:solidFill>
            <a:round/>
          </a:ln>
        </p:spPr>
      </p:sp>
      <p:sp>
        <p:nvSpPr>
          <p:cNvPr id="1243" name="CustomShape 214"/>
          <p:cNvSpPr/>
          <p:nvPr/>
        </p:nvSpPr>
        <p:spPr>
          <a:xfrm>
            <a:off x="2916000" y="18414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44" name="Line 215"/>
          <p:cNvSpPr/>
          <p:nvPr/>
        </p:nvSpPr>
        <p:spPr>
          <a:xfrm>
            <a:off x="3140640" y="1970640"/>
            <a:ext cx="50760" cy="48600"/>
          </a:xfrm>
          <a:prstGeom prst="line">
            <a:avLst/>
          </a:prstGeom>
          <a:ln w="15840">
            <a:solidFill>
              <a:srgbClr val="ff0000"/>
            </a:solidFill>
            <a:miter/>
          </a:ln>
        </p:spPr>
      </p:sp>
      <p:sp>
        <p:nvSpPr>
          <p:cNvPr id="1245" name="Line 216"/>
          <p:cNvSpPr/>
          <p:nvPr/>
        </p:nvSpPr>
        <p:spPr>
          <a:xfrm>
            <a:off x="2473560" y="2094120"/>
            <a:ext cx="717840" cy="720"/>
          </a:xfrm>
          <a:prstGeom prst="line">
            <a:avLst/>
          </a:prstGeom>
          <a:ln w="15840">
            <a:solidFill>
              <a:srgbClr val="ff0000"/>
            </a:solidFill>
            <a:miter/>
          </a:ln>
        </p:spPr>
      </p:sp>
      <p:sp>
        <p:nvSpPr>
          <p:cNvPr id="1246" name="CustomShape 217"/>
          <p:cNvSpPr/>
          <p:nvPr/>
        </p:nvSpPr>
        <p:spPr>
          <a:xfrm>
            <a:off x="3182400" y="2019600"/>
            <a:ext cx="153720" cy="146880"/>
          </a:xfrm>
          <a:prstGeom prst="rect">
            <a:avLst/>
          </a:prstGeom>
          <a:solidFill>
            <a:srgbClr val="e6e6e6"/>
          </a:solidFill>
          <a:ln w="9360">
            <a:solidFill>
              <a:srgbClr val="ff0000"/>
            </a:solidFill>
            <a:miter/>
          </a:ln>
        </p:spPr>
      </p:sp>
      <p:sp>
        <p:nvSpPr>
          <p:cNvPr id="1247" name="CustomShape 218"/>
          <p:cNvSpPr/>
          <p:nvPr/>
        </p:nvSpPr>
        <p:spPr>
          <a:xfrm>
            <a:off x="3192840" y="2019600"/>
            <a:ext cx="153720" cy="146880"/>
          </a:xfrm>
          <a:prstGeom prst="rect">
            <a:avLst/>
          </a:prstGeom>
          <a:noFill/>
          <a:ln w="15840">
            <a:solidFill>
              <a:srgbClr val="ff0000"/>
            </a:solidFill>
            <a:round/>
          </a:ln>
        </p:spPr>
      </p:sp>
      <p:sp>
        <p:nvSpPr>
          <p:cNvPr id="1248" name="CustomShape 219"/>
          <p:cNvSpPr/>
          <p:nvPr/>
        </p:nvSpPr>
        <p:spPr>
          <a:xfrm>
            <a:off x="3229560" y="20304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49" name="CustomShape 220"/>
          <p:cNvSpPr/>
          <p:nvPr/>
        </p:nvSpPr>
        <p:spPr>
          <a:xfrm>
            <a:off x="2006640" y="1823040"/>
            <a:ext cx="256320" cy="147240"/>
          </a:xfrm>
          <a:prstGeom prst="rect">
            <a:avLst/>
          </a:prstGeom>
          <a:solidFill>
            <a:srgbClr val="9a9a9a"/>
          </a:solidFill>
          <a:ln w="9360">
            <a:solidFill>
              <a:srgbClr val="ff0000"/>
            </a:solidFill>
            <a:miter/>
          </a:ln>
        </p:spPr>
      </p:sp>
      <p:sp>
        <p:nvSpPr>
          <p:cNvPr id="1250" name="CustomShape 221"/>
          <p:cNvSpPr/>
          <p:nvPr/>
        </p:nvSpPr>
        <p:spPr>
          <a:xfrm>
            <a:off x="2006640" y="1823040"/>
            <a:ext cx="256320" cy="147240"/>
          </a:xfrm>
          <a:prstGeom prst="rect">
            <a:avLst/>
          </a:prstGeom>
          <a:noFill/>
          <a:ln w="15840">
            <a:solidFill>
              <a:srgbClr val="ff0000"/>
            </a:solidFill>
            <a:round/>
          </a:ln>
        </p:spPr>
      </p:sp>
      <p:sp>
        <p:nvSpPr>
          <p:cNvPr id="1251" name="CustomShape 222"/>
          <p:cNvSpPr/>
          <p:nvPr/>
        </p:nvSpPr>
        <p:spPr>
          <a:xfrm>
            <a:off x="2039400" y="18414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52" name="Line 223"/>
          <p:cNvSpPr/>
          <p:nvPr/>
        </p:nvSpPr>
        <p:spPr>
          <a:xfrm>
            <a:off x="2263320" y="1970640"/>
            <a:ext cx="50760" cy="48600"/>
          </a:xfrm>
          <a:prstGeom prst="line">
            <a:avLst/>
          </a:prstGeom>
          <a:ln w="15840">
            <a:solidFill>
              <a:srgbClr val="ff0000"/>
            </a:solidFill>
            <a:miter/>
          </a:ln>
        </p:spPr>
      </p:sp>
      <p:sp>
        <p:nvSpPr>
          <p:cNvPr id="1253" name="Line 224"/>
          <p:cNvSpPr/>
          <p:nvPr/>
        </p:nvSpPr>
        <p:spPr>
          <a:xfrm>
            <a:off x="1596240" y="2094120"/>
            <a:ext cx="717840" cy="720"/>
          </a:xfrm>
          <a:prstGeom prst="line">
            <a:avLst/>
          </a:prstGeom>
          <a:ln w="15840">
            <a:solidFill>
              <a:srgbClr val="ff0000"/>
            </a:solidFill>
            <a:miter/>
          </a:ln>
        </p:spPr>
      </p:sp>
      <p:sp>
        <p:nvSpPr>
          <p:cNvPr id="1254" name="CustomShape 225"/>
          <p:cNvSpPr/>
          <p:nvPr/>
        </p:nvSpPr>
        <p:spPr>
          <a:xfrm>
            <a:off x="2305080" y="2019600"/>
            <a:ext cx="153720" cy="146880"/>
          </a:xfrm>
          <a:prstGeom prst="rect">
            <a:avLst/>
          </a:prstGeom>
          <a:solidFill>
            <a:srgbClr val="e6e6e6"/>
          </a:solidFill>
          <a:ln w="9360">
            <a:solidFill>
              <a:srgbClr val="ff0000"/>
            </a:solidFill>
            <a:miter/>
          </a:ln>
        </p:spPr>
      </p:sp>
      <p:sp>
        <p:nvSpPr>
          <p:cNvPr id="1255" name="CustomShape 226"/>
          <p:cNvSpPr/>
          <p:nvPr/>
        </p:nvSpPr>
        <p:spPr>
          <a:xfrm>
            <a:off x="2315160" y="2019600"/>
            <a:ext cx="153720" cy="146880"/>
          </a:xfrm>
          <a:prstGeom prst="rect">
            <a:avLst/>
          </a:prstGeom>
          <a:noFill/>
          <a:ln w="15840">
            <a:solidFill>
              <a:srgbClr val="ff0000"/>
            </a:solidFill>
            <a:round/>
          </a:ln>
        </p:spPr>
      </p:sp>
      <p:sp>
        <p:nvSpPr>
          <p:cNvPr id="1256" name="CustomShape 227"/>
          <p:cNvSpPr/>
          <p:nvPr/>
        </p:nvSpPr>
        <p:spPr>
          <a:xfrm>
            <a:off x="2353320" y="20304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257" name="CustomShape 228"/>
          <p:cNvSpPr/>
          <p:nvPr/>
        </p:nvSpPr>
        <p:spPr>
          <a:xfrm>
            <a:off x="1138320" y="1822320"/>
            <a:ext cx="256320" cy="147240"/>
          </a:xfrm>
          <a:prstGeom prst="rect">
            <a:avLst/>
          </a:prstGeom>
          <a:solidFill>
            <a:srgbClr val="9999cc"/>
          </a:solidFill>
          <a:ln w="9360">
            <a:solidFill>
              <a:srgbClr val="ff0000"/>
            </a:solidFill>
            <a:miter/>
          </a:ln>
        </p:spPr>
      </p:sp>
      <p:sp>
        <p:nvSpPr>
          <p:cNvPr id="1258" name="CustomShape 229"/>
          <p:cNvSpPr/>
          <p:nvPr/>
        </p:nvSpPr>
        <p:spPr>
          <a:xfrm>
            <a:off x="1138320" y="1822320"/>
            <a:ext cx="256320" cy="147240"/>
          </a:xfrm>
          <a:prstGeom prst="rect">
            <a:avLst/>
          </a:prstGeom>
          <a:solidFill>
            <a:srgbClr val="9999cc"/>
          </a:solidFill>
          <a:ln w="15840">
            <a:solidFill>
              <a:srgbClr val="ff0000"/>
            </a:solidFill>
            <a:round/>
          </a:ln>
        </p:spPr>
      </p:sp>
      <p:sp>
        <p:nvSpPr>
          <p:cNvPr id="1259" name="CustomShape 230"/>
          <p:cNvSpPr/>
          <p:nvPr/>
        </p:nvSpPr>
        <p:spPr>
          <a:xfrm>
            <a:off x="1171440" y="18414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260" name="Line 231"/>
          <p:cNvSpPr/>
          <p:nvPr/>
        </p:nvSpPr>
        <p:spPr>
          <a:xfrm>
            <a:off x="1394640" y="1969560"/>
            <a:ext cx="50760" cy="48600"/>
          </a:xfrm>
          <a:prstGeom prst="line">
            <a:avLst/>
          </a:prstGeom>
          <a:ln w="15840">
            <a:solidFill>
              <a:srgbClr val="ff0000"/>
            </a:solidFill>
            <a:miter/>
          </a:ln>
        </p:spPr>
      </p:sp>
      <p:sp>
        <p:nvSpPr>
          <p:cNvPr id="1261" name="CustomShape 232"/>
          <p:cNvSpPr/>
          <p:nvPr/>
        </p:nvSpPr>
        <p:spPr>
          <a:xfrm>
            <a:off x="1436760" y="2018160"/>
            <a:ext cx="153360" cy="147240"/>
          </a:xfrm>
          <a:prstGeom prst="rect">
            <a:avLst/>
          </a:prstGeom>
          <a:solidFill>
            <a:srgbClr val="e6e6e6"/>
          </a:solidFill>
          <a:ln w="9360">
            <a:solidFill>
              <a:srgbClr val="ff0000"/>
            </a:solidFill>
            <a:miter/>
          </a:ln>
        </p:spPr>
      </p:sp>
      <p:sp>
        <p:nvSpPr>
          <p:cNvPr id="1262" name="CustomShape 233"/>
          <p:cNvSpPr/>
          <p:nvPr/>
        </p:nvSpPr>
        <p:spPr>
          <a:xfrm>
            <a:off x="1446840" y="2018160"/>
            <a:ext cx="153720" cy="147240"/>
          </a:xfrm>
          <a:prstGeom prst="rect">
            <a:avLst/>
          </a:prstGeom>
          <a:noFill/>
          <a:ln w="15840">
            <a:solidFill>
              <a:srgbClr val="ff0000"/>
            </a:solidFill>
            <a:round/>
          </a:ln>
        </p:spPr>
      </p:sp>
      <p:sp>
        <p:nvSpPr>
          <p:cNvPr id="1263" name="CustomShape 234"/>
          <p:cNvSpPr/>
          <p:nvPr/>
        </p:nvSpPr>
        <p:spPr>
          <a:xfrm>
            <a:off x="1483920" y="20304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pic>
        <p:nvPicPr>
          <p:cNvPr id="1264" name="Picture 253" descr="MCj01410550000[1]"/>
          <p:cNvPicPr/>
          <p:nvPr/>
        </p:nvPicPr>
        <p:blipFill>
          <a:blip r:embed="rId1"/>
          <a:stretch>
            <a:fillRect/>
          </a:stretch>
        </p:blipFill>
        <p:spPr>
          <a:xfrm>
            <a:off x="2508120" y="2265480"/>
            <a:ext cx="436680" cy="345960"/>
          </a:xfrm>
          <a:prstGeom prst="rect">
            <a:avLst/>
          </a:prstGeom>
          <a:ln>
            <a:noFill/>
          </a:ln>
        </p:spPr>
      </p:pic>
      <p:pic>
        <p:nvPicPr>
          <p:cNvPr id="1265" name="Picture 254" descr="MCj01410550000[1]"/>
          <p:cNvPicPr/>
          <p:nvPr/>
        </p:nvPicPr>
        <p:blipFill>
          <a:blip r:embed="rId2"/>
          <a:stretch>
            <a:fillRect/>
          </a:stretch>
        </p:blipFill>
        <p:spPr>
          <a:xfrm>
            <a:off x="1641600" y="1398600"/>
            <a:ext cx="436320" cy="347760"/>
          </a:xfrm>
          <a:prstGeom prst="rect">
            <a:avLst/>
          </a:prstGeom>
          <a:ln>
            <a:noFill/>
          </a:ln>
        </p:spPr>
      </p:pic>
      <p:sp>
        <p:nvSpPr>
          <p:cNvPr id="1266" name="Line 235"/>
          <p:cNvSpPr/>
          <p:nvPr/>
        </p:nvSpPr>
        <p:spPr>
          <a:xfrm>
            <a:off x="1546200" y="5529240"/>
            <a:ext cx="6121440" cy="0"/>
          </a:xfrm>
          <a:prstGeom prst="line">
            <a:avLst/>
          </a:prstGeom>
          <a:ln w="28440">
            <a:solidFill>
              <a:srgbClr val="000000"/>
            </a:solidFill>
            <a:miter/>
            <a:tailEnd len="med" type="triangle" w="med"/>
          </a:ln>
        </p:spPr>
      </p:sp>
      <p:sp>
        <p:nvSpPr>
          <p:cNvPr id="1267" name="CustomShape 236"/>
          <p:cNvSpPr/>
          <p:nvPr/>
        </p:nvSpPr>
        <p:spPr>
          <a:xfrm>
            <a:off x="3648240" y="4614840"/>
            <a:ext cx="2512440" cy="398880"/>
          </a:xfrm>
          <a:prstGeom prst="rect">
            <a:avLst/>
          </a:prstGeom>
          <a:noFill/>
          <a:ln>
            <a:noFill/>
          </a:ln>
        </p:spPr>
        <p:txBody>
          <a:bodyPr wrap="none" lIns="90000" rIns="90000" tIns="46800" bIns="46800"/>
          <a:p>
            <a:pPr/>
            <a:r>
              <a:rPr b="1" lang="en-US" sz="2000">
                <a:latin typeface="Arial"/>
                <a:ea typeface="Arial"/>
              </a:rPr>
              <a:t>Program Execution</a:t>
            </a:r>
            <a:endParaRPr/>
          </a:p>
        </p:txBody>
      </p:sp>
      <p:sp>
        <p:nvSpPr>
          <p:cNvPr id="1268" name="Line 237"/>
          <p:cNvSpPr/>
          <p:nvPr/>
        </p:nvSpPr>
        <p:spPr>
          <a:xfrm flipV="1">
            <a:off x="4410000" y="5553000"/>
            <a:ext cx="0" cy="432000"/>
          </a:xfrm>
          <a:prstGeom prst="line">
            <a:avLst/>
          </a:prstGeom>
          <a:ln w="28440">
            <a:solidFill>
              <a:srgbClr val="ff0000"/>
            </a:solidFill>
            <a:miter/>
            <a:tailEnd len="med" type="triangle" w="med"/>
          </a:ln>
        </p:spPr>
      </p:sp>
      <p:sp>
        <p:nvSpPr>
          <p:cNvPr id="1269" name="CustomShape 238"/>
          <p:cNvSpPr/>
          <p:nvPr/>
        </p:nvSpPr>
        <p:spPr>
          <a:xfrm>
            <a:off x="1438200" y="5208480"/>
            <a:ext cx="1454760" cy="703800"/>
          </a:xfrm>
          <a:prstGeom prst="rect">
            <a:avLst/>
          </a:prstGeom>
          <a:noFill/>
          <a:ln>
            <a:noFill/>
          </a:ln>
        </p:spPr>
        <p:txBody>
          <a:bodyPr wrap="none" lIns="90000" rIns="90000" tIns="46800" bIns="46800"/>
          <a:p>
            <a:pPr/>
            <a:r>
              <a:rPr b="1" lang="en-US" sz="2000">
                <a:latin typeface="Arial"/>
                <a:ea typeface="Arial"/>
              </a:rPr>
              <a:t>16 PEs</a:t>
            </a:r>
            <a:endParaRPr/>
          </a:p>
          <a:p>
            <a:pPr/>
            <a:r>
              <a:rPr b="1" lang="en-US" sz="2000">
                <a:latin typeface="Arial"/>
                <a:ea typeface="Arial"/>
              </a:rPr>
              <a:t>16 threads</a:t>
            </a:r>
            <a:endParaRPr/>
          </a:p>
        </p:txBody>
      </p:sp>
      <p:sp>
        <p:nvSpPr>
          <p:cNvPr id="1270" name="CustomShape 239"/>
          <p:cNvSpPr/>
          <p:nvPr/>
        </p:nvSpPr>
        <p:spPr>
          <a:xfrm>
            <a:off x="4643640" y="5118120"/>
            <a:ext cx="934920" cy="792000"/>
          </a:xfrm>
          <a:prstGeom prst="irregularSeal1">
            <a:avLst/>
          </a:prstGeom>
          <a:solidFill>
            <a:srgbClr val="ffffcc"/>
          </a:solidFill>
          <a:ln w="9360">
            <a:solidFill>
              <a:srgbClr val="000000"/>
            </a:solidFill>
            <a:miter/>
          </a:ln>
        </p:spPr>
        <p:txBody>
          <a:bodyPr wrap="none" lIns="90000" rIns="90000" tIns="46800" bIns="46800" anchor="ctr"/>
          <a:p>
            <a:pPr algn="ctr"/>
            <a:r>
              <a:rPr b="1" lang="en-US">
                <a:latin typeface="Arial"/>
                <a:ea typeface="Arial"/>
              </a:rPr>
              <a:t>?</a:t>
            </a:r>
            <a:endParaRPr/>
          </a:p>
        </p:txBody>
      </p:sp>
      <p:sp>
        <p:nvSpPr>
          <p:cNvPr id="1271" name="CustomShape 240"/>
          <p:cNvSpPr/>
          <p:nvPr/>
        </p:nvSpPr>
        <p:spPr>
          <a:xfrm>
            <a:off x="3343320" y="6046920"/>
            <a:ext cx="2286000" cy="398880"/>
          </a:xfrm>
          <a:prstGeom prst="rect">
            <a:avLst/>
          </a:prstGeom>
          <a:noFill/>
          <a:ln>
            <a:noFill/>
          </a:ln>
        </p:spPr>
        <p:txBody>
          <a:bodyPr lIns="90000" rIns="90000" tIns="46800" bIns="46800"/>
          <a:p>
            <a:pPr/>
            <a:r>
              <a:rPr b="1" lang="en-US" sz="2000">
                <a:latin typeface="Arial"/>
                <a:ea typeface="Arial"/>
              </a:rPr>
              <a:t>2 PEs go down</a:t>
            </a:r>
            <a:endParaRPr/>
          </a:p>
        </p:txBody>
      </p:sp>
      <p:sp>
        <p:nvSpPr>
          <p:cNvPr id="1272" name="CustomShape 241"/>
          <p:cNvSpPr/>
          <p:nvPr/>
        </p:nvSpPr>
        <p:spPr>
          <a:xfrm>
            <a:off x="1042920" y="4995720"/>
            <a:ext cx="7201080" cy="1524240"/>
          </a:xfrm>
          <a:prstGeom prst="rect">
            <a:avLst/>
          </a:prstGeom>
          <a:noFill/>
          <a:ln w="9360">
            <a:solidFill>
              <a:srgbClr val="000000"/>
            </a:solidFill>
            <a:miter/>
          </a:ln>
        </p:spPr>
      </p:sp>
    </p:spTree>
  </p:cSld>
</p:sld>
</file>

<file path=ppt/slides/slide36.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273"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274" name="TextShape 2"/>
          <p:cNvSpPr txBox="1"/>
          <p:nvPr/>
        </p:nvSpPr>
        <p:spPr>
          <a:xfrm>
            <a:off x="457200" y="456840"/>
            <a:ext cx="8229600" cy="609480"/>
          </a:xfrm>
          <a:prstGeom prst="rect">
            <a:avLst/>
          </a:prstGeom>
        </p:spPr>
        <p:txBody>
          <a:bodyPr anchor="ctr"/>
          <a:p>
            <a:pPr/>
            <a:r>
              <a:rPr lang="en-US" sz="3600">
                <a:latin typeface="Arial"/>
              </a:rPr>
              <a:t>Best energy-delay choices for the FFT</a:t>
            </a:r>
            <a:endParaRPr/>
          </a:p>
        </p:txBody>
      </p:sp>
      <p:sp>
        <p:nvSpPr>
          <p:cNvPr id="1275" name="Line 3"/>
          <p:cNvSpPr/>
          <p:nvPr/>
        </p:nvSpPr>
        <p:spPr>
          <a:xfrm>
            <a:off x="1395360" y="5695920"/>
            <a:ext cx="5029200" cy="0"/>
          </a:xfrm>
          <a:prstGeom prst="line">
            <a:avLst/>
          </a:prstGeom>
          <a:ln w="57240">
            <a:solidFill>
              <a:srgbClr val="000000"/>
            </a:solidFill>
            <a:miter/>
            <a:tailEnd len="med" type="triangle" w="med"/>
          </a:ln>
        </p:spPr>
      </p:sp>
      <p:sp>
        <p:nvSpPr>
          <p:cNvPr id="1276" name="Line 4"/>
          <p:cNvSpPr/>
          <p:nvPr/>
        </p:nvSpPr>
        <p:spPr>
          <a:xfrm flipV="1">
            <a:off x="1414440" y="1519200"/>
            <a:ext cx="0" cy="4176720"/>
          </a:xfrm>
          <a:prstGeom prst="line">
            <a:avLst/>
          </a:prstGeom>
          <a:ln w="57240">
            <a:solidFill>
              <a:srgbClr val="000000"/>
            </a:solidFill>
            <a:miter/>
            <a:tailEnd len="med" type="triangle" w="med"/>
          </a:ln>
        </p:spPr>
      </p:sp>
      <p:sp>
        <p:nvSpPr>
          <p:cNvPr id="1277" name="CustomShape 5"/>
          <p:cNvSpPr/>
          <p:nvPr/>
        </p:nvSpPr>
        <p:spPr>
          <a:xfrm>
            <a:off x="2990880" y="5927760"/>
            <a:ext cx="2369160" cy="398880"/>
          </a:xfrm>
          <a:prstGeom prst="rect">
            <a:avLst/>
          </a:prstGeom>
          <a:noFill/>
          <a:ln>
            <a:noFill/>
          </a:ln>
        </p:spPr>
        <p:txBody>
          <a:bodyPr wrap="none" lIns="90000" rIns="90000" tIns="46800" bIns="46800"/>
          <a:p>
            <a:pPr/>
            <a:r>
              <a:rPr lang="en-US" sz="2000">
                <a:latin typeface="Arial"/>
                <a:ea typeface="Arial"/>
              </a:rPr>
              <a:t>Number of Threads</a:t>
            </a:r>
            <a:endParaRPr/>
          </a:p>
        </p:txBody>
      </p:sp>
      <p:sp>
        <p:nvSpPr>
          <p:cNvPr id="1278" name="CustomShape 6"/>
          <p:cNvSpPr/>
          <p:nvPr/>
        </p:nvSpPr>
        <p:spPr>
          <a:xfrm rot="16200000">
            <a:off x="-24480" y="3330720"/>
            <a:ext cx="1905840" cy="398880"/>
          </a:xfrm>
          <a:prstGeom prst="rect">
            <a:avLst/>
          </a:prstGeom>
          <a:noFill/>
          <a:ln>
            <a:noFill/>
          </a:ln>
        </p:spPr>
        <p:txBody>
          <a:bodyPr wrap="none" lIns="90000" rIns="90000" tIns="46800" bIns="46800"/>
          <a:p>
            <a:pPr/>
            <a:r>
              <a:rPr lang="en-US" sz="2000">
                <a:latin typeface="Arial"/>
                <a:ea typeface="Arial"/>
              </a:rPr>
              <a:t>Number of PEs</a:t>
            </a:r>
            <a:endParaRPr/>
          </a:p>
        </p:txBody>
      </p:sp>
      <p:sp>
        <p:nvSpPr>
          <p:cNvPr id="1279" name="Line 7"/>
          <p:cNvSpPr/>
          <p:nvPr/>
        </p:nvSpPr>
        <p:spPr>
          <a:xfrm>
            <a:off x="5891040" y="5543640"/>
            <a:ext cx="0" cy="304560"/>
          </a:xfrm>
          <a:prstGeom prst="line">
            <a:avLst/>
          </a:prstGeom>
          <a:ln w="28440">
            <a:solidFill>
              <a:srgbClr val="000000"/>
            </a:solidFill>
            <a:miter/>
          </a:ln>
        </p:spPr>
      </p:sp>
      <p:sp>
        <p:nvSpPr>
          <p:cNvPr id="1280" name="Line 8"/>
          <p:cNvSpPr/>
          <p:nvPr/>
        </p:nvSpPr>
        <p:spPr>
          <a:xfrm>
            <a:off x="3071880" y="5543640"/>
            <a:ext cx="0" cy="304560"/>
          </a:xfrm>
          <a:prstGeom prst="line">
            <a:avLst/>
          </a:prstGeom>
          <a:ln w="28440">
            <a:solidFill>
              <a:srgbClr val="000000"/>
            </a:solidFill>
            <a:miter/>
          </a:ln>
        </p:spPr>
      </p:sp>
      <p:sp>
        <p:nvSpPr>
          <p:cNvPr id="1281" name="Line 9"/>
          <p:cNvSpPr/>
          <p:nvPr/>
        </p:nvSpPr>
        <p:spPr>
          <a:xfrm>
            <a:off x="4290840" y="5543640"/>
            <a:ext cx="0" cy="304560"/>
          </a:xfrm>
          <a:prstGeom prst="line">
            <a:avLst/>
          </a:prstGeom>
          <a:ln w="28440">
            <a:solidFill>
              <a:srgbClr val="000000"/>
            </a:solidFill>
            <a:miter/>
          </a:ln>
        </p:spPr>
      </p:sp>
      <p:sp>
        <p:nvSpPr>
          <p:cNvPr id="1282" name="Line 10"/>
          <p:cNvSpPr/>
          <p:nvPr/>
        </p:nvSpPr>
        <p:spPr>
          <a:xfrm>
            <a:off x="5433840" y="5543640"/>
            <a:ext cx="0" cy="304560"/>
          </a:xfrm>
          <a:prstGeom prst="line">
            <a:avLst/>
          </a:prstGeom>
          <a:ln w="28440">
            <a:solidFill>
              <a:srgbClr val="000000"/>
            </a:solidFill>
            <a:miter/>
          </a:ln>
        </p:spPr>
      </p:sp>
      <p:sp>
        <p:nvSpPr>
          <p:cNvPr id="1283" name="CustomShape 11"/>
          <p:cNvSpPr/>
          <p:nvPr/>
        </p:nvSpPr>
        <p:spPr>
          <a:xfrm>
            <a:off x="5662440" y="5162400"/>
            <a:ext cx="433800" cy="368280"/>
          </a:xfrm>
          <a:prstGeom prst="rect">
            <a:avLst/>
          </a:prstGeom>
          <a:noFill/>
          <a:ln>
            <a:noFill/>
          </a:ln>
        </p:spPr>
        <p:txBody>
          <a:bodyPr wrap="none" lIns="90000" rIns="90000" tIns="46800" bIns="46800"/>
          <a:p>
            <a:pPr/>
            <a:r>
              <a:rPr lang="en-US">
                <a:latin typeface="Arial"/>
                <a:ea typeface="Arial"/>
              </a:rPr>
              <a:t>16</a:t>
            </a:r>
            <a:endParaRPr/>
          </a:p>
        </p:txBody>
      </p:sp>
      <p:sp>
        <p:nvSpPr>
          <p:cNvPr id="1284" name="CustomShape 12"/>
          <p:cNvSpPr/>
          <p:nvPr/>
        </p:nvSpPr>
        <p:spPr>
          <a:xfrm>
            <a:off x="5205240" y="5162400"/>
            <a:ext cx="433800" cy="368280"/>
          </a:xfrm>
          <a:prstGeom prst="rect">
            <a:avLst/>
          </a:prstGeom>
          <a:noFill/>
          <a:ln>
            <a:noFill/>
          </a:ln>
        </p:spPr>
        <p:txBody>
          <a:bodyPr wrap="none" lIns="90000" rIns="90000" tIns="46800" bIns="46800"/>
          <a:p>
            <a:pPr/>
            <a:r>
              <a:rPr lang="en-US">
                <a:latin typeface="Arial"/>
                <a:ea typeface="Arial"/>
              </a:rPr>
              <a:t>14</a:t>
            </a:r>
            <a:endParaRPr/>
          </a:p>
        </p:txBody>
      </p:sp>
      <p:sp>
        <p:nvSpPr>
          <p:cNvPr id="1285" name="CustomShape 13"/>
          <p:cNvSpPr/>
          <p:nvPr/>
        </p:nvSpPr>
        <p:spPr>
          <a:xfrm>
            <a:off x="4062240" y="5162400"/>
            <a:ext cx="415440" cy="368280"/>
          </a:xfrm>
          <a:prstGeom prst="rect">
            <a:avLst/>
          </a:prstGeom>
          <a:noFill/>
          <a:ln>
            <a:noFill/>
          </a:ln>
        </p:spPr>
        <p:txBody>
          <a:bodyPr wrap="none" lIns="90000" rIns="90000" tIns="46800" bIns="46800"/>
          <a:p>
            <a:pPr/>
            <a:r>
              <a:rPr lang="en-US">
                <a:latin typeface="Arial"/>
                <a:ea typeface="Arial"/>
              </a:rPr>
              <a:t>11</a:t>
            </a:r>
            <a:endParaRPr/>
          </a:p>
        </p:txBody>
      </p:sp>
      <p:sp>
        <p:nvSpPr>
          <p:cNvPr id="1286" name="CustomShape 14"/>
          <p:cNvSpPr/>
          <p:nvPr/>
        </p:nvSpPr>
        <p:spPr>
          <a:xfrm>
            <a:off x="2919240" y="5162400"/>
            <a:ext cx="307080" cy="368280"/>
          </a:xfrm>
          <a:prstGeom prst="rect">
            <a:avLst/>
          </a:prstGeom>
          <a:noFill/>
          <a:ln>
            <a:noFill/>
          </a:ln>
        </p:spPr>
        <p:txBody>
          <a:bodyPr wrap="none" lIns="90000" rIns="90000" tIns="46800" bIns="46800"/>
          <a:p>
            <a:pPr/>
            <a:r>
              <a:rPr lang="en-US">
                <a:latin typeface="Arial"/>
                <a:ea typeface="Arial"/>
              </a:rPr>
              <a:t>8</a:t>
            </a:r>
            <a:endParaRPr/>
          </a:p>
        </p:txBody>
      </p:sp>
      <p:sp>
        <p:nvSpPr>
          <p:cNvPr id="1287" name="Line 15"/>
          <p:cNvSpPr/>
          <p:nvPr/>
        </p:nvSpPr>
        <p:spPr>
          <a:xfrm flipH="1">
            <a:off x="1262160" y="2128680"/>
            <a:ext cx="304560" cy="0"/>
          </a:xfrm>
          <a:prstGeom prst="line">
            <a:avLst/>
          </a:prstGeom>
          <a:ln w="28440">
            <a:solidFill>
              <a:srgbClr val="000000"/>
            </a:solidFill>
            <a:miter/>
          </a:ln>
        </p:spPr>
      </p:sp>
      <p:sp>
        <p:nvSpPr>
          <p:cNvPr id="1288" name="Line 16"/>
          <p:cNvSpPr/>
          <p:nvPr/>
        </p:nvSpPr>
        <p:spPr>
          <a:xfrm flipH="1">
            <a:off x="1262160" y="4491000"/>
            <a:ext cx="304560" cy="0"/>
          </a:xfrm>
          <a:prstGeom prst="line">
            <a:avLst/>
          </a:prstGeom>
          <a:ln w="28440">
            <a:solidFill>
              <a:srgbClr val="000000"/>
            </a:solidFill>
            <a:miter/>
          </a:ln>
        </p:spPr>
      </p:sp>
      <p:sp>
        <p:nvSpPr>
          <p:cNvPr id="1289" name="Line 17"/>
          <p:cNvSpPr/>
          <p:nvPr/>
        </p:nvSpPr>
        <p:spPr>
          <a:xfrm flipH="1">
            <a:off x="1262160" y="4186080"/>
            <a:ext cx="304560" cy="0"/>
          </a:xfrm>
          <a:prstGeom prst="line">
            <a:avLst/>
          </a:prstGeom>
          <a:ln w="28440">
            <a:solidFill>
              <a:srgbClr val="000000"/>
            </a:solidFill>
            <a:miter/>
          </a:ln>
        </p:spPr>
      </p:sp>
      <p:sp>
        <p:nvSpPr>
          <p:cNvPr id="1290" name="Line 18"/>
          <p:cNvSpPr/>
          <p:nvPr/>
        </p:nvSpPr>
        <p:spPr>
          <a:xfrm flipH="1">
            <a:off x="1262160" y="3500280"/>
            <a:ext cx="304560" cy="0"/>
          </a:xfrm>
          <a:prstGeom prst="line">
            <a:avLst/>
          </a:prstGeom>
          <a:ln w="28440">
            <a:solidFill>
              <a:srgbClr val="000000"/>
            </a:solidFill>
            <a:miter/>
          </a:ln>
        </p:spPr>
      </p:sp>
      <p:sp>
        <p:nvSpPr>
          <p:cNvPr id="1291" name="Line 19"/>
          <p:cNvSpPr/>
          <p:nvPr/>
        </p:nvSpPr>
        <p:spPr>
          <a:xfrm flipH="1">
            <a:off x="1262160" y="2585880"/>
            <a:ext cx="304560" cy="0"/>
          </a:xfrm>
          <a:prstGeom prst="line">
            <a:avLst/>
          </a:prstGeom>
          <a:ln w="28440">
            <a:solidFill>
              <a:srgbClr val="000000"/>
            </a:solidFill>
            <a:miter/>
          </a:ln>
        </p:spPr>
      </p:sp>
      <p:sp>
        <p:nvSpPr>
          <p:cNvPr id="1292" name="CustomShape 20"/>
          <p:cNvSpPr/>
          <p:nvPr/>
        </p:nvSpPr>
        <p:spPr>
          <a:xfrm>
            <a:off x="1566720" y="4338720"/>
            <a:ext cx="307080" cy="368280"/>
          </a:xfrm>
          <a:prstGeom prst="rect">
            <a:avLst/>
          </a:prstGeom>
          <a:noFill/>
          <a:ln>
            <a:noFill/>
          </a:ln>
        </p:spPr>
        <p:txBody>
          <a:bodyPr wrap="none" lIns="90000" rIns="90000" tIns="46800" bIns="46800"/>
          <a:p>
            <a:pPr/>
            <a:r>
              <a:rPr lang="en-US">
                <a:latin typeface="Arial"/>
                <a:ea typeface="Arial"/>
              </a:rPr>
              <a:t>8</a:t>
            </a:r>
            <a:endParaRPr/>
          </a:p>
        </p:txBody>
      </p:sp>
      <p:sp>
        <p:nvSpPr>
          <p:cNvPr id="1293" name="CustomShape 21"/>
          <p:cNvSpPr/>
          <p:nvPr/>
        </p:nvSpPr>
        <p:spPr>
          <a:xfrm>
            <a:off x="1566720" y="4033800"/>
            <a:ext cx="307080" cy="368280"/>
          </a:xfrm>
          <a:prstGeom prst="rect">
            <a:avLst/>
          </a:prstGeom>
          <a:noFill/>
          <a:ln>
            <a:noFill/>
          </a:ln>
        </p:spPr>
        <p:txBody>
          <a:bodyPr wrap="none" lIns="90000" rIns="90000" tIns="46800" bIns="46800"/>
          <a:p>
            <a:pPr/>
            <a:r>
              <a:rPr lang="en-US">
                <a:latin typeface="Arial"/>
                <a:ea typeface="Arial"/>
              </a:rPr>
              <a:t>9</a:t>
            </a:r>
            <a:endParaRPr/>
          </a:p>
        </p:txBody>
      </p:sp>
      <p:sp>
        <p:nvSpPr>
          <p:cNvPr id="1294" name="CustomShape 22"/>
          <p:cNvSpPr/>
          <p:nvPr/>
        </p:nvSpPr>
        <p:spPr>
          <a:xfrm>
            <a:off x="1490760" y="3348000"/>
            <a:ext cx="415440" cy="368280"/>
          </a:xfrm>
          <a:prstGeom prst="rect">
            <a:avLst/>
          </a:prstGeom>
          <a:noFill/>
          <a:ln>
            <a:noFill/>
          </a:ln>
        </p:spPr>
        <p:txBody>
          <a:bodyPr wrap="none" lIns="90000" rIns="90000" tIns="46800" bIns="46800"/>
          <a:p>
            <a:pPr/>
            <a:r>
              <a:rPr lang="en-US">
                <a:latin typeface="Arial"/>
                <a:ea typeface="Arial"/>
              </a:rPr>
              <a:t>11</a:t>
            </a:r>
            <a:endParaRPr/>
          </a:p>
        </p:txBody>
      </p:sp>
      <p:sp>
        <p:nvSpPr>
          <p:cNvPr id="1295" name="CustomShape 23"/>
          <p:cNvSpPr/>
          <p:nvPr/>
        </p:nvSpPr>
        <p:spPr>
          <a:xfrm>
            <a:off x="1490760" y="2433600"/>
            <a:ext cx="433800" cy="368280"/>
          </a:xfrm>
          <a:prstGeom prst="rect">
            <a:avLst/>
          </a:prstGeom>
          <a:noFill/>
          <a:ln>
            <a:noFill/>
          </a:ln>
        </p:spPr>
        <p:txBody>
          <a:bodyPr wrap="none" lIns="90000" rIns="90000" tIns="46800" bIns="46800"/>
          <a:p>
            <a:pPr/>
            <a:r>
              <a:rPr lang="en-US">
                <a:latin typeface="Arial"/>
                <a:ea typeface="Arial"/>
              </a:rPr>
              <a:t>14</a:t>
            </a:r>
            <a:endParaRPr/>
          </a:p>
        </p:txBody>
      </p:sp>
      <p:sp>
        <p:nvSpPr>
          <p:cNvPr id="1296" name="CustomShape 24"/>
          <p:cNvSpPr/>
          <p:nvPr/>
        </p:nvSpPr>
        <p:spPr>
          <a:xfrm>
            <a:off x="1490760" y="1976400"/>
            <a:ext cx="433800" cy="368280"/>
          </a:xfrm>
          <a:prstGeom prst="rect">
            <a:avLst/>
          </a:prstGeom>
          <a:noFill/>
          <a:ln>
            <a:noFill/>
          </a:ln>
        </p:spPr>
        <p:txBody>
          <a:bodyPr wrap="none" lIns="90000" rIns="90000" tIns="46800" bIns="46800"/>
          <a:p>
            <a:pPr/>
            <a:r>
              <a:rPr lang="en-US">
                <a:latin typeface="Arial"/>
                <a:ea typeface="Arial"/>
              </a:rPr>
              <a:t>16</a:t>
            </a:r>
            <a:endParaRPr/>
          </a:p>
        </p:txBody>
      </p:sp>
      <p:sp>
        <p:nvSpPr>
          <p:cNvPr id="1297" name="Line 25"/>
          <p:cNvSpPr/>
          <p:nvPr/>
        </p:nvSpPr>
        <p:spPr>
          <a:xfrm>
            <a:off x="1395360" y="4476600"/>
            <a:ext cx="4724280" cy="14400"/>
          </a:xfrm>
          <a:prstGeom prst="line">
            <a:avLst/>
          </a:prstGeom>
          <a:ln w="9360">
            <a:solidFill>
              <a:srgbClr val="000000"/>
            </a:solidFill>
            <a:custDash>
              <a:ds d="105000" sp="79000"/>
            </a:custDash>
            <a:miter/>
          </a:ln>
        </p:spPr>
      </p:sp>
      <p:sp>
        <p:nvSpPr>
          <p:cNvPr id="1298" name="Line 26"/>
          <p:cNvSpPr/>
          <p:nvPr/>
        </p:nvSpPr>
        <p:spPr>
          <a:xfrm>
            <a:off x="1395360" y="4172040"/>
            <a:ext cx="4724280" cy="14040"/>
          </a:xfrm>
          <a:prstGeom prst="line">
            <a:avLst/>
          </a:prstGeom>
          <a:ln w="9360">
            <a:solidFill>
              <a:srgbClr val="000000"/>
            </a:solidFill>
            <a:custDash>
              <a:ds d="105000" sp="79000"/>
            </a:custDash>
            <a:miter/>
          </a:ln>
        </p:spPr>
      </p:sp>
      <p:sp>
        <p:nvSpPr>
          <p:cNvPr id="1299" name="Line 27"/>
          <p:cNvSpPr/>
          <p:nvPr/>
        </p:nvSpPr>
        <p:spPr>
          <a:xfrm>
            <a:off x="1395360" y="3486240"/>
            <a:ext cx="4724280" cy="14040"/>
          </a:xfrm>
          <a:prstGeom prst="line">
            <a:avLst/>
          </a:prstGeom>
          <a:ln w="9360">
            <a:solidFill>
              <a:srgbClr val="000000"/>
            </a:solidFill>
            <a:custDash>
              <a:ds d="105000" sp="79000"/>
            </a:custDash>
            <a:miter/>
          </a:ln>
        </p:spPr>
      </p:sp>
      <p:sp>
        <p:nvSpPr>
          <p:cNvPr id="1300" name="Line 28"/>
          <p:cNvSpPr/>
          <p:nvPr/>
        </p:nvSpPr>
        <p:spPr>
          <a:xfrm>
            <a:off x="1395360" y="2571840"/>
            <a:ext cx="4724280" cy="14040"/>
          </a:xfrm>
          <a:prstGeom prst="line">
            <a:avLst/>
          </a:prstGeom>
          <a:ln w="9360">
            <a:solidFill>
              <a:srgbClr val="000000"/>
            </a:solidFill>
            <a:custDash>
              <a:ds d="105000" sp="79000"/>
            </a:custDash>
            <a:miter/>
          </a:ln>
        </p:spPr>
      </p:sp>
      <p:sp>
        <p:nvSpPr>
          <p:cNvPr id="1301" name="Line 29"/>
          <p:cNvSpPr/>
          <p:nvPr/>
        </p:nvSpPr>
        <p:spPr>
          <a:xfrm>
            <a:off x="1395360" y="2114640"/>
            <a:ext cx="4800600" cy="14040"/>
          </a:xfrm>
          <a:prstGeom prst="line">
            <a:avLst/>
          </a:prstGeom>
          <a:ln w="9360">
            <a:solidFill>
              <a:srgbClr val="000000"/>
            </a:solidFill>
            <a:custDash>
              <a:ds d="105000" sp="79000"/>
            </a:custDash>
            <a:miter/>
          </a:ln>
        </p:spPr>
      </p:sp>
      <p:sp>
        <p:nvSpPr>
          <p:cNvPr id="1302" name="Line 30"/>
          <p:cNvSpPr/>
          <p:nvPr/>
        </p:nvSpPr>
        <p:spPr>
          <a:xfrm flipV="1">
            <a:off x="5891040" y="1900080"/>
            <a:ext cx="0" cy="3795840"/>
          </a:xfrm>
          <a:prstGeom prst="line">
            <a:avLst/>
          </a:prstGeom>
          <a:ln w="9360">
            <a:solidFill>
              <a:srgbClr val="000000"/>
            </a:solidFill>
            <a:custDash>
              <a:ds d="105000" sp="79000"/>
            </a:custDash>
            <a:miter/>
          </a:ln>
        </p:spPr>
      </p:sp>
      <p:sp>
        <p:nvSpPr>
          <p:cNvPr id="1303" name="Line 31"/>
          <p:cNvSpPr/>
          <p:nvPr/>
        </p:nvSpPr>
        <p:spPr>
          <a:xfrm flipV="1">
            <a:off x="5433840" y="1900080"/>
            <a:ext cx="0" cy="3795840"/>
          </a:xfrm>
          <a:prstGeom prst="line">
            <a:avLst/>
          </a:prstGeom>
          <a:ln w="9360">
            <a:solidFill>
              <a:srgbClr val="000000"/>
            </a:solidFill>
            <a:custDash>
              <a:ds d="105000" sp="79000"/>
            </a:custDash>
            <a:miter/>
          </a:ln>
        </p:spPr>
      </p:sp>
      <p:sp>
        <p:nvSpPr>
          <p:cNvPr id="1304" name="Line 32"/>
          <p:cNvSpPr/>
          <p:nvPr/>
        </p:nvSpPr>
        <p:spPr>
          <a:xfrm flipV="1">
            <a:off x="4290840" y="1900080"/>
            <a:ext cx="0" cy="3795840"/>
          </a:xfrm>
          <a:prstGeom prst="line">
            <a:avLst/>
          </a:prstGeom>
          <a:ln w="9360">
            <a:solidFill>
              <a:srgbClr val="000000"/>
            </a:solidFill>
            <a:custDash>
              <a:ds d="105000" sp="79000"/>
            </a:custDash>
            <a:miter/>
          </a:ln>
        </p:spPr>
      </p:sp>
      <p:sp>
        <p:nvSpPr>
          <p:cNvPr id="1305" name="Line 33"/>
          <p:cNvSpPr/>
          <p:nvPr/>
        </p:nvSpPr>
        <p:spPr>
          <a:xfrm flipV="1">
            <a:off x="3071880" y="1900080"/>
            <a:ext cx="0" cy="3795840"/>
          </a:xfrm>
          <a:prstGeom prst="line">
            <a:avLst/>
          </a:prstGeom>
          <a:ln w="9360">
            <a:solidFill>
              <a:srgbClr val="000000"/>
            </a:solidFill>
            <a:custDash>
              <a:ds d="105000" sp="79000"/>
            </a:custDash>
            <a:miter/>
          </a:ln>
        </p:spPr>
      </p:sp>
      <p:sp>
        <p:nvSpPr>
          <p:cNvPr id="1306" name="CustomShape 34"/>
          <p:cNvSpPr/>
          <p:nvPr/>
        </p:nvSpPr>
        <p:spPr>
          <a:xfrm>
            <a:off x="5815080" y="2509920"/>
            <a:ext cx="152280" cy="152280"/>
          </a:xfrm>
          <a:prstGeom prst="ellipse">
            <a:avLst/>
          </a:prstGeom>
          <a:solidFill>
            <a:srgbClr val="ff6600"/>
          </a:solidFill>
          <a:ln w="9360">
            <a:solidFill>
              <a:srgbClr val="000000"/>
            </a:solidFill>
            <a:miter/>
          </a:ln>
        </p:spPr>
      </p:sp>
      <p:sp>
        <p:nvSpPr>
          <p:cNvPr id="1307" name="CustomShape 35"/>
          <p:cNvSpPr/>
          <p:nvPr/>
        </p:nvSpPr>
        <p:spPr>
          <a:xfrm>
            <a:off x="6043680" y="2281320"/>
            <a:ext cx="903240" cy="368280"/>
          </a:xfrm>
          <a:prstGeom prst="rect">
            <a:avLst/>
          </a:prstGeom>
          <a:noFill/>
          <a:ln>
            <a:noFill/>
          </a:ln>
        </p:spPr>
        <p:txBody>
          <a:bodyPr wrap="none" lIns="90000" rIns="90000" tIns="46800" bIns="46800"/>
          <a:p>
            <a:pPr/>
            <a:r>
              <a:rPr b="1" lang="en-US">
                <a:latin typeface="Arial"/>
                <a:ea typeface="Arial"/>
              </a:rPr>
              <a:t>(16,14)</a:t>
            </a:r>
            <a:endParaRPr/>
          </a:p>
        </p:txBody>
      </p:sp>
      <p:sp>
        <p:nvSpPr>
          <p:cNvPr id="1308" name="CustomShape 36"/>
          <p:cNvSpPr/>
          <p:nvPr/>
        </p:nvSpPr>
        <p:spPr>
          <a:xfrm>
            <a:off x="5815080" y="4109760"/>
            <a:ext cx="152280" cy="152280"/>
          </a:xfrm>
          <a:prstGeom prst="ellipse">
            <a:avLst/>
          </a:prstGeom>
          <a:solidFill>
            <a:srgbClr val="ff6600"/>
          </a:solidFill>
          <a:ln w="9360">
            <a:solidFill>
              <a:srgbClr val="000000"/>
            </a:solidFill>
            <a:miter/>
          </a:ln>
        </p:spPr>
      </p:sp>
      <p:cxnSp>
        <p:nvCxnSpPr>
          <p:cNvPr id="1309" name="Line 37"/>
          <p:cNvCxnSpPr>
            <a:stCxn id="1306" idx="6"/>
            <a:endCxn id="1308" idx="6"/>
          </p:cNvCxnSpPr>
          <p:nvPr/>
        </p:nvCxnSpPr>
        <p:spPr>
          <a:xfrm>
            <a:off x="5967360" y="2585880"/>
            <a:ext cx="360" cy="1600200"/>
          </a:xfrm>
          <a:prstGeom prst="curvedConnector3">
            <a:avLst/>
          </a:prstGeom>
          <a:ln w="9360">
            <a:solidFill>
              <a:srgbClr val="000000"/>
            </a:solidFill>
            <a:miter/>
            <a:tailEnd len="med" type="triangle" w="med"/>
          </a:ln>
        </p:spPr>
      </p:cxnSp>
      <p:sp>
        <p:nvSpPr>
          <p:cNvPr id="1310" name="CustomShape 38"/>
          <p:cNvSpPr/>
          <p:nvPr/>
        </p:nvSpPr>
        <p:spPr>
          <a:xfrm>
            <a:off x="6408720" y="3054240"/>
            <a:ext cx="1224720" cy="703800"/>
          </a:xfrm>
          <a:prstGeom prst="rect">
            <a:avLst/>
          </a:prstGeom>
          <a:noFill/>
          <a:ln>
            <a:noFill/>
          </a:ln>
        </p:spPr>
        <p:txBody>
          <a:bodyPr wrap="none" lIns="90000" rIns="90000" tIns="46800" bIns="46800"/>
          <a:p>
            <a:pPr/>
            <a:r>
              <a:rPr lang="en-US" sz="2000">
                <a:latin typeface="Arial"/>
                <a:ea typeface="Arial"/>
              </a:rPr>
              <a:t>Thread</a:t>
            </a:r>
            <a:endParaRPr/>
          </a:p>
          <a:p>
            <a:pPr/>
            <a:r>
              <a:rPr lang="en-US" sz="2000">
                <a:latin typeface="Arial"/>
                <a:ea typeface="Arial"/>
              </a:rPr>
              <a:t>Migration</a:t>
            </a:r>
            <a:endParaRPr/>
          </a:p>
        </p:txBody>
      </p:sp>
      <p:sp>
        <p:nvSpPr>
          <p:cNvPr id="1311" name="CustomShape 39"/>
          <p:cNvSpPr/>
          <p:nvPr/>
        </p:nvSpPr>
        <p:spPr>
          <a:xfrm>
            <a:off x="6027840" y="4146120"/>
            <a:ext cx="776520" cy="368280"/>
          </a:xfrm>
          <a:prstGeom prst="rect">
            <a:avLst/>
          </a:prstGeom>
          <a:noFill/>
          <a:ln>
            <a:noFill/>
          </a:ln>
        </p:spPr>
        <p:txBody>
          <a:bodyPr wrap="none" lIns="90000" rIns="90000" tIns="46800" bIns="46800"/>
          <a:p>
            <a:pPr/>
            <a:r>
              <a:rPr b="1" lang="en-US">
                <a:latin typeface="Arial"/>
                <a:ea typeface="Arial"/>
              </a:rPr>
              <a:t>(16,9)</a:t>
            </a:r>
            <a:endParaRPr/>
          </a:p>
        </p:txBody>
      </p:sp>
      <p:sp>
        <p:nvSpPr>
          <p:cNvPr id="1312" name="CustomShape 40"/>
          <p:cNvSpPr/>
          <p:nvPr/>
        </p:nvSpPr>
        <p:spPr>
          <a:xfrm>
            <a:off x="4214880" y="3423960"/>
            <a:ext cx="152280" cy="151920"/>
          </a:xfrm>
          <a:prstGeom prst="ellipse">
            <a:avLst/>
          </a:prstGeom>
          <a:solidFill>
            <a:srgbClr val="ff6600"/>
          </a:solidFill>
          <a:ln w="9360">
            <a:solidFill>
              <a:srgbClr val="000000"/>
            </a:solidFill>
            <a:miter/>
          </a:ln>
        </p:spPr>
      </p:sp>
      <p:cxnSp>
        <p:nvCxnSpPr>
          <p:cNvPr id="1313" name="Line 41"/>
          <p:cNvCxnSpPr>
            <a:stCxn id="1308" idx="0"/>
            <a:endCxn id="1312" idx="2"/>
          </p:cNvCxnSpPr>
          <p:nvPr/>
        </p:nvCxnSpPr>
        <p:spPr>
          <a:xfrm flipH="1" flipV="1">
            <a:off x="4214880" y="3499920"/>
            <a:ext cx="1676520" cy="610200"/>
          </a:xfrm>
          <a:prstGeom prst="curvedConnector3">
            <a:avLst/>
          </a:prstGeom>
          <a:ln w="9360">
            <a:solidFill>
              <a:srgbClr val="000000"/>
            </a:solidFill>
            <a:miter/>
            <a:tailEnd len="med" type="triangle" w="med"/>
          </a:ln>
        </p:spPr>
      </p:cxnSp>
      <p:sp>
        <p:nvSpPr>
          <p:cNvPr id="1314" name="CustomShape 42"/>
          <p:cNvSpPr/>
          <p:nvPr/>
        </p:nvSpPr>
        <p:spPr>
          <a:xfrm>
            <a:off x="4503600" y="3739680"/>
            <a:ext cx="1369440" cy="703800"/>
          </a:xfrm>
          <a:prstGeom prst="rect">
            <a:avLst/>
          </a:prstGeom>
          <a:noFill/>
          <a:ln>
            <a:noFill/>
          </a:ln>
        </p:spPr>
        <p:txBody>
          <a:bodyPr wrap="none" lIns="90000" rIns="90000" tIns="46800" bIns="46800"/>
          <a:p>
            <a:pPr/>
            <a:r>
              <a:rPr lang="en-US" sz="2000">
                <a:latin typeface="Arial"/>
                <a:ea typeface="Arial"/>
              </a:rPr>
              <a:t>Code</a:t>
            </a:r>
            <a:endParaRPr/>
          </a:p>
          <a:p>
            <a:pPr/>
            <a:r>
              <a:rPr lang="en-US" sz="2000">
                <a:latin typeface="Arial"/>
                <a:ea typeface="Arial"/>
              </a:rPr>
              <a:t>Versioning</a:t>
            </a:r>
            <a:endParaRPr/>
          </a:p>
        </p:txBody>
      </p:sp>
      <p:sp>
        <p:nvSpPr>
          <p:cNvPr id="1315" name="CustomShape 43"/>
          <p:cNvSpPr/>
          <p:nvPr/>
        </p:nvSpPr>
        <p:spPr>
          <a:xfrm>
            <a:off x="3436920" y="3079800"/>
            <a:ext cx="878760" cy="368280"/>
          </a:xfrm>
          <a:prstGeom prst="rect">
            <a:avLst/>
          </a:prstGeom>
          <a:noFill/>
          <a:ln>
            <a:noFill/>
          </a:ln>
        </p:spPr>
        <p:txBody>
          <a:bodyPr wrap="none" lIns="90000" rIns="90000" tIns="46800" bIns="46800"/>
          <a:p>
            <a:pPr/>
            <a:r>
              <a:rPr b="1" lang="en-US">
                <a:latin typeface="Arial"/>
                <a:ea typeface="Arial"/>
              </a:rPr>
              <a:t>(11,11)</a:t>
            </a:r>
            <a:endParaRPr/>
          </a:p>
        </p:txBody>
      </p:sp>
      <p:sp>
        <p:nvSpPr>
          <p:cNvPr id="1316" name="CustomShape 44"/>
          <p:cNvSpPr/>
          <p:nvPr/>
        </p:nvSpPr>
        <p:spPr>
          <a:xfrm>
            <a:off x="5357880" y="2549520"/>
            <a:ext cx="152280" cy="152280"/>
          </a:xfrm>
          <a:prstGeom prst="ellipse">
            <a:avLst/>
          </a:prstGeom>
          <a:solidFill>
            <a:srgbClr val="ff6600"/>
          </a:solidFill>
          <a:ln w="9360">
            <a:solidFill>
              <a:srgbClr val="000000"/>
            </a:solidFill>
            <a:miter/>
          </a:ln>
        </p:spPr>
      </p:sp>
      <p:cxnSp>
        <p:nvCxnSpPr>
          <p:cNvPr id="1317" name="Line 45"/>
          <p:cNvCxnSpPr>
            <a:stCxn id="1312" idx="7"/>
            <a:endCxn id="1316" idx="3"/>
          </p:cNvCxnSpPr>
          <p:nvPr/>
        </p:nvCxnSpPr>
        <p:spPr>
          <a:xfrm flipV="1">
            <a:off x="4344840" y="2679480"/>
            <a:ext cx="1035720" cy="766800"/>
          </a:xfrm>
          <a:prstGeom prst="curvedConnector3">
            <a:avLst/>
          </a:prstGeom>
          <a:ln w="9360">
            <a:solidFill>
              <a:srgbClr val="000000"/>
            </a:solidFill>
            <a:miter/>
            <a:tailEnd len="med" type="triangle" w="med"/>
          </a:ln>
        </p:spPr>
      </p:cxnSp>
      <p:sp>
        <p:nvSpPr>
          <p:cNvPr id="1318" name="CustomShape 46"/>
          <p:cNvSpPr/>
          <p:nvPr/>
        </p:nvSpPr>
        <p:spPr>
          <a:xfrm>
            <a:off x="4290840" y="2473200"/>
            <a:ext cx="858960" cy="398880"/>
          </a:xfrm>
          <a:prstGeom prst="rect">
            <a:avLst/>
          </a:prstGeom>
          <a:noFill/>
          <a:ln>
            <a:noFill/>
          </a:ln>
        </p:spPr>
        <p:txBody>
          <a:bodyPr wrap="none" lIns="90000" rIns="90000" tIns="46800" bIns="46800"/>
          <a:p>
            <a:pPr/>
            <a:r>
              <a:rPr lang="en-US" sz="2000">
                <a:latin typeface="Arial"/>
                <a:ea typeface="Arial"/>
              </a:rPr>
              <a:t>DVFS</a:t>
            </a:r>
            <a:endParaRPr/>
          </a:p>
        </p:txBody>
      </p:sp>
      <p:sp>
        <p:nvSpPr>
          <p:cNvPr id="1319" name="CustomShape 47"/>
          <p:cNvSpPr/>
          <p:nvPr/>
        </p:nvSpPr>
        <p:spPr>
          <a:xfrm>
            <a:off x="4900680" y="2244600"/>
            <a:ext cx="903240" cy="368280"/>
          </a:xfrm>
          <a:prstGeom prst="rect">
            <a:avLst/>
          </a:prstGeom>
          <a:noFill/>
          <a:ln>
            <a:noFill/>
          </a:ln>
        </p:spPr>
        <p:txBody>
          <a:bodyPr wrap="none" lIns="90000" rIns="90000" tIns="46800" bIns="46800"/>
          <a:p>
            <a:pPr/>
            <a:r>
              <a:rPr b="1" lang="en-US">
                <a:latin typeface="Arial"/>
                <a:ea typeface="Arial"/>
              </a:rPr>
              <a:t>(14,14)</a:t>
            </a:r>
            <a:endParaRPr/>
          </a:p>
        </p:txBody>
      </p:sp>
      <p:sp>
        <p:nvSpPr>
          <p:cNvPr id="1320" name="CustomShape 48"/>
          <p:cNvSpPr/>
          <p:nvPr/>
        </p:nvSpPr>
        <p:spPr>
          <a:xfrm>
            <a:off x="5815080" y="2052720"/>
            <a:ext cx="152280" cy="152280"/>
          </a:xfrm>
          <a:prstGeom prst="ellipse">
            <a:avLst/>
          </a:prstGeom>
          <a:solidFill>
            <a:srgbClr val="ff6600"/>
          </a:solidFill>
          <a:ln w="9360">
            <a:solidFill>
              <a:srgbClr val="000000"/>
            </a:solidFill>
            <a:miter/>
          </a:ln>
        </p:spPr>
      </p:sp>
      <p:sp>
        <p:nvSpPr>
          <p:cNvPr id="1321" name="CustomShape 49"/>
          <p:cNvSpPr/>
          <p:nvPr/>
        </p:nvSpPr>
        <p:spPr>
          <a:xfrm>
            <a:off x="6043680" y="1900080"/>
            <a:ext cx="903240" cy="368280"/>
          </a:xfrm>
          <a:prstGeom prst="rect">
            <a:avLst/>
          </a:prstGeom>
          <a:noFill/>
          <a:ln>
            <a:noFill/>
          </a:ln>
        </p:spPr>
        <p:txBody>
          <a:bodyPr wrap="none" lIns="90000" rIns="90000" tIns="46800" bIns="46800"/>
          <a:p>
            <a:pPr/>
            <a:r>
              <a:rPr b="1" lang="en-US">
                <a:latin typeface="Arial"/>
                <a:ea typeface="Arial"/>
              </a:rPr>
              <a:t>(16,16)</a:t>
            </a:r>
            <a:endParaRPr/>
          </a:p>
        </p:txBody>
      </p:sp>
      <p:cxnSp>
        <p:nvCxnSpPr>
          <p:cNvPr id="1322" name="Line 50"/>
          <p:cNvCxnSpPr>
            <a:stCxn id="1320" idx="5"/>
            <a:endCxn id="1306" idx="7"/>
          </p:cNvCxnSpPr>
          <p:nvPr/>
        </p:nvCxnSpPr>
        <p:spPr>
          <a:xfrm>
            <a:off x="5945040" y="2182680"/>
            <a:ext cx="360" cy="349920"/>
          </a:xfrm>
          <a:prstGeom prst="straightConnector1">
            <a:avLst/>
          </a:prstGeom>
          <a:ln w="9360">
            <a:solidFill>
              <a:srgbClr val="000000"/>
            </a:solidFill>
            <a:miter/>
            <a:tailEnd len="med" type="triangle" w="med"/>
          </a:ln>
        </p:spPr>
      </p:cxnSp>
      <p:sp>
        <p:nvSpPr>
          <p:cNvPr id="1323" name="CustomShape 51"/>
          <p:cNvSpPr/>
          <p:nvPr/>
        </p:nvSpPr>
        <p:spPr>
          <a:xfrm>
            <a:off x="6881760" y="1874880"/>
            <a:ext cx="1180440" cy="703800"/>
          </a:xfrm>
          <a:prstGeom prst="rect">
            <a:avLst/>
          </a:prstGeom>
          <a:noFill/>
          <a:ln>
            <a:noFill/>
          </a:ln>
        </p:spPr>
        <p:txBody>
          <a:bodyPr wrap="none" lIns="90000" rIns="90000" tIns="46800" bIns="46800"/>
          <a:p>
            <a:pPr/>
            <a:r>
              <a:rPr lang="en-US" sz="2000">
                <a:latin typeface="Arial"/>
                <a:ea typeface="Arial"/>
              </a:rPr>
              <a:t>Two PEs</a:t>
            </a:r>
            <a:endParaRPr/>
          </a:p>
          <a:p>
            <a:pPr/>
            <a:r>
              <a:rPr lang="en-US" sz="2000">
                <a:latin typeface="Arial"/>
                <a:ea typeface="Arial"/>
              </a:rPr>
              <a:t>go down</a:t>
            </a:r>
            <a:endParaRPr/>
          </a:p>
        </p:txBody>
      </p:sp>
      <p:sp>
        <p:nvSpPr>
          <p:cNvPr id="1324" name="CustomShape 52"/>
          <p:cNvSpPr/>
          <p:nvPr/>
        </p:nvSpPr>
        <p:spPr>
          <a:xfrm>
            <a:off x="6865920" y="3675240"/>
            <a:ext cx="1741320" cy="368280"/>
          </a:xfrm>
          <a:prstGeom prst="rect">
            <a:avLst/>
          </a:prstGeom>
          <a:noFill/>
          <a:ln>
            <a:noFill/>
          </a:ln>
        </p:spPr>
        <p:txBody>
          <a:bodyPr wrap="none" lIns="90000" rIns="90000" tIns="46800" bIns="46800"/>
          <a:p>
            <a:pPr/>
            <a:r>
              <a:rPr b="1" lang="en-US">
                <a:solidFill>
                  <a:srgbClr val="ff00ff"/>
                </a:solidFill>
                <a:latin typeface="Arial"/>
                <a:ea typeface="Arial"/>
              </a:rPr>
              <a:t>20% reduction</a:t>
            </a:r>
            <a:endParaRPr/>
          </a:p>
        </p:txBody>
      </p:sp>
      <p:sp>
        <p:nvSpPr>
          <p:cNvPr id="1325" name="CustomShape 53"/>
          <p:cNvSpPr/>
          <p:nvPr/>
        </p:nvSpPr>
        <p:spPr>
          <a:xfrm>
            <a:off x="3529080" y="4552920"/>
            <a:ext cx="1741320" cy="368280"/>
          </a:xfrm>
          <a:prstGeom prst="rect">
            <a:avLst/>
          </a:prstGeom>
          <a:noFill/>
          <a:ln>
            <a:noFill/>
          </a:ln>
        </p:spPr>
        <p:txBody>
          <a:bodyPr wrap="none" lIns="90000" rIns="90000" tIns="46800" bIns="46800"/>
          <a:p>
            <a:pPr/>
            <a:r>
              <a:rPr b="1" lang="en-US">
                <a:solidFill>
                  <a:srgbClr val="ff00ff"/>
                </a:solidFill>
                <a:latin typeface="Arial"/>
                <a:ea typeface="Arial"/>
              </a:rPr>
              <a:t>40% reduction</a:t>
            </a:r>
            <a:endParaRPr/>
          </a:p>
        </p:txBody>
      </p:sp>
      <p:sp>
        <p:nvSpPr>
          <p:cNvPr id="1326" name="CustomShape 54"/>
          <p:cNvSpPr/>
          <p:nvPr/>
        </p:nvSpPr>
        <p:spPr>
          <a:xfrm>
            <a:off x="2386080" y="2647800"/>
            <a:ext cx="1752480" cy="368280"/>
          </a:xfrm>
          <a:prstGeom prst="rect">
            <a:avLst/>
          </a:prstGeom>
          <a:noFill/>
          <a:ln>
            <a:noFill/>
          </a:ln>
        </p:spPr>
        <p:txBody>
          <a:bodyPr lIns="90000" rIns="90000" tIns="46800" bIns="46800"/>
          <a:p>
            <a:pPr/>
            <a:r>
              <a:rPr b="1" lang="en-US">
                <a:solidFill>
                  <a:srgbClr val="ff00ff"/>
                </a:solidFill>
                <a:latin typeface="Arial"/>
                <a:ea typeface="Arial"/>
              </a:rPr>
              <a:t>9% reduction</a:t>
            </a:r>
            <a:endParaRPr/>
          </a:p>
        </p:txBody>
      </p:sp>
      <p:sp>
        <p:nvSpPr>
          <p:cNvPr id="1327" name="CustomShape 55"/>
          <p:cNvSpPr/>
          <p:nvPr/>
        </p:nvSpPr>
        <p:spPr>
          <a:xfrm>
            <a:off x="4960800" y="6362640"/>
            <a:ext cx="3980160" cy="381240"/>
          </a:xfrm>
          <a:prstGeom prst="rect">
            <a:avLst/>
          </a:prstGeom>
          <a:noFill/>
          <a:ln>
            <a:noFill/>
          </a:ln>
        </p:spPr>
        <p:txBody>
          <a:bodyPr lIns="92160" rIns="92160" tIns="46080" bIns="46080"/>
          <a:p>
            <a:pPr algn="r"/>
            <a:r>
              <a:rPr lang="en-US">
                <a:solidFill>
                  <a:srgbClr val="0000d0"/>
                </a:solidFill>
                <a:latin typeface="Arial"/>
              </a:rPr>
              <a:t>Yang, Kandemir, Irwin, </a:t>
            </a:r>
            <a:r>
              <a:rPr i="1" lang="en-US">
                <a:solidFill>
                  <a:srgbClr val="0000d0"/>
                </a:solidFill>
                <a:latin typeface="Arial"/>
              </a:rPr>
              <a:t>Interact</a:t>
            </a:r>
            <a:r>
              <a:rPr i="1" lang="en-US">
                <a:solidFill>
                  <a:srgbClr val="0000d0"/>
                </a:solidFill>
                <a:latin typeface="Arial"/>
              </a:rPr>
              <a:t>’07</a:t>
            </a:r>
            <a:endParaRPr/>
          </a:p>
        </p:txBody>
      </p:sp>
      <p:sp>
        <p:nvSpPr>
          <p:cNvPr id="1328" name="CustomShape 56"/>
          <p:cNvSpPr/>
          <p:nvPr/>
        </p:nvSpPr>
        <p:spPr>
          <a:xfrm>
            <a:off x="6103800" y="1012680"/>
            <a:ext cx="1195560" cy="368280"/>
          </a:xfrm>
          <a:prstGeom prst="rect">
            <a:avLst/>
          </a:prstGeom>
          <a:noFill/>
          <a:ln>
            <a:noFill/>
          </a:ln>
        </p:spPr>
        <p:txBody>
          <a:bodyPr wrap="none" lIns="90000" rIns="90000" tIns="46800" bIns="46800"/>
          <a:p>
            <a:pPr/>
            <a:r>
              <a:rPr b="1" lang="en-US">
                <a:latin typeface="Arial"/>
              </a:rPr>
              <a:t># threads</a:t>
            </a:r>
            <a:endParaRPr/>
          </a:p>
        </p:txBody>
      </p:sp>
      <p:sp>
        <p:nvSpPr>
          <p:cNvPr id="1329" name="CustomShape 57"/>
          <p:cNvSpPr/>
          <p:nvPr/>
        </p:nvSpPr>
        <p:spPr>
          <a:xfrm>
            <a:off x="6808680" y="1335240"/>
            <a:ext cx="802440" cy="368280"/>
          </a:xfrm>
          <a:prstGeom prst="rect">
            <a:avLst/>
          </a:prstGeom>
          <a:noFill/>
          <a:ln>
            <a:noFill/>
          </a:ln>
        </p:spPr>
        <p:txBody>
          <a:bodyPr wrap="none" lIns="90000" rIns="90000" tIns="46800" bIns="46800"/>
          <a:p>
            <a:pPr/>
            <a:r>
              <a:rPr b="1" lang="en-US">
                <a:latin typeface="Arial"/>
              </a:rPr>
              <a:t># PEs</a:t>
            </a:r>
            <a:endParaRPr/>
          </a:p>
        </p:txBody>
      </p:sp>
      <p:sp>
        <p:nvSpPr>
          <p:cNvPr id="1330" name="Line 58"/>
          <p:cNvSpPr/>
          <p:nvPr/>
        </p:nvSpPr>
        <p:spPr>
          <a:xfrm flipH="1">
            <a:off x="6808320" y="1701720"/>
            <a:ext cx="142920" cy="198360"/>
          </a:xfrm>
          <a:prstGeom prst="line">
            <a:avLst/>
          </a:prstGeom>
          <a:ln w="25560">
            <a:solidFill>
              <a:srgbClr val="000000"/>
            </a:solidFill>
            <a:miter/>
            <a:tailEnd len="med" type="triangle" w="med"/>
          </a:ln>
        </p:spPr>
      </p:sp>
      <p:sp>
        <p:nvSpPr>
          <p:cNvPr id="1331" name="Line 59"/>
          <p:cNvSpPr/>
          <p:nvPr/>
        </p:nvSpPr>
        <p:spPr>
          <a:xfrm flipH="1">
            <a:off x="6408360" y="1335240"/>
            <a:ext cx="399960" cy="564840"/>
          </a:xfrm>
          <a:prstGeom prst="line">
            <a:avLst/>
          </a:prstGeom>
          <a:ln w="25560">
            <a:solidFill>
              <a:srgbClr val="000000"/>
            </a:solidFill>
            <a:miter/>
            <a:tailEnd len="med" type="triangle" w="med"/>
          </a:ln>
        </p:spPr>
      </p:sp>
    </p:spTree>
  </p:cSld>
  <p:timing>
    <p:tnLst>
      <p:par>
        <p:cTn id="452" dur="indefinite" restart="never" nodeType="tmRoot">
          <p:childTnLst>
            <p:seq>
              <p:cTn id="453" dur="indefinite" nodeType="mainSeq">
                <p:childTnLst>
                  <p:par>
                    <p:cTn id="454" fill="hold">
                      <p:stCondLst>
                        <p:cond delay="0"/>
                      </p:stCondLst>
                      <p:childTnLst>
                        <p:par>
                          <p:cTn id="455" fill="hold">
                            <p:stCondLst>
                              <p:cond delay="0"/>
                            </p:stCondLst>
                            <p:childTnLst>
                              <p:par>
                                <p:cTn id="456" nodeType="clickEffect" fill="hold" presetClass="entr" presetID="22" presetSubtype="1">
                                  <p:stCondLst>
                                    <p:cond delay="0"/>
                                  </p:stCondLst>
                                  <p:childTnLst>
                                    <p:set>
                                      <p:cBhvr>
                                        <p:cTn id="457" dur="1" fill="hold">
                                          <p:stCondLst>
                                            <p:cond delay="0"/>
                                          </p:stCondLst>
                                        </p:cTn>
                                        <p:tgtEl>
                                          <p:spTgt spid="-1"/>
                                        </p:tgtEl>
                                        <p:attrNameLst>
                                          <p:attrName>style.visibility</p:attrName>
                                        </p:attrNameLst>
                                      </p:cBhvr>
                                      <p:to>
                                        <p:strVal val="visible"/>
                                      </p:to>
                                    </p:set>
                                    <p:animEffect filter="wipe(up)" transition="in">
                                      <p:cBhvr additive="repl">
                                        <p:cTn id="458" dur="500"/>
                                        <p:tgtEl>
                                          <p:spTgt spid="-1"/>
                                        </p:tgtEl>
                                      </p:cBhvr>
                                    </p:animEffect>
                                  </p:childTnLst>
                                </p:cTn>
                              </p:par>
                            </p:childTnLst>
                          </p:cTn>
                        </p:par>
                        <p:par>
                          <p:cTn id="459" fill="hold">
                            <p:stCondLst>
                              <p:cond delay="500"/>
                            </p:stCondLst>
                            <p:childTnLst>
                              <p:par>
                                <p:cTn id="460" nodeType="afterEffect" fill="hold" presetClass="entr" presetID="1">
                                  <p:stCondLst>
                                    <p:cond delay="0"/>
                                  </p:stCondLst>
                                  <p:childTnLst>
                                    <p:set>
                                      <p:cBhvr>
                                        <p:cTn id="461" dur="1" fill="hold">
                                          <p:stCondLst>
                                            <p:cond delay="0"/>
                                          </p:stCondLst>
                                        </p:cTn>
                                        <p:tgtEl>
                                          <p:spTgt spid="1324"/>
                                        </p:tgtEl>
                                        <p:attrNameLst>
                                          <p:attrName>style.visibility</p:attrName>
                                        </p:attrNameLst>
                                      </p:cBhvr>
                                      <p:to>
                                        <p:strVal val="visible"/>
                                      </p:to>
                                    </p:set>
                                  </p:childTnLst>
                                </p:cTn>
                              </p:par>
                            </p:childTnLst>
                          </p:cTn>
                        </p:par>
                      </p:childTnLst>
                    </p:cTn>
                  </p:par>
                  <p:par>
                    <p:cTn id="462" fill="hold">
                      <p:stCondLst>
                        <p:cond delay="indefinite"/>
                      </p:stCondLst>
                      <p:childTnLst>
                        <p:par>
                          <p:cTn id="463" fill="hold">
                            <p:stCondLst>
                              <p:cond delay="0"/>
                            </p:stCondLst>
                            <p:childTnLst>
                              <p:par>
                                <p:cTn id="464" nodeType="clickEffect" fill="hold" presetClass="entr" presetID="22" presetSubtype="4">
                                  <p:stCondLst>
                                    <p:cond delay="0"/>
                                  </p:stCondLst>
                                  <p:childTnLst>
                                    <p:set>
                                      <p:cBhvr>
                                        <p:cTn id="465" dur="1" fill="hold">
                                          <p:stCondLst>
                                            <p:cond delay="0"/>
                                          </p:stCondLst>
                                        </p:cTn>
                                        <p:tgtEl>
                                          <p:spTgt spid="-1"/>
                                        </p:tgtEl>
                                        <p:attrNameLst>
                                          <p:attrName>style.visibility</p:attrName>
                                        </p:attrNameLst>
                                      </p:cBhvr>
                                      <p:to>
                                        <p:strVal val="visible"/>
                                      </p:to>
                                    </p:set>
                                    <p:animEffect filter="wipe(down)" transition="out">
                                      <p:cBhvr additive="repl">
                                        <p:cTn id="466" dur="500"/>
                                        <p:tgtEl>
                                          <p:spTgt spid="-1"/>
                                        </p:tgtEl>
                                      </p:cBhvr>
                                    </p:animEffect>
                                  </p:childTnLst>
                                </p:cTn>
                              </p:par>
                            </p:childTnLst>
                          </p:cTn>
                        </p:par>
                        <p:par>
                          <p:cTn id="467" fill="hold">
                            <p:stCondLst>
                              <p:cond delay="500"/>
                            </p:stCondLst>
                            <p:childTnLst>
                              <p:par>
                                <p:cTn id="468" nodeType="afterEffect" fill="hold" presetClass="entr" presetID="1">
                                  <p:stCondLst>
                                    <p:cond delay="0"/>
                                  </p:stCondLst>
                                  <p:childTnLst>
                                    <p:set>
                                      <p:cBhvr>
                                        <p:cTn id="469" dur="1" fill="hold">
                                          <p:stCondLst>
                                            <p:cond delay="0"/>
                                          </p:stCondLst>
                                        </p:cTn>
                                        <p:tgtEl>
                                          <p:spTgt spid="1325"/>
                                        </p:tgtEl>
                                        <p:attrNameLst>
                                          <p:attrName>style.visibility</p:attrName>
                                        </p:attrNameLst>
                                      </p:cBhvr>
                                      <p:to>
                                        <p:strVal val="visible"/>
                                      </p:to>
                                    </p:set>
                                  </p:childTnLst>
                                </p:cTn>
                              </p:par>
                            </p:childTnLst>
                          </p:cTn>
                        </p:par>
                      </p:childTnLst>
                    </p:cTn>
                  </p:par>
                  <p:par>
                    <p:cTn id="470" fill="hold">
                      <p:stCondLst>
                        <p:cond delay="indefinite"/>
                      </p:stCondLst>
                      <p:childTnLst>
                        <p:par>
                          <p:cTn id="471" fill="hold">
                            <p:stCondLst>
                              <p:cond delay="0"/>
                            </p:stCondLst>
                            <p:childTnLst>
                              <p:par>
                                <p:cTn id="472" nodeType="clickEffect" fill="hold" presetClass="entr" presetID="22" presetSubtype="4">
                                  <p:stCondLst>
                                    <p:cond delay="0"/>
                                  </p:stCondLst>
                                  <p:childTnLst>
                                    <p:set>
                                      <p:cBhvr>
                                        <p:cTn id="473" dur="1" fill="hold">
                                          <p:stCondLst>
                                            <p:cond delay="0"/>
                                          </p:stCondLst>
                                        </p:cTn>
                                        <p:tgtEl>
                                          <p:spTgt spid="-1"/>
                                        </p:tgtEl>
                                        <p:attrNameLst>
                                          <p:attrName>style.visibility</p:attrName>
                                        </p:attrNameLst>
                                      </p:cBhvr>
                                      <p:to>
                                        <p:strVal val="visible"/>
                                      </p:to>
                                    </p:set>
                                    <p:animEffect filter="wipe(down)" transition="out">
                                      <p:cBhvr additive="repl">
                                        <p:cTn id="474" dur="500"/>
                                        <p:tgtEl>
                                          <p:spTgt spid="-1"/>
                                        </p:tgtEl>
                                      </p:cBhvr>
                                    </p:animEffect>
                                  </p:childTnLst>
                                </p:cTn>
                              </p:par>
                            </p:childTnLst>
                          </p:cTn>
                        </p:par>
                        <p:par>
                          <p:cTn id="475" fill="hold">
                            <p:stCondLst>
                              <p:cond delay="500"/>
                            </p:stCondLst>
                            <p:childTnLst>
                              <p:par>
                                <p:cTn id="476" nodeType="afterEffect" fill="hold" presetClass="entr" presetID="1">
                                  <p:stCondLst>
                                    <p:cond delay="0"/>
                                  </p:stCondLst>
                                  <p:childTnLst>
                                    <p:set>
                                      <p:cBhvr>
                                        <p:cTn id="477" dur="1" fill="hold">
                                          <p:stCondLst>
                                            <p:cond delay="0"/>
                                          </p:stCondLst>
                                        </p:cTn>
                                        <p:tgtEl>
                                          <p:spTgt spid="132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2"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333" name="TextShape 2"/>
          <p:cNvSpPr txBox="1"/>
          <p:nvPr/>
        </p:nvSpPr>
        <p:spPr>
          <a:xfrm>
            <a:off x="456840" y="456840"/>
            <a:ext cx="8342280" cy="609480"/>
          </a:xfrm>
          <a:prstGeom prst="rect">
            <a:avLst/>
          </a:prstGeom>
        </p:spPr>
        <p:txBody>
          <a:bodyPr anchor="ctr"/>
          <a:p>
            <a:pPr/>
            <a:r>
              <a:rPr lang="en-US" sz="3600">
                <a:latin typeface="Arial"/>
              </a:rPr>
              <a:t>Architecture Challenges &amp; Opportunities</a:t>
            </a:r>
            <a:endParaRPr/>
          </a:p>
        </p:txBody>
      </p:sp>
      <p:sp>
        <p:nvSpPr>
          <p:cNvPr id="1334" name="CustomShape 3"/>
          <p:cNvSpPr/>
          <p:nvPr/>
        </p:nvSpPr>
        <p:spPr>
          <a:xfrm>
            <a:off x="660240" y="2739960"/>
            <a:ext cx="863640" cy="863640"/>
          </a:xfrm>
          <a:prstGeom prst="rect">
            <a:avLst/>
          </a:prstGeom>
          <a:solidFill>
            <a:srgbClr val="e8eef7"/>
          </a:solidFill>
          <a:ln>
            <a:noFill/>
          </a:ln>
        </p:spPr>
      </p:sp>
      <p:sp>
        <p:nvSpPr>
          <p:cNvPr id="1335" name="CustomShape 4"/>
          <p:cNvSpPr/>
          <p:nvPr/>
        </p:nvSpPr>
        <p:spPr>
          <a:xfrm>
            <a:off x="1884240" y="2739960"/>
            <a:ext cx="863640" cy="863640"/>
          </a:xfrm>
          <a:prstGeom prst="rect">
            <a:avLst/>
          </a:prstGeom>
          <a:solidFill>
            <a:srgbClr val="e8eef7"/>
          </a:solidFill>
          <a:ln>
            <a:noFill/>
          </a:ln>
        </p:spPr>
      </p:sp>
      <p:sp>
        <p:nvSpPr>
          <p:cNvPr id="1336" name="CustomShape 5"/>
          <p:cNvSpPr/>
          <p:nvPr/>
        </p:nvSpPr>
        <p:spPr>
          <a:xfrm>
            <a:off x="3108240" y="2739960"/>
            <a:ext cx="863640" cy="863640"/>
          </a:xfrm>
          <a:prstGeom prst="rect">
            <a:avLst/>
          </a:prstGeom>
          <a:solidFill>
            <a:srgbClr val="e8eef7"/>
          </a:solidFill>
          <a:ln>
            <a:noFill/>
          </a:ln>
        </p:spPr>
      </p:sp>
      <p:sp>
        <p:nvSpPr>
          <p:cNvPr id="1337" name="CustomShape 6"/>
          <p:cNvSpPr/>
          <p:nvPr/>
        </p:nvSpPr>
        <p:spPr>
          <a:xfrm>
            <a:off x="660240" y="3963960"/>
            <a:ext cx="863640" cy="863640"/>
          </a:xfrm>
          <a:prstGeom prst="rect">
            <a:avLst/>
          </a:prstGeom>
          <a:solidFill>
            <a:srgbClr val="e8eef7"/>
          </a:solidFill>
          <a:ln>
            <a:noFill/>
          </a:ln>
        </p:spPr>
      </p:sp>
      <p:sp>
        <p:nvSpPr>
          <p:cNvPr id="1338" name="CustomShape 7"/>
          <p:cNvSpPr/>
          <p:nvPr/>
        </p:nvSpPr>
        <p:spPr>
          <a:xfrm>
            <a:off x="1884240" y="3963960"/>
            <a:ext cx="863640" cy="863640"/>
          </a:xfrm>
          <a:prstGeom prst="rect">
            <a:avLst/>
          </a:prstGeom>
          <a:solidFill>
            <a:srgbClr val="e8eef7"/>
          </a:solidFill>
          <a:ln>
            <a:noFill/>
          </a:ln>
        </p:spPr>
      </p:sp>
      <p:sp>
        <p:nvSpPr>
          <p:cNvPr id="1339" name="CustomShape 8"/>
          <p:cNvSpPr/>
          <p:nvPr/>
        </p:nvSpPr>
        <p:spPr>
          <a:xfrm>
            <a:off x="3108240" y="3963960"/>
            <a:ext cx="863640" cy="863640"/>
          </a:xfrm>
          <a:prstGeom prst="rect">
            <a:avLst/>
          </a:prstGeom>
          <a:solidFill>
            <a:srgbClr val="e8eef7"/>
          </a:solidFill>
          <a:ln>
            <a:noFill/>
          </a:ln>
        </p:spPr>
      </p:sp>
      <p:sp>
        <p:nvSpPr>
          <p:cNvPr id="1340" name="CustomShape 9"/>
          <p:cNvSpPr/>
          <p:nvPr/>
        </p:nvSpPr>
        <p:spPr>
          <a:xfrm>
            <a:off x="660240" y="5187960"/>
            <a:ext cx="863640" cy="863640"/>
          </a:xfrm>
          <a:prstGeom prst="rect">
            <a:avLst/>
          </a:prstGeom>
          <a:solidFill>
            <a:srgbClr val="e8eef7"/>
          </a:solidFill>
          <a:ln>
            <a:noFill/>
          </a:ln>
        </p:spPr>
      </p:sp>
      <p:sp>
        <p:nvSpPr>
          <p:cNvPr id="1341" name="CustomShape 10"/>
          <p:cNvSpPr/>
          <p:nvPr/>
        </p:nvSpPr>
        <p:spPr>
          <a:xfrm>
            <a:off x="1884240" y="5187960"/>
            <a:ext cx="863640" cy="863640"/>
          </a:xfrm>
          <a:prstGeom prst="rect">
            <a:avLst/>
          </a:prstGeom>
          <a:solidFill>
            <a:srgbClr val="e8eef7"/>
          </a:solidFill>
          <a:ln>
            <a:noFill/>
          </a:ln>
        </p:spPr>
      </p:sp>
      <p:sp>
        <p:nvSpPr>
          <p:cNvPr id="1342" name="CustomShape 11"/>
          <p:cNvSpPr/>
          <p:nvPr/>
        </p:nvSpPr>
        <p:spPr>
          <a:xfrm>
            <a:off x="3108240" y="5187960"/>
            <a:ext cx="863640" cy="863640"/>
          </a:xfrm>
          <a:prstGeom prst="rect">
            <a:avLst/>
          </a:prstGeom>
          <a:solidFill>
            <a:srgbClr val="e8eef7"/>
          </a:solidFill>
          <a:ln>
            <a:noFill/>
          </a:ln>
        </p:spPr>
      </p:sp>
      <p:sp>
        <p:nvSpPr>
          <p:cNvPr id="1343" name="CustomShape 12"/>
          <p:cNvSpPr/>
          <p:nvPr/>
        </p:nvSpPr>
        <p:spPr>
          <a:xfrm>
            <a:off x="4327560" y="5202360"/>
            <a:ext cx="863640" cy="863640"/>
          </a:xfrm>
          <a:prstGeom prst="rect">
            <a:avLst/>
          </a:prstGeom>
          <a:solidFill>
            <a:srgbClr val="e8eef7"/>
          </a:solidFill>
          <a:ln>
            <a:noFill/>
          </a:ln>
        </p:spPr>
      </p:sp>
      <p:sp>
        <p:nvSpPr>
          <p:cNvPr id="1344" name="CustomShape 13"/>
          <p:cNvSpPr/>
          <p:nvPr/>
        </p:nvSpPr>
        <p:spPr>
          <a:xfrm>
            <a:off x="4341960" y="3968640"/>
            <a:ext cx="863280" cy="863640"/>
          </a:xfrm>
          <a:prstGeom prst="rect">
            <a:avLst/>
          </a:prstGeom>
          <a:solidFill>
            <a:srgbClr val="e8eef7"/>
          </a:solidFill>
          <a:ln>
            <a:noFill/>
          </a:ln>
        </p:spPr>
      </p:sp>
      <p:sp>
        <p:nvSpPr>
          <p:cNvPr id="1345" name="CustomShape 14"/>
          <p:cNvSpPr/>
          <p:nvPr/>
        </p:nvSpPr>
        <p:spPr>
          <a:xfrm>
            <a:off x="4340160" y="2735280"/>
            <a:ext cx="863640" cy="863640"/>
          </a:xfrm>
          <a:prstGeom prst="rect">
            <a:avLst/>
          </a:prstGeom>
          <a:solidFill>
            <a:srgbClr val="e8eef7"/>
          </a:solidFill>
          <a:ln>
            <a:noFill/>
          </a:ln>
        </p:spPr>
      </p:sp>
      <p:sp>
        <p:nvSpPr>
          <p:cNvPr id="1346" name="CustomShape 15"/>
          <p:cNvSpPr/>
          <p:nvPr/>
        </p:nvSpPr>
        <p:spPr>
          <a:xfrm>
            <a:off x="3106800" y="1500120"/>
            <a:ext cx="863640" cy="863640"/>
          </a:xfrm>
          <a:prstGeom prst="rect">
            <a:avLst/>
          </a:prstGeom>
          <a:solidFill>
            <a:srgbClr val="e8eef7"/>
          </a:solidFill>
          <a:ln>
            <a:noFill/>
          </a:ln>
        </p:spPr>
      </p:sp>
      <p:sp>
        <p:nvSpPr>
          <p:cNvPr id="1347" name="CustomShape 16"/>
          <p:cNvSpPr/>
          <p:nvPr/>
        </p:nvSpPr>
        <p:spPr>
          <a:xfrm>
            <a:off x="1874880" y="1500120"/>
            <a:ext cx="863640" cy="863640"/>
          </a:xfrm>
          <a:prstGeom prst="rect">
            <a:avLst/>
          </a:prstGeom>
          <a:solidFill>
            <a:srgbClr val="e8eef7"/>
          </a:solidFill>
          <a:ln>
            <a:noFill/>
          </a:ln>
        </p:spPr>
      </p:sp>
      <p:sp>
        <p:nvSpPr>
          <p:cNvPr id="1348" name="CustomShape 17"/>
          <p:cNvSpPr/>
          <p:nvPr/>
        </p:nvSpPr>
        <p:spPr>
          <a:xfrm>
            <a:off x="655560" y="1498680"/>
            <a:ext cx="863640" cy="863640"/>
          </a:xfrm>
          <a:prstGeom prst="rect">
            <a:avLst/>
          </a:prstGeom>
          <a:solidFill>
            <a:srgbClr val="e8eef7"/>
          </a:solidFill>
          <a:ln>
            <a:noFill/>
          </a:ln>
        </p:spPr>
      </p:sp>
      <p:sp>
        <p:nvSpPr>
          <p:cNvPr id="1349" name="CustomShape 18"/>
          <p:cNvSpPr/>
          <p:nvPr/>
        </p:nvSpPr>
        <p:spPr>
          <a:xfrm>
            <a:off x="4319640" y="1514520"/>
            <a:ext cx="863640" cy="863640"/>
          </a:xfrm>
          <a:prstGeom prst="rect">
            <a:avLst/>
          </a:prstGeom>
          <a:solidFill>
            <a:srgbClr val="e8eef7"/>
          </a:solidFill>
          <a:ln>
            <a:noFill/>
          </a:ln>
        </p:spPr>
      </p:sp>
      <p:sp>
        <p:nvSpPr>
          <p:cNvPr id="1350" name="CustomShape 19"/>
          <p:cNvSpPr/>
          <p:nvPr/>
        </p:nvSpPr>
        <p:spPr>
          <a:xfrm>
            <a:off x="4321080" y="1512720"/>
            <a:ext cx="862200" cy="865440"/>
          </a:xfrm>
          <a:prstGeom prst="rect">
            <a:avLst/>
          </a:prstGeom>
          <a:solidFill>
            <a:srgbClr val="e8eef7"/>
          </a:solidFill>
          <a:ln w="19080">
            <a:solidFill>
              <a:srgbClr val="000000"/>
            </a:solidFill>
            <a:miter/>
          </a:ln>
        </p:spPr>
      </p:sp>
      <p:sp>
        <p:nvSpPr>
          <p:cNvPr id="1351" name="CustomShape 20"/>
          <p:cNvSpPr/>
          <p:nvPr/>
        </p:nvSpPr>
        <p:spPr>
          <a:xfrm>
            <a:off x="433548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52" name="CustomShape 21"/>
          <p:cNvSpPr/>
          <p:nvPr/>
        </p:nvSpPr>
        <p:spPr>
          <a:xfrm>
            <a:off x="4319640" y="1514520"/>
            <a:ext cx="450720" cy="374760"/>
          </a:xfrm>
          <a:prstGeom prst="rect">
            <a:avLst/>
          </a:prstGeom>
          <a:noFill/>
          <a:ln w="19080">
            <a:solidFill>
              <a:srgbClr val="000000"/>
            </a:solidFill>
            <a:miter/>
          </a:ln>
        </p:spPr>
      </p:sp>
      <p:sp>
        <p:nvSpPr>
          <p:cNvPr id="1353" name="CustomShape 22"/>
          <p:cNvSpPr/>
          <p:nvPr/>
        </p:nvSpPr>
        <p:spPr>
          <a:xfrm>
            <a:off x="4210200" y="1889280"/>
            <a:ext cx="109188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54" name="CustomShape 23"/>
          <p:cNvSpPr/>
          <p:nvPr/>
        </p:nvSpPr>
        <p:spPr>
          <a:xfrm>
            <a:off x="3089160" y="1514520"/>
            <a:ext cx="863640" cy="863640"/>
          </a:xfrm>
          <a:prstGeom prst="rect">
            <a:avLst/>
          </a:prstGeom>
          <a:solidFill>
            <a:srgbClr val="e8eef7"/>
          </a:solidFill>
          <a:ln>
            <a:noFill/>
          </a:ln>
        </p:spPr>
      </p:sp>
      <p:sp>
        <p:nvSpPr>
          <p:cNvPr id="1355" name="CustomShape 24"/>
          <p:cNvSpPr/>
          <p:nvPr/>
        </p:nvSpPr>
        <p:spPr>
          <a:xfrm>
            <a:off x="3090960" y="1512720"/>
            <a:ext cx="861840" cy="865440"/>
          </a:xfrm>
          <a:prstGeom prst="rect">
            <a:avLst/>
          </a:prstGeom>
          <a:solidFill>
            <a:srgbClr val="e8eef7"/>
          </a:solidFill>
          <a:ln w="19080">
            <a:solidFill>
              <a:srgbClr val="000000"/>
            </a:solidFill>
            <a:miter/>
          </a:ln>
        </p:spPr>
      </p:sp>
      <p:sp>
        <p:nvSpPr>
          <p:cNvPr id="1356" name="CustomShape 25"/>
          <p:cNvSpPr/>
          <p:nvPr/>
        </p:nvSpPr>
        <p:spPr>
          <a:xfrm>
            <a:off x="310500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57" name="CustomShape 26"/>
          <p:cNvSpPr/>
          <p:nvPr/>
        </p:nvSpPr>
        <p:spPr>
          <a:xfrm>
            <a:off x="3089160" y="1514520"/>
            <a:ext cx="451080" cy="374760"/>
          </a:xfrm>
          <a:prstGeom prst="rect">
            <a:avLst/>
          </a:prstGeom>
          <a:noFill/>
          <a:ln w="19080">
            <a:solidFill>
              <a:srgbClr val="000000"/>
            </a:solidFill>
            <a:miter/>
          </a:ln>
        </p:spPr>
      </p:sp>
      <p:sp>
        <p:nvSpPr>
          <p:cNvPr id="1358" name="CustomShape 27"/>
          <p:cNvSpPr/>
          <p:nvPr/>
        </p:nvSpPr>
        <p:spPr>
          <a:xfrm>
            <a:off x="2979720" y="188928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59" name="CustomShape 28"/>
          <p:cNvSpPr/>
          <p:nvPr/>
        </p:nvSpPr>
        <p:spPr>
          <a:xfrm>
            <a:off x="1870200" y="1514520"/>
            <a:ext cx="863640" cy="863640"/>
          </a:xfrm>
          <a:prstGeom prst="rect">
            <a:avLst/>
          </a:prstGeom>
          <a:solidFill>
            <a:srgbClr val="e8eef7"/>
          </a:solidFill>
          <a:ln>
            <a:noFill/>
          </a:ln>
        </p:spPr>
      </p:sp>
      <p:sp>
        <p:nvSpPr>
          <p:cNvPr id="1360" name="CustomShape 29"/>
          <p:cNvSpPr/>
          <p:nvPr/>
        </p:nvSpPr>
        <p:spPr>
          <a:xfrm>
            <a:off x="1871640" y="1512720"/>
            <a:ext cx="862200" cy="865440"/>
          </a:xfrm>
          <a:prstGeom prst="rect">
            <a:avLst/>
          </a:prstGeom>
          <a:solidFill>
            <a:srgbClr val="e8eef7"/>
          </a:solidFill>
          <a:ln w="19080">
            <a:solidFill>
              <a:srgbClr val="000000"/>
            </a:solidFill>
            <a:miter/>
          </a:ln>
        </p:spPr>
      </p:sp>
      <p:sp>
        <p:nvSpPr>
          <p:cNvPr id="1361" name="CustomShape 30"/>
          <p:cNvSpPr/>
          <p:nvPr/>
        </p:nvSpPr>
        <p:spPr>
          <a:xfrm>
            <a:off x="188604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62" name="CustomShape 31"/>
          <p:cNvSpPr/>
          <p:nvPr/>
        </p:nvSpPr>
        <p:spPr>
          <a:xfrm>
            <a:off x="1870200" y="1514520"/>
            <a:ext cx="450720" cy="374760"/>
          </a:xfrm>
          <a:prstGeom prst="rect">
            <a:avLst/>
          </a:prstGeom>
          <a:noFill/>
          <a:ln w="19080">
            <a:solidFill>
              <a:srgbClr val="000000"/>
            </a:solidFill>
            <a:miter/>
          </a:ln>
        </p:spPr>
      </p:sp>
      <p:sp>
        <p:nvSpPr>
          <p:cNvPr id="1363" name="CustomShape 32"/>
          <p:cNvSpPr/>
          <p:nvPr/>
        </p:nvSpPr>
        <p:spPr>
          <a:xfrm>
            <a:off x="1760400" y="188928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64" name="CustomShape 33"/>
          <p:cNvSpPr/>
          <p:nvPr/>
        </p:nvSpPr>
        <p:spPr>
          <a:xfrm>
            <a:off x="642960" y="1514520"/>
            <a:ext cx="863640" cy="863640"/>
          </a:xfrm>
          <a:prstGeom prst="rect">
            <a:avLst/>
          </a:prstGeom>
          <a:solidFill>
            <a:srgbClr val="e8eef7"/>
          </a:solidFill>
          <a:ln>
            <a:noFill/>
          </a:ln>
        </p:spPr>
      </p:sp>
      <p:sp>
        <p:nvSpPr>
          <p:cNvPr id="1365" name="CustomShape 34"/>
          <p:cNvSpPr/>
          <p:nvPr/>
        </p:nvSpPr>
        <p:spPr>
          <a:xfrm>
            <a:off x="644400" y="1512720"/>
            <a:ext cx="862200" cy="865440"/>
          </a:xfrm>
          <a:prstGeom prst="rect">
            <a:avLst/>
          </a:prstGeom>
          <a:solidFill>
            <a:srgbClr val="e8eef7"/>
          </a:solidFill>
          <a:ln w="19080">
            <a:solidFill>
              <a:srgbClr val="000000"/>
            </a:solidFill>
            <a:miter/>
          </a:ln>
        </p:spPr>
      </p:sp>
      <p:sp>
        <p:nvSpPr>
          <p:cNvPr id="1366" name="CustomShape 35"/>
          <p:cNvSpPr/>
          <p:nvPr/>
        </p:nvSpPr>
        <p:spPr>
          <a:xfrm>
            <a:off x="65880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67" name="CustomShape 36"/>
          <p:cNvSpPr/>
          <p:nvPr/>
        </p:nvSpPr>
        <p:spPr>
          <a:xfrm>
            <a:off x="642960" y="1514520"/>
            <a:ext cx="450720" cy="374760"/>
          </a:xfrm>
          <a:prstGeom prst="rect">
            <a:avLst/>
          </a:prstGeom>
          <a:noFill/>
          <a:ln w="19080">
            <a:solidFill>
              <a:srgbClr val="000000"/>
            </a:solidFill>
            <a:miter/>
          </a:ln>
        </p:spPr>
      </p:sp>
      <p:sp>
        <p:nvSpPr>
          <p:cNvPr id="1368" name="CustomShape 37"/>
          <p:cNvSpPr/>
          <p:nvPr/>
        </p:nvSpPr>
        <p:spPr>
          <a:xfrm>
            <a:off x="533520" y="188928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69" name="CustomShape 38"/>
          <p:cNvSpPr/>
          <p:nvPr/>
        </p:nvSpPr>
        <p:spPr>
          <a:xfrm>
            <a:off x="642960" y="2741760"/>
            <a:ext cx="863640" cy="863280"/>
          </a:xfrm>
          <a:prstGeom prst="rect">
            <a:avLst/>
          </a:prstGeom>
          <a:solidFill>
            <a:srgbClr val="e8eef7"/>
          </a:solidFill>
          <a:ln>
            <a:noFill/>
          </a:ln>
        </p:spPr>
      </p:sp>
      <p:sp>
        <p:nvSpPr>
          <p:cNvPr id="1370" name="CustomShape 39"/>
          <p:cNvSpPr/>
          <p:nvPr/>
        </p:nvSpPr>
        <p:spPr>
          <a:xfrm>
            <a:off x="644400" y="2739960"/>
            <a:ext cx="862200" cy="865080"/>
          </a:xfrm>
          <a:prstGeom prst="rect">
            <a:avLst/>
          </a:prstGeom>
          <a:solidFill>
            <a:srgbClr val="e8eef7"/>
          </a:solidFill>
          <a:ln w="19080">
            <a:solidFill>
              <a:srgbClr val="000000"/>
            </a:solidFill>
            <a:miter/>
          </a:ln>
        </p:spPr>
      </p:sp>
      <p:sp>
        <p:nvSpPr>
          <p:cNvPr id="1371" name="CustomShape 40"/>
          <p:cNvSpPr/>
          <p:nvPr/>
        </p:nvSpPr>
        <p:spPr>
          <a:xfrm>
            <a:off x="65880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72" name="CustomShape 41"/>
          <p:cNvSpPr/>
          <p:nvPr/>
        </p:nvSpPr>
        <p:spPr>
          <a:xfrm>
            <a:off x="642960" y="2741760"/>
            <a:ext cx="450720" cy="374400"/>
          </a:xfrm>
          <a:prstGeom prst="rect">
            <a:avLst/>
          </a:prstGeom>
          <a:noFill/>
          <a:ln w="19080">
            <a:solidFill>
              <a:srgbClr val="000000"/>
            </a:solidFill>
            <a:miter/>
          </a:ln>
        </p:spPr>
      </p:sp>
      <p:sp>
        <p:nvSpPr>
          <p:cNvPr id="1373" name="CustomShape 42"/>
          <p:cNvSpPr/>
          <p:nvPr/>
        </p:nvSpPr>
        <p:spPr>
          <a:xfrm>
            <a:off x="53352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74" name="CustomShape 43"/>
          <p:cNvSpPr/>
          <p:nvPr/>
        </p:nvSpPr>
        <p:spPr>
          <a:xfrm>
            <a:off x="1866960" y="2741760"/>
            <a:ext cx="863640" cy="863280"/>
          </a:xfrm>
          <a:prstGeom prst="rect">
            <a:avLst/>
          </a:prstGeom>
          <a:solidFill>
            <a:srgbClr val="e8eef7"/>
          </a:solidFill>
          <a:ln>
            <a:noFill/>
          </a:ln>
        </p:spPr>
      </p:sp>
      <p:sp>
        <p:nvSpPr>
          <p:cNvPr id="1375" name="CustomShape 44"/>
          <p:cNvSpPr/>
          <p:nvPr/>
        </p:nvSpPr>
        <p:spPr>
          <a:xfrm>
            <a:off x="1868400" y="2739960"/>
            <a:ext cx="862200" cy="865080"/>
          </a:xfrm>
          <a:prstGeom prst="rect">
            <a:avLst/>
          </a:prstGeom>
          <a:solidFill>
            <a:srgbClr val="e8eef7"/>
          </a:solidFill>
          <a:ln w="19080">
            <a:solidFill>
              <a:srgbClr val="000000"/>
            </a:solidFill>
            <a:miter/>
          </a:ln>
        </p:spPr>
      </p:sp>
      <p:sp>
        <p:nvSpPr>
          <p:cNvPr id="1376" name="CustomShape 45"/>
          <p:cNvSpPr/>
          <p:nvPr/>
        </p:nvSpPr>
        <p:spPr>
          <a:xfrm>
            <a:off x="188280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77" name="CustomShape 46"/>
          <p:cNvSpPr/>
          <p:nvPr/>
        </p:nvSpPr>
        <p:spPr>
          <a:xfrm>
            <a:off x="1866960" y="2741760"/>
            <a:ext cx="450720" cy="374400"/>
          </a:xfrm>
          <a:prstGeom prst="rect">
            <a:avLst/>
          </a:prstGeom>
          <a:noFill/>
          <a:ln w="19080">
            <a:solidFill>
              <a:srgbClr val="000000"/>
            </a:solidFill>
            <a:miter/>
          </a:ln>
        </p:spPr>
      </p:sp>
      <p:sp>
        <p:nvSpPr>
          <p:cNvPr id="1378" name="CustomShape 47"/>
          <p:cNvSpPr/>
          <p:nvPr/>
        </p:nvSpPr>
        <p:spPr>
          <a:xfrm>
            <a:off x="1757520" y="3116160"/>
            <a:ext cx="109188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79" name="CustomShape 48"/>
          <p:cNvSpPr/>
          <p:nvPr/>
        </p:nvSpPr>
        <p:spPr>
          <a:xfrm>
            <a:off x="3092400" y="2741760"/>
            <a:ext cx="863640" cy="863280"/>
          </a:xfrm>
          <a:prstGeom prst="rect">
            <a:avLst/>
          </a:prstGeom>
          <a:solidFill>
            <a:srgbClr val="e8eef7"/>
          </a:solidFill>
          <a:ln>
            <a:noFill/>
          </a:ln>
        </p:spPr>
      </p:sp>
      <p:sp>
        <p:nvSpPr>
          <p:cNvPr id="1380" name="CustomShape 49"/>
          <p:cNvSpPr/>
          <p:nvPr/>
        </p:nvSpPr>
        <p:spPr>
          <a:xfrm>
            <a:off x="3094200" y="2739960"/>
            <a:ext cx="861840" cy="865080"/>
          </a:xfrm>
          <a:prstGeom prst="rect">
            <a:avLst/>
          </a:prstGeom>
          <a:solidFill>
            <a:srgbClr val="e8eef7"/>
          </a:solidFill>
          <a:ln w="19080">
            <a:solidFill>
              <a:srgbClr val="000000"/>
            </a:solidFill>
            <a:miter/>
          </a:ln>
        </p:spPr>
      </p:sp>
      <p:sp>
        <p:nvSpPr>
          <p:cNvPr id="1381" name="CustomShape 50"/>
          <p:cNvSpPr/>
          <p:nvPr/>
        </p:nvSpPr>
        <p:spPr>
          <a:xfrm>
            <a:off x="310824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82" name="CustomShape 51"/>
          <p:cNvSpPr/>
          <p:nvPr/>
        </p:nvSpPr>
        <p:spPr>
          <a:xfrm>
            <a:off x="3092400" y="2741760"/>
            <a:ext cx="451080" cy="374400"/>
          </a:xfrm>
          <a:prstGeom prst="rect">
            <a:avLst/>
          </a:prstGeom>
          <a:noFill/>
          <a:ln w="19080">
            <a:solidFill>
              <a:srgbClr val="000000"/>
            </a:solidFill>
            <a:miter/>
          </a:ln>
        </p:spPr>
      </p:sp>
      <p:sp>
        <p:nvSpPr>
          <p:cNvPr id="1383" name="CustomShape 52"/>
          <p:cNvSpPr/>
          <p:nvPr/>
        </p:nvSpPr>
        <p:spPr>
          <a:xfrm>
            <a:off x="2982960" y="3116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84" name="CustomShape 53"/>
          <p:cNvSpPr/>
          <p:nvPr/>
        </p:nvSpPr>
        <p:spPr>
          <a:xfrm>
            <a:off x="4325760" y="2730600"/>
            <a:ext cx="863640" cy="863640"/>
          </a:xfrm>
          <a:prstGeom prst="rect">
            <a:avLst/>
          </a:prstGeom>
          <a:solidFill>
            <a:srgbClr val="e8eef7"/>
          </a:solidFill>
          <a:ln>
            <a:noFill/>
          </a:ln>
        </p:spPr>
      </p:sp>
      <p:sp>
        <p:nvSpPr>
          <p:cNvPr id="1385" name="CustomShape 54"/>
          <p:cNvSpPr/>
          <p:nvPr/>
        </p:nvSpPr>
        <p:spPr>
          <a:xfrm>
            <a:off x="4327560" y="2728800"/>
            <a:ext cx="861840" cy="865440"/>
          </a:xfrm>
          <a:prstGeom prst="rect">
            <a:avLst/>
          </a:prstGeom>
          <a:solidFill>
            <a:srgbClr val="e8eef7"/>
          </a:solidFill>
          <a:ln w="19080">
            <a:solidFill>
              <a:srgbClr val="000000"/>
            </a:solidFill>
            <a:miter/>
          </a:ln>
        </p:spPr>
      </p:sp>
      <p:sp>
        <p:nvSpPr>
          <p:cNvPr id="1386" name="CustomShape 55"/>
          <p:cNvSpPr/>
          <p:nvPr/>
        </p:nvSpPr>
        <p:spPr>
          <a:xfrm>
            <a:off x="4341960" y="27576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87" name="CustomShape 56"/>
          <p:cNvSpPr/>
          <p:nvPr/>
        </p:nvSpPr>
        <p:spPr>
          <a:xfrm>
            <a:off x="4325760" y="2730600"/>
            <a:ext cx="451080" cy="374400"/>
          </a:xfrm>
          <a:prstGeom prst="rect">
            <a:avLst/>
          </a:prstGeom>
          <a:noFill/>
          <a:ln w="19080">
            <a:solidFill>
              <a:srgbClr val="000000"/>
            </a:solidFill>
            <a:miter/>
          </a:ln>
        </p:spPr>
      </p:sp>
      <p:sp>
        <p:nvSpPr>
          <p:cNvPr id="1388" name="CustomShape 57"/>
          <p:cNvSpPr/>
          <p:nvPr/>
        </p:nvSpPr>
        <p:spPr>
          <a:xfrm>
            <a:off x="4216320" y="3105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89" name="CustomShape 58"/>
          <p:cNvSpPr/>
          <p:nvPr/>
        </p:nvSpPr>
        <p:spPr>
          <a:xfrm>
            <a:off x="4325760" y="3992400"/>
            <a:ext cx="863640" cy="863640"/>
          </a:xfrm>
          <a:prstGeom prst="rect">
            <a:avLst/>
          </a:prstGeom>
          <a:solidFill>
            <a:srgbClr val="e8eef7"/>
          </a:solidFill>
          <a:ln>
            <a:noFill/>
          </a:ln>
        </p:spPr>
      </p:sp>
      <p:sp>
        <p:nvSpPr>
          <p:cNvPr id="1390" name="CustomShape 59"/>
          <p:cNvSpPr/>
          <p:nvPr/>
        </p:nvSpPr>
        <p:spPr>
          <a:xfrm>
            <a:off x="4327560" y="3990960"/>
            <a:ext cx="861840" cy="865080"/>
          </a:xfrm>
          <a:prstGeom prst="rect">
            <a:avLst/>
          </a:prstGeom>
          <a:solidFill>
            <a:srgbClr val="e8eef7"/>
          </a:solidFill>
          <a:ln w="19080">
            <a:solidFill>
              <a:srgbClr val="000000"/>
            </a:solidFill>
            <a:miter/>
          </a:ln>
        </p:spPr>
      </p:sp>
      <p:sp>
        <p:nvSpPr>
          <p:cNvPr id="1391" name="CustomShape 60"/>
          <p:cNvSpPr/>
          <p:nvPr/>
        </p:nvSpPr>
        <p:spPr>
          <a:xfrm>
            <a:off x="434196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92" name="CustomShape 61"/>
          <p:cNvSpPr/>
          <p:nvPr/>
        </p:nvSpPr>
        <p:spPr>
          <a:xfrm>
            <a:off x="4325760" y="3992400"/>
            <a:ext cx="451080" cy="374760"/>
          </a:xfrm>
          <a:prstGeom prst="rect">
            <a:avLst/>
          </a:prstGeom>
          <a:noFill/>
          <a:ln w="19080">
            <a:solidFill>
              <a:srgbClr val="000000"/>
            </a:solidFill>
            <a:miter/>
          </a:ln>
        </p:spPr>
      </p:sp>
      <p:sp>
        <p:nvSpPr>
          <p:cNvPr id="1393" name="CustomShape 62"/>
          <p:cNvSpPr/>
          <p:nvPr/>
        </p:nvSpPr>
        <p:spPr>
          <a:xfrm>
            <a:off x="421632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94" name="CustomShape 63"/>
          <p:cNvSpPr/>
          <p:nvPr/>
        </p:nvSpPr>
        <p:spPr>
          <a:xfrm>
            <a:off x="3092400" y="3992400"/>
            <a:ext cx="863640" cy="863640"/>
          </a:xfrm>
          <a:prstGeom prst="rect">
            <a:avLst/>
          </a:prstGeom>
          <a:solidFill>
            <a:srgbClr val="e8eef7"/>
          </a:solidFill>
          <a:ln>
            <a:noFill/>
          </a:ln>
        </p:spPr>
      </p:sp>
      <p:sp>
        <p:nvSpPr>
          <p:cNvPr id="1395" name="CustomShape 64"/>
          <p:cNvSpPr/>
          <p:nvPr/>
        </p:nvSpPr>
        <p:spPr>
          <a:xfrm>
            <a:off x="3094200" y="3990960"/>
            <a:ext cx="861840" cy="865080"/>
          </a:xfrm>
          <a:prstGeom prst="rect">
            <a:avLst/>
          </a:prstGeom>
          <a:solidFill>
            <a:srgbClr val="e8eef7"/>
          </a:solidFill>
          <a:ln w="19080">
            <a:solidFill>
              <a:srgbClr val="000000"/>
            </a:solidFill>
            <a:miter/>
          </a:ln>
        </p:spPr>
      </p:sp>
      <p:sp>
        <p:nvSpPr>
          <p:cNvPr id="1396" name="CustomShape 65"/>
          <p:cNvSpPr/>
          <p:nvPr/>
        </p:nvSpPr>
        <p:spPr>
          <a:xfrm>
            <a:off x="310824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397" name="CustomShape 66"/>
          <p:cNvSpPr/>
          <p:nvPr/>
        </p:nvSpPr>
        <p:spPr>
          <a:xfrm>
            <a:off x="3092400" y="3992400"/>
            <a:ext cx="451080" cy="374760"/>
          </a:xfrm>
          <a:prstGeom prst="rect">
            <a:avLst/>
          </a:prstGeom>
          <a:noFill/>
          <a:ln w="19080">
            <a:solidFill>
              <a:srgbClr val="000000"/>
            </a:solidFill>
            <a:miter/>
          </a:ln>
        </p:spPr>
      </p:sp>
      <p:sp>
        <p:nvSpPr>
          <p:cNvPr id="1398" name="CustomShape 67"/>
          <p:cNvSpPr/>
          <p:nvPr/>
        </p:nvSpPr>
        <p:spPr>
          <a:xfrm>
            <a:off x="2982960" y="43671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399" name="CustomShape 68"/>
          <p:cNvSpPr/>
          <p:nvPr/>
        </p:nvSpPr>
        <p:spPr>
          <a:xfrm>
            <a:off x="1866960" y="3992400"/>
            <a:ext cx="863640" cy="863640"/>
          </a:xfrm>
          <a:prstGeom prst="rect">
            <a:avLst/>
          </a:prstGeom>
          <a:solidFill>
            <a:srgbClr val="e8eef7"/>
          </a:solidFill>
          <a:ln>
            <a:noFill/>
          </a:ln>
        </p:spPr>
      </p:sp>
      <p:sp>
        <p:nvSpPr>
          <p:cNvPr id="1400" name="CustomShape 69"/>
          <p:cNvSpPr/>
          <p:nvPr/>
        </p:nvSpPr>
        <p:spPr>
          <a:xfrm>
            <a:off x="1868400" y="3990960"/>
            <a:ext cx="862200" cy="865080"/>
          </a:xfrm>
          <a:prstGeom prst="rect">
            <a:avLst/>
          </a:prstGeom>
          <a:solidFill>
            <a:srgbClr val="e8eef7"/>
          </a:solidFill>
          <a:ln w="19080">
            <a:solidFill>
              <a:srgbClr val="000000"/>
            </a:solidFill>
            <a:miter/>
          </a:ln>
        </p:spPr>
      </p:sp>
      <p:sp>
        <p:nvSpPr>
          <p:cNvPr id="1401" name="CustomShape 70"/>
          <p:cNvSpPr/>
          <p:nvPr/>
        </p:nvSpPr>
        <p:spPr>
          <a:xfrm>
            <a:off x="188280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02" name="CustomShape 71"/>
          <p:cNvSpPr/>
          <p:nvPr/>
        </p:nvSpPr>
        <p:spPr>
          <a:xfrm>
            <a:off x="1866960" y="3992400"/>
            <a:ext cx="450720" cy="374760"/>
          </a:xfrm>
          <a:prstGeom prst="rect">
            <a:avLst/>
          </a:prstGeom>
          <a:noFill/>
          <a:ln w="19080">
            <a:solidFill>
              <a:srgbClr val="000000"/>
            </a:solidFill>
            <a:miter/>
          </a:ln>
        </p:spPr>
      </p:sp>
      <p:sp>
        <p:nvSpPr>
          <p:cNvPr id="1403" name="CustomShape 72"/>
          <p:cNvSpPr/>
          <p:nvPr/>
        </p:nvSpPr>
        <p:spPr>
          <a:xfrm>
            <a:off x="1757520" y="4367160"/>
            <a:ext cx="109188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04" name="CustomShape 73"/>
          <p:cNvSpPr/>
          <p:nvPr/>
        </p:nvSpPr>
        <p:spPr>
          <a:xfrm>
            <a:off x="644400" y="3981600"/>
            <a:ext cx="863640" cy="863280"/>
          </a:xfrm>
          <a:prstGeom prst="rect">
            <a:avLst/>
          </a:prstGeom>
          <a:solidFill>
            <a:srgbClr val="e8eef7"/>
          </a:solidFill>
          <a:ln>
            <a:noFill/>
          </a:ln>
        </p:spPr>
      </p:sp>
      <p:sp>
        <p:nvSpPr>
          <p:cNvPr id="1405" name="CustomShape 74"/>
          <p:cNvSpPr/>
          <p:nvPr/>
        </p:nvSpPr>
        <p:spPr>
          <a:xfrm>
            <a:off x="646200" y="3979800"/>
            <a:ext cx="861840" cy="865080"/>
          </a:xfrm>
          <a:prstGeom prst="rect">
            <a:avLst/>
          </a:prstGeom>
          <a:solidFill>
            <a:srgbClr val="e8eef7"/>
          </a:solidFill>
          <a:ln w="19080">
            <a:solidFill>
              <a:srgbClr val="000000"/>
            </a:solidFill>
            <a:miter/>
          </a:ln>
        </p:spPr>
      </p:sp>
      <p:sp>
        <p:nvSpPr>
          <p:cNvPr id="1406" name="CustomShape 75"/>
          <p:cNvSpPr/>
          <p:nvPr/>
        </p:nvSpPr>
        <p:spPr>
          <a:xfrm>
            <a:off x="660240" y="40086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07" name="CustomShape 76"/>
          <p:cNvSpPr/>
          <p:nvPr/>
        </p:nvSpPr>
        <p:spPr>
          <a:xfrm>
            <a:off x="644400" y="3981600"/>
            <a:ext cx="451080" cy="374400"/>
          </a:xfrm>
          <a:prstGeom prst="rect">
            <a:avLst/>
          </a:prstGeom>
          <a:noFill/>
          <a:ln w="19080">
            <a:solidFill>
              <a:srgbClr val="000000"/>
            </a:solidFill>
            <a:miter/>
          </a:ln>
        </p:spPr>
      </p:sp>
      <p:sp>
        <p:nvSpPr>
          <p:cNvPr id="1408" name="CustomShape 77"/>
          <p:cNvSpPr/>
          <p:nvPr/>
        </p:nvSpPr>
        <p:spPr>
          <a:xfrm>
            <a:off x="534960" y="43560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09" name="CustomShape 78"/>
          <p:cNvSpPr/>
          <p:nvPr/>
        </p:nvSpPr>
        <p:spPr>
          <a:xfrm>
            <a:off x="638280" y="5203800"/>
            <a:ext cx="863640" cy="863640"/>
          </a:xfrm>
          <a:prstGeom prst="rect">
            <a:avLst/>
          </a:prstGeom>
          <a:solidFill>
            <a:srgbClr val="e8eef7"/>
          </a:solidFill>
          <a:ln>
            <a:noFill/>
          </a:ln>
        </p:spPr>
      </p:sp>
      <p:sp>
        <p:nvSpPr>
          <p:cNvPr id="1410" name="CustomShape 79"/>
          <p:cNvSpPr/>
          <p:nvPr/>
        </p:nvSpPr>
        <p:spPr>
          <a:xfrm>
            <a:off x="639720" y="5202360"/>
            <a:ext cx="862200" cy="865080"/>
          </a:xfrm>
          <a:prstGeom prst="rect">
            <a:avLst/>
          </a:prstGeom>
          <a:solidFill>
            <a:srgbClr val="e8eef7"/>
          </a:solidFill>
          <a:ln w="19080">
            <a:solidFill>
              <a:srgbClr val="000000"/>
            </a:solidFill>
            <a:miter/>
          </a:ln>
        </p:spPr>
      </p:sp>
      <p:sp>
        <p:nvSpPr>
          <p:cNvPr id="1411" name="CustomShape 80"/>
          <p:cNvSpPr/>
          <p:nvPr/>
        </p:nvSpPr>
        <p:spPr>
          <a:xfrm>
            <a:off x="65412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12" name="CustomShape 81"/>
          <p:cNvSpPr/>
          <p:nvPr/>
        </p:nvSpPr>
        <p:spPr>
          <a:xfrm>
            <a:off x="638280" y="5203800"/>
            <a:ext cx="450720" cy="374760"/>
          </a:xfrm>
          <a:prstGeom prst="rect">
            <a:avLst/>
          </a:prstGeom>
          <a:noFill/>
          <a:ln w="19080">
            <a:solidFill>
              <a:srgbClr val="000000"/>
            </a:solidFill>
            <a:miter/>
          </a:ln>
        </p:spPr>
      </p:sp>
      <p:sp>
        <p:nvSpPr>
          <p:cNvPr id="1413" name="CustomShape 82"/>
          <p:cNvSpPr/>
          <p:nvPr/>
        </p:nvSpPr>
        <p:spPr>
          <a:xfrm>
            <a:off x="528480" y="55785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14" name="CustomShape 83"/>
          <p:cNvSpPr/>
          <p:nvPr/>
        </p:nvSpPr>
        <p:spPr>
          <a:xfrm>
            <a:off x="1866960" y="5203800"/>
            <a:ext cx="863640" cy="863640"/>
          </a:xfrm>
          <a:prstGeom prst="rect">
            <a:avLst/>
          </a:prstGeom>
          <a:solidFill>
            <a:srgbClr val="e8eef7"/>
          </a:solidFill>
          <a:ln>
            <a:noFill/>
          </a:ln>
        </p:spPr>
      </p:sp>
      <p:sp>
        <p:nvSpPr>
          <p:cNvPr id="1415" name="CustomShape 84"/>
          <p:cNvSpPr/>
          <p:nvPr/>
        </p:nvSpPr>
        <p:spPr>
          <a:xfrm>
            <a:off x="1868400" y="5202360"/>
            <a:ext cx="862200" cy="865080"/>
          </a:xfrm>
          <a:prstGeom prst="rect">
            <a:avLst/>
          </a:prstGeom>
          <a:solidFill>
            <a:srgbClr val="e8eef7"/>
          </a:solidFill>
          <a:ln w="19080">
            <a:solidFill>
              <a:srgbClr val="000000"/>
            </a:solidFill>
            <a:miter/>
          </a:ln>
        </p:spPr>
      </p:sp>
      <p:sp>
        <p:nvSpPr>
          <p:cNvPr id="1416" name="CustomShape 85"/>
          <p:cNvSpPr/>
          <p:nvPr/>
        </p:nvSpPr>
        <p:spPr>
          <a:xfrm>
            <a:off x="188280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17" name="CustomShape 86"/>
          <p:cNvSpPr/>
          <p:nvPr/>
        </p:nvSpPr>
        <p:spPr>
          <a:xfrm>
            <a:off x="1866960" y="5203800"/>
            <a:ext cx="450720" cy="374760"/>
          </a:xfrm>
          <a:prstGeom prst="rect">
            <a:avLst/>
          </a:prstGeom>
          <a:noFill/>
          <a:ln w="19080">
            <a:solidFill>
              <a:srgbClr val="000000"/>
            </a:solidFill>
            <a:miter/>
          </a:ln>
        </p:spPr>
      </p:sp>
      <p:sp>
        <p:nvSpPr>
          <p:cNvPr id="1418" name="CustomShape 87"/>
          <p:cNvSpPr/>
          <p:nvPr/>
        </p:nvSpPr>
        <p:spPr>
          <a:xfrm>
            <a:off x="1757520" y="5578560"/>
            <a:ext cx="109188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19" name="CustomShape 88"/>
          <p:cNvSpPr/>
          <p:nvPr/>
        </p:nvSpPr>
        <p:spPr>
          <a:xfrm>
            <a:off x="3092400" y="5207040"/>
            <a:ext cx="863640" cy="863640"/>
          </a:xfrm>
          <a:prstGeom prst="rect">
            <a:avLst/>
          </a:prstGeom>
          <a:solidFill>
            <a:srgbClr val="e8eef7"/>
          </a:solidFill>
          <a:ln>
            <a:noFill/>
          </a:ln>
        </p:spPr>
      </p:sp>
      <p:sp>
        <p:nvSpPr>
          <p:cNvPr id="1420" name="CustomShape 89"/>
          <p:cNvSpPr/>
          <p:nvPr/>
        </p:nvSpPr>
        <p:spPr>
          <a:xfrm>
            <a:off x="3094200" y="5205240"/>
            <a:ext cx="861840" cy="865440"/>
          </a:xfrm>
          <a:prstGeom prst="rect">
            <a:avLst/>
          </a:prstGeom>
          <a:solidFill>
            <a:srgbClr val="e8eef7"/>
          </a:solidFill>
          <a:ln w="19080">
            <a:solidFill>
              <a:srgbClr val="000000"/>
            </a:solidFill>
            <a:miter/>
          </a:ln>
        </p:spPr>
      </p:sp>
      <p:sp>
        <p:nvSpPr>
          <p:cNvPr id="1421" name="CustomShape 90"/>
          <p:cNvSpPr/>
          <p:nvPr/>
        </p:nvSpPr>
        <p:spPr>
          <a:xfrm>
            <a:off x="3108240" y="52340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22" name="CustomShape 91"/>
          <p:cNvSpPr/>
          <p:nvPr/>
        </p:nvSpPr>
        <p:spPr>
          <a:xfrm>
            <a:off x="3092400" y="5207040"/>
            <a:ext cx="451080" cy="374760"/>
          </a:xfrm>
          <a:prstGeom prst="rect">
            <a:avLst/>
          </a:prstGeom>
          <a:noFill/>
          <a:ln w="19080">
            <a:solidFill>
              <a:srgbClr val="000000"/>
            </a:solidFill>
            <a:miter/>
          </a:ln>
        </p:spPr>
      </p:sp>
      <p:sp>
        <p:nvSpPr>
          <p:cNvPr id="1423" name="CustomShape 92"/>
          <p:cNvSpPr/>
          <p:nvPr/>
        </p:nvSpPr>
        <p:spPr>
          <a:xfrm>
            <a:off x="2982960" y="558180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24" name="CustomShape 93"/>
          <p:cNvSpPr/>
          <p:nvPr/>
        </p:nvSpPr>
        <p:spPr>
          <a:xfrm>
            <a:off x="4332240" y="5202360"/>
            <a:ext cx="863640" cy="863640"/>
          </a:xfrm>
          <a:prstGeom prst="rect">
            <a:avLst/>
          </a:prstGeom>
          <a:solidFill>
            <a:srgbClr val="e8eef7"/>
          </a:solidFill>
          <a:ln>
            <a:noFill/>
          </a:ln>
        </p:spPr>
      </p:sp>
      <p:sp>
        <p:nvSpPr>
          <p:cNvPr id="1425" name="CustomShape 94"/>
          <p:cNvSpPr/>
          <p:nvPr/>
        </p:nvSpPr>
        <p:spPr>
          <a:xfrm>
            <a:off x="4334040" y="5200560"/>
            <a:ext cx="861840" cy="865440"/>
          </a:xfrm>
          <a:prstGeom prst="rect">
            <a:avLst/>
          </a:prstGeom>
          <a:solidFill>
            <a:srgbClr val="e8eef7"/>
          </a:solidFill>
          <a:ln w="19080">
            <a:solidFill>
              <a:srgbClr val="000000"/>
            </a:solidFill>
            <a:miter/>
          </a:ln>
        </p:spPr>
      </p:sp>
      <p:sp>
        <p:nvSpPr>
          <p:cNvPr id="1426" name="CustomShape 95"/>
          <p:cNvSpPr/>
          <p:nvPr/>
        </p:nvSpPr>
        <p:spPr>
          <a:xfrm>
            <a:off x="4348080" y="52293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27" name="CustomShape 96"/>
          <p:cNvSpPr/>
          <p:nvPr/>
        </p:nvSpPr>
        <p:spPr>
          <a:xfrm>
            <a:off x="4332240" y="5202360"/>
            <a:ext cx="450720" cy="374400"/>
          </a:xfrm>
          <a:prstGeom prst="rect">
            <a:avLst/>
          </a:prstGeom>
          <a:noFill/>
          <a:ln w="19080">
            <a:solidFill>
              <a:srgbClr val="000000"/>
            </a:solidFill>
            <a:miter/>
          </a:ln>
        </p:spPr>
      </p:sp>
      <p:sp>
        <p:nvSpPr>
          <p:cNvPr id="1428" name="CustomShape 97"/>
          <p:cNvSpPr/>
          <p:nvPr/>
        </p:nvSpPr>
        <p:spPr>
          <a:xfrm>
            <a:off x="4222800" y="5576760"/>
            <a:ext cx="1092240" cy="243720"/>
          </a:xfrm>
          <a:prstGeom prst="rect">
            <a:avLst/>
          </a:prstGeom>
          <a:noFill/>
          <a:ln>
            <a:noFill/>
          </a:ln>
        </p:spPr>
        <p:txBody>
          <a:bodyPr lIns="0" rIns="0" tIns="0" bIns="0"/>
          <a:p>
            <a:pPr algn="ctr"/>
            <a:r>
              <a:rPr b="1" lang="en-US" sz="1600">
                <a:solidFill>
                  <a:srgbClr val="000000"/>
                </a:solidFill>
                <a:latin typeface="Arial"/>
              </a:rPr>
              <a:t>Memory</a:t>
            </a:r>
            <a:endParaRPr/>
          </a:p>
        </p:txBody>
      </p:sp>
      <p:sp>
        <p:nvSpPr>
          <p:cNvPr id="1429" name="CustomShape 98"/>
          <p:cNvSpPr/>
          <p:nvPr/>
        </p:nvSpPr>
        <p:spPr>
          <a:xfrm>
            <a:off x="660240" y="2739960"/>
            <a:ext cx="863640" cy="863640"/>
          </a:xfrm>
          <a:prstGeom prst="rect">
            <a:avLst/>
          </a:prstGeom>
          <a:solidFill>
            <a:srgbClr val="e8eef7"/>
          </a:solidFill>
          <a:ln>
            <a:noFill/>
          </a:ln>
        </p:spPr>
      </p:sp>
      <p:sp>
        <p:nvSpPr>
          <p:cNvPr id="1430" name="CustomShape 99"/>
          <p:cNvSpPr/>
          <p:nvPr/>
        </p:nvSpPr>
        <p:spPr>
          <a:xfrm>
            <a:off x="1884240" y="2739960"/>
            <a:ext cx="863280" cy="863640"/>
          </a:xfrm>
          <a:prstGeom prst="rect">
            <a:avLst/>
          </a:prstGeom>
          <a:solidFill>
            <a:srgbClr val="e8eef7"/>
          </a:solidFill>
          <a:ln>
            <a:noFill/>
          </a:ln>
        </p:spPr>
      </p:sp>
      <p:sp>
        <p:nvSpPr>
          <p:cNvPr id="1431" name="CustomShape 100"/>
          <p:cNvSpPr/>
          <p:nvPr/>
        </p:nvSpPr>
        <p:spPr>
          <a:xfrm>
            <a:off x="3107880" y="2739960"/>
            <a:ext cx="863640" cy="863640"/>
          </a:xfrm>
          <a:prstGeom prst="rect">
            <a:avLst/>
          </a:prstGeom>
          <a:solidFill>
            <a:srgbClr val="e8eef7"/>
          </a:solidFill>
          <a:ln>
            <a:noFill/>
          </a:ln>
        </p:spPr>
      </p:sp>
      <p:sp>
        <p:nvSpPr>
          <p:cNvPr id="1432" name="CustomShape 101"/>
          <p:cNvSpPr/>
          <p:nvPr/>
        </p:nvSpPr>
        <p:spPr>
          <a:xfrm>
            <a:off x="660240" y="3963960"/>
            <a:ext cx="863640" cy="863640"/>
          </a:xfrm>
          <a:prstGeom prst="rect">
            <a:avLst/>
          </a:prstGeom>
          <a:solidFill>
            <a:srgbClr val="e8eef7"/>
          </a:solidFill>
          <a:ln>
            <a:noFill/>
          </a:ln>
        </p:spPr>
      </p:sp>
      <p:sp>
        <p:nvSpPr>
          <p:cNvPr id="1433" name="CustomShape 102"/>
          <p:cNvSpPr/>
          <p:nvPr/>
        </p:nvSpPr>
        <p:spPr>
          <a:xfrm>
            <a:off x="1884240" y="3963960"/>
            <a:ext cx="863280" cy="863640"/>
          </a:xfrm>
          <a:prstGeom prst="rect">
            <a:avLst/>
          </a:prstGeom>
          <a:solidFill>
            <a:srgbClr val="e8eef7"/>
          </a:solidFill>
          <a:ln>
            <a:noFill/>
          </a:ln>
        </p:spPr>
      </p:sp>
      <p:sp>
        <p:nvSpPr>
          <p:cNvPr id="1434" name="CustomShape 103"/>
          <p:cNvSpPr/>
          <p:nvPr/>
        </p:nvSpPr>
        <p:spPr>
          <a:xfrm>
            <a:off x="3107880" y="3963960"/>
            <a:ext cx="863640" cy="863640"/>
          </a:xfrm>
          <a:prstGeom prst="rect">
            <a:avLst/>
          </a:prstGeom>
          <a:solidFill>
            <a:srgbClr val="e8eef7"/>
          </a:solidFill>
          <a:ln>
            <a:noFill/>
          </a:ln>
        </p:spPr>
      </p:sp>
      <p:sp>
        <p:nvSpPr>
          <p:cNvPr id="1435" name="CustomShape 104"/>
          <p:cNvSpPr/>
          <p:nvPr/>
        </p:nvSpPr>
        <p:spPr>
          <a:xfrm>
            <a:off x="660240" y="5187960"/>
            <a:ext cx="863640" cy="863640"/>
          </a:xfrm>
          <a:prstGeom prst="rect">
            <a:avLst/>
          </a:prstGeom>
          <a:solidFill>
            <a:srgbClr val="e8eef7"/>
          </a:solidFill>
          <a:ln>
            <a:noFill/>
          </a:ln>
        </p:spPr>
      </p:sp>
      <p:sp>
        <p:nvSpPr>
          <p:cNvPr id="1436" name="CustomShape 105"/>
          <p:cNvSpPr/>
          <p:nvPr/>
        </p:nvSpPr>
        <p:spPr>
          <a:xfrm>
            <a:off x="1884240" y="5187960"/>
            <a:ext cx="863280" cy="863640"/>
          </a:xfrm>
          <a:prstGeom prst="rect">
            <a:avLst/>
          </a:prstGeom>
          <a:solidFill>
            <a:srgbClr val="e8eef7"/>
          </a:solidFill>
          <a:ln>
            <a:noFill/>
          </a:ln>
        </p:spPr>
      </p:sp>
      <p:sp>
        <p:nvSpPr>
          <p:cNvPr id="1437" name="CustomShape 106"/>
          <p:cNvSpPr/>
          <p:nvPr/>
        </p:nvSpPr>
        <p:spPr>
          <a:xfrm>
            <a:off x="3107880" y="5187960"/>
            <a:ext cx="863640" cy="863640"/>
          </a:xfrm>
          <a:prstGeom prst="rect">
            <a:avLst/>
          </a:prstGeom>
          <a:solidFill>
            <a:srgbClr val="e8eef7"/>
          </a:solidFill>
          <a:ln>
            <a:noFill/>
          </a:ln>
        </p:spPr>
      </p:sp>
      <p:sp>
        <p:nvSpPr>
          <p:cNvPr id="1438" name="CustomShape 107"/>
          <p:cNvSpPr/>
          <p:nvPr/>
        </p:nvSpPr>
        <p:spPr>
          <a:xfrm>
            <a:off x="4327200" y="5202360"/>
            <a:ext cx="863640" cy="863640"/>
          </a:xfrm>
          <a:prstGeom prst="rect">
            <a:avLst/>
          </a:prstGeom>
          <a:solidFill>
            <a:srgbClr val="e8eef7"/>
          </a:solidFill>
          <a:ln>
            <a:noFill/>
          </a:ln>
        </p:spPr>
      </p:sp>
      <p:sp>
        <p:nvSpPr>
          <p:cNvPr id="1439" name="CustomShape 108"/>
          <p:cNvSpPr/>
          <p:nvPr/>
        </p:nvSpPr>
        <p:spPr>
          <a:xfrm>
            <a:off x="4341600" y="3968640"/>
            <a:ext cx="863640" cy="863640"/>
          </a:xfrm>
          <a:prstGeom prst="rect">
            <a:avLst/>
          </a:prstGeom>
          <a:solidFill>
            <a:srgbClr val="e8eef7"/>
          </a:solidFill>
          <a:ln>
            <a:noFill/>
          </a:ln>
        </p:spPr>
      </p:sp>
      <p:sp>
        <p:nvSpPr>
          <p:cNvPr id="1440" name="CustomShape 109"/>
          <p:cNvSpPr/>
          <p:nvPr/>
        </p:nvSpPr>
        <p:spPr>
          <a:xfrm>
            <a:off x="4339800" y="2735280"/>
            <a:ext cx="863640" cy="863640"/>
          </a:xfrm>
          <a:prstGeom prst="rect">
            <a:avLst/>
          </a:prstGeom>
          <a:solidFill>
            <a:srgbClr val="e8eef7"/>
          </a:solidFill>
          <a:ln>
            <a:noFill/>
          </a:ln>
        </p:spPr>
      </p:sp>
      <p:sp>
        <p:nvSpPr>
          <p:cNvPr id="1441" name="CustomShape 110"/>
          <p:cNvSpPr/>
          <p:nvPr/>
        </p:nvSpPr>
        <p:spPr>
          <a:xfrm>
            <a:off x="3106440" y="1500120"/>
            <a:ext cx="863640" cy="863640"/>
          </a:xfrm>
          <a:prstGeom prst="rect">
            <a:avLst/>
          </a:prstGeom>
          <a:solidFill>
            <a:srgbClr val="e8eef7"/>
          </a:solidFill>
          <a:ln>
            <a:noFill/>
          </a:ln>
        </p:spPr>
      </p:sp>
      <p:sp>
        <p:nvSpPr>
          <p:cNvPr id="1442" name="CustomShape 111"/>
          <p:cNvSpPr/>
          <p:nvPr/>
        </p:nvSpPr>
        <p:spPr>
          <a:xfrm>
            <a:off x="1874520" y="1500120"/>
            <a:ext cx="863640" cy="863640"/>
          </a:xfrm>
          <a:prstGeom prst="rect">
            <a:avLst/>
          </a:prstGeom>
          <a:solidFill>
            <a:srgbClr val="e8eef7"/>
          </a:solidFill>
          <a:ln>
            <a:noFill/>
          </a:ln>
        </p:spPr>
      </p:sp>
      <p:sp>
        <p:nvSpPr>
          <p:cNvPr id="1443" name="CustomShape 112"/>
          <p:cNvSpPr/>
          <p:nvPr/>
        </p:nvSpPr>
        <p:spPr>
          <a:xfrm>
            <a:off x="655200" y="1498680"/>
            <a:ext cx="863640" cy="863640"/>
          </a:xfrm>
          <a:prstGeom prst="rect">
            <a:avLst/>
          </a:prstGeom>
          <a:solidFill>
            <a:srgbClr val="e8eef7"/>
          </a:solidFill>
          <a:ln>
            <a:noFill/>
          </a:ln>
        </p:spPr>
      </p:sp>
      <p:sp>
        <p:nvSpPr>
          <p:cNvPr id="1444" name="CustomShape 113"/>
          <p:cNvSpPr/>
          <p:nvPr/>
        </p:nvSpPr>
        <p:spPr>
          <a:xfrm>
            <a:off x="4319280" y="1514520"/>
            <a:ext cx="863640" cy="863640"/>
          </a:xfrm>
          <a:prstGeom prst="rect">
            <a:avLst/>
          </a:prstGeom>
          <a:solidFill>
            <a:srgbClr val="e8eef7"/>
          </a:solidFill>
          <a:ln>
            <a:noFill/>
          </a:ln>
        </p:spPr>
      </p:sp>
      <p:sp>
        <p:nvSpPr>
          <p:cNvPr id="1445" name="CustomShape 114"/>
          <p:cNvSpPr/>
          <p:nvPr/>
        </p:nvSpPr>
        <p:spPr>
          <a:xfrm>
            <a:off x="4321080" y="1512720"/>
            <a:ext cx="861840" cy="865440"/>
          </a:xfrm>
          <a:prstGeom prst="rect">
            <a:avLst/>
          </a:prstGeom>
          <a:solidFill>
            <a:srgbClr val="e8eef7"/>
          </a:solidFill>
          <a:ln w="19080">
            <a:solidFill>
              <a:srgbClr val="000000"/>
            </a:solidFill>
            <a:miter/>
          </a:ln>
        </p:spPr>
      </p:sp>
      <p:sp>
        <p:nvSpPr>
          <p:cNvPr id="1446" name="CustomShape 115"/>
          <p:cNvSpPr/>
          <p:nvPr/>
        </p:nvSpPr>
        <p:spPr>
          <a:xfrm>
            <a:off x="433512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47" name="CustomShape 116"/>
          <p:cNvSpPr/>
          <p:nvPr/>
        </p:nvSpPr>
        <p:spPr>
          <a:xfrm>
            <a:off x="4319280" y="1514520"/>
            <a:ext cx="450720" cy="374760"/>
          </a:xfrm>
          <a:prstGeom prst="rect">
            <a:avLst/>
          </a:prstGeom>
          <a:noFill/>
          <a:ln w="19080">
            <a:solidFill>
              <a:srgbClr val="000000"/>
            </a:solidFill>
            <a:miter/>
          </a:ln>
        </p:spPr>
      </p:sp>
      <p:sp>
        <p:nvSpPr>
          <p:cNvPr id="1448" name="CustomShape 117"/>
          <p:cNvSpPr/>
          <p:nvPr/>
        </p:nvSpPr>
        <p:spPr>
          <a:xfrm>
            <a:off x="4209840" y="193212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49" name="CustomShape 118"/>
          <p:cNvSpPr/>
          <p:nvPr/>
        </p:nvSpPr>
        <p:spPr>
          <a:xfrm>
            <a:off x="3089160" y="1514520"/>
            <a:ext cx="863280" cy="863640"/>
          </a:xfrm>
          <a:prstGeom prst="rect">
            <a:avLst/>
          </a:prstGeom>
          <a:solidFill>
            <a:srgbClr val="e8eef7"/>
          </a:solidFill>
          <a:ln>
            <a:noFill/>
          </a:ln>
        </p:spPr>
      </p:sp>
      <p:sp>
        <p:nvSpPr>
          <p:cNvPr id="1450" name="CustomShape 119"/>
          <p:cNvSpPr/>
          <p:nvPr/>
        </p:nvSpPr>
        <p:spPr>
          <a:xfrm>
            <a:off x="3090600" y="1512720"/>
            <a:ext cx="861840" cy="865440"/>
          </a:xfrm>
          <a:prstGeom prst="rect">
            <a:avLst/>
          </a:prstGeom>
          <a:solidFill>
            <a:srgbClr val="e8eef7"/>
          </a:solidFill>
          <a:ln w="19080">
            <a:solidFill>
              <a:srgbClr val="000000"/>
            </a:solidFill>
            <a:miter/>
          </a:ln>
        </p:spPr>
      </p:sp>
      <p:sp>
        <p:nvSpPr>
          <p:cNvPr id="1451" name="CustomShape 120"/>
          <p:cNvSpPr/>
          <p:nvPr/>
        </p:nvSpPr>
        <p:spPr>
          <a:xfrm>
            <a:off x="310500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52" name="CustomShape 121"/>
          <p:cNvSpPr/>
          <p:nvPr/>
        </p:nvSpPr>
        <p:spPr>
          <a:xfrm>
            <a:off x="3089160" y="1514520"/>
            <a:ext cx="450720" cy="374760"/>
          </a:xfrm>
          <a:prstGeom prst="rect">
            <a:avLst/>
          </a:prstGeom>
          <a:noFill/>
          <a:ln w="19080">
            <a:solidFill>
              <a:srgbClr val="000000"/>
            </a:solidFill>
            <a:miter/>
          </a:ln>
        </p:spPr>
      </p:sp>
      <p:sp>
        <p:nvSpPr>
          <p:cNvPr id="1453" name="CustomShape 122"/>
          <p:cNvSpPr/>
          <p:nvPr/>
        </p:nvSpPr>
        <p:spPr>
          <a:xfrm>
            <a:off x="2979360" y="193212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54" name="CustomShape 123"/>
          <p:cNvSpPr/>
          <p:nvPr/>
        </p:nvSpPr>
        <p:spPr>
          <a:xfrm>
            <a:off x="1869840" y="1514520"/>
            <a:ext cx="863640" cy="863640"/>
          </a:xfrm>
          <a:prstGeom prst="rect">
            <a:avLst/>
          </a:prstGeom>
          <a:solidFill>
            <a:srgbClr val="e8eef7"/>
          </a:solidFill>
          <a:ln>
            <a:noFill/>
          </a:ln>
        </p:spPr>
      </p:sp>
      <p:sp>
        <p:nvSpPr>
          <p:cNvPr id="1455" name="CustomShape 124"/>
          <p:cNvSpPr/>
          <p:nvPr/>
        </p:nvSpPr>
        <p:spPr>
          <a:xfrm>
            <a:off x="1871280" y="1512720"/>
            <a:ext cx="862200" cy="865440"/>
          </a:xfrm>
          <a:prstGeom prst="rect">
            <a:avLst/>
          </a:prstGeom>
          <a:solidFill>
            <a:srgbClr val="e8eef7"/>
          </a:solidFill>
          <a:ln w="19080">
            <a:solidFill>
              <a:srgbClr val="000000"/>
            </a:solidFill>
            <a:miter/>
          </a:ln>
        </p:spPr>
      </p:sp>
      <p:sp>
        <p:nvSpPr>
          <p:cNvPr id="1456" name="CustomShape 125"/>
          <p:cNvSpPr/>
          <p:nvPr/>
        </p:nvSpPr>
        <p:spPr>
          <a:xfrm>
            <a:off x="188568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57" name="CustomShape 126"/>
          <p:cNvSpPr/>
          <p:nvPr/>
        </p:nvSpPr>
        <p:spPr>
          <a:xfrm>
            <a:off x="1869840" y="1514520"/>
            <a:ext cx="450720" cy="374760"/>
          </a:xfrm>
          <a:prstGeom prst="rect">
            <a:avLst/>
          </a:prstGeom>
          <a:noFill/>
          <a:ln w="19080">
            <a:solidFill>
              <a:srgbClr val="000000"/>
            </a:solidFill>
            <a:miter/>
          </a:ln>
        </p:spPr>
      </p:sp>
      <p:sp>
        <p:nvSpPr>
          <p:cNvPr id="1458" name="CustomShape 127"/>
          <p:cNvSpPr/>
          <p:nvPr/>
        </p:nvSpPr>
        <p:spPr>
          <a:xfrm>
            <a:off x="1760400" y="193212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59" name="CustomShape 128"/>
          <p:cNvSpPr/>
          <p:nvPr/>
        </p:nvSpPr>
        <p:spPr>
          <a:xfrm>
            <a:off x="642600" y="1514520"/>
            <a:ext cx="863640" cy="863640"/>
          </a:xfrm>
          <a:prstGeom prst="rect">
            <a:avLst/>
          </a:prstGeom>
          <a:solidFill>
            <a:srgbClr val="e8eef7"/>
          </a:solidFill>
          <a:ln>
            <a:noFill/>
          </a:ln>
        </p:spPr>
      </p:sp>
      <p:sp>
        <p:nvSpPr>
          <p:cNvPr id="1460" name="CustomShape 129"/>
          <p:cNvSpPr/>
          <p:nvPr/>
        </p:nvSpPr>
        <p:spPr>
          <a:xfrm>
            <a:off x="644400" y="1512720"/>
            <a:ext cx="861840" cy="865440"/>
          </a:xfrm>
          <a:prstGeom prst="rect">
            <a:avLst/>
          </a:prstGeom>
          <a:solidFill>
            <a:srgbClr val="e8eef7"/>
          </a:solidFill>
          <a:ln w="19080">
            <a:solidFill>
              <a:srgbClr val="000000"/>
            </a:solidFill>
            <a:miter/>
          </a:ln>
        </p:spPr>
      </p:sp>
      <p:sp>
        <p:nvSpPr>
          <p:cNvPr id="1461" name="CustomShape 130"/>
          <p:cNvSpPr/>
          <p:nvPr/>
        </p:nvSpPr>
        <p:spPr>
          <a:xfrm>
            <a:off x="658440" y="154152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62" name="CustomShape 131"/>
          <p:cNvSpPr/>
          <p:nvPr/>
        </p:nvSpPr>
        <p:spPr>
          <a:xfrm>
            <a:off x="642600" y="1514520"/>
            <a:ext cx="451080" cy="374760"/>
          </a:xfrm>
          <a:prstGeom prst="rect">
            <a:avLst/>
          </a:prstGeom>
          <a:noFill/>
          <a:ln w="19080">
            <a:solidFill>
              <a:srgbClr val="000000"/>
            </a:solidFill>
            <a:miter/>
          </a:ln>
        </p:spPr>
      </p:sp>
      <p:sp>
        <p:nvSpPr>
          <p:cNvPr id="1463" name="CustomShape 132"/>
          <p:cNvSpPr/>
          <p:nvPr/>
        </p:nvSpPr>
        <p:spPr>
          <a:xfrm>
            <a:off x="533160" y="193212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64" name="CustomShape 133"/>
          <p:cNvSpPr/>
          <p:nvPr/>
        </p:nvSpPr>
        <p:spPr>
          <a:xfrm>
            <a:off x="642600" y="2741760"/>
            <a:ext cx="863640" cy="863280"/>
          </a:xfrm>
          <a:prstGeom prst="rect">
            <a:avLst/>
          </a:prstGeom>
          <a:solidFill>
            <a:srgbClr val="e8eef7"/>
          </a:solidFill>
          <a:ln>
            <a:noFill/>
          </a:ln>
        </p:spPr>
      </p:sp>
      <p:sp>
        <p:nvSpPr>
          <p:cNvPr id="1465" name="CustomShape 134"/>
          <p:cNvSpPr/>
          <p:nvPr/>
        </p:nvSpPr>
        <p:spPr>
          <a:xfrm>
            <a:off x="644400" y="2739960"/>
            <a:ext cx="861840" cy="865080"/>
          </a:xfrm>
          <a:prstGeom prst="rect">
            <a:avLst/>
          </a:prstGeom>
          <a:solidFill>
            <a:srgbClr val="e8eef7"/>
          </a:solidFill>
          <a:ln w="19080">
            <a:solidFill>
              <a:srgbClr val="000000"/>
            </a:solidFill>
            <a:miter/>
          </a:ln>
        </p:spPr>
      </p:sp>
      <p:sp>
        <p:nvSpPr>
          <p:cNvPr id="1466" name="CustomShape 135"/>
          <p:cNvSpPr/>
          <p:nvPr/>
        </p:nvSpPr>
        <p:spPr>
          <a:xfrm>
            <a:off x="65844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67" name="CustomShape 136"/>
          <p:cNvSpPr/>
          <p:nvPr/>
        </p:nvSpPr>
        <p:spPr>
          <a:xfrm>
            <a:off x="642600" y="2741760"/>
            <a:ext cx="451080" cy="374400"/>
          </a:xfrm>
          <a:prstGeom prst="rect">
            <a:avLst/>
          </a:prstGeom>
          <a:noFill/>
          <a:ln w="19080">
            <a:solidFill>
              <a:srgbClr val="000000"/>
            </a:solidFill>
            <a:miter/>
          </a:ln>
        </p:spPr>
      </p:sp>
      <p:sp>
        <p:nvSpPr>
          <p:cNvPr id="1468" name="CustomShape 137"/>
          <p:cNvSpPr/>
          <p:nvPr/>
        </p:nvSpPr>
        <p:spPr>
          <a:xfrm>
            <a:off x="533160" y="3159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69" name="CustomShape 138"/>
          <p:cNvSpPr/>
          <p:nvPr/>
        </p:nvSpPr>
        <p:spPr>
          <a:xfrm>
            <a:off x="1866600" y="2741760"/>
            <a:ext cx="863640" cy="863280"/>
          </a:xfrm>
          <a:prstGeom prst="rect">
            <a:avLst/>
          </a:prstGeom>
          <a:solidFill>
            <a:srgbClr val="e8eef7"/>
          </a:solidFill>
          <a:ln>
            <a:noFill/>
          </a:ln>
        </p:spPr>
      </p:sp>
      <p:sp>
        <p:nvSpPr>
          <p:cNvPr id="1470" name="CustomShape 139"/>
          <p:cNvSpPr/>
          <p:nvPr/>
        </p:nvSpPr>
        <p:spPr>
          <a:xfrm>
            <a:off x="1868040" y="2739960"/>
            <a:ext cx="862200" cy="865080"/>
          </a:xfrm>
          <a:prstGeom prst="rect">
            <a:avLst/>
          </a:prstGeom>
          <a:solidFill>
            <a:srgbClr val="e8eef7"/>
          </a:solidFill>
          <a:ln w="19080">
            <a:solidFill>
              <a:srgbClr val="000000"/>
            </a:solidFill>
            <a:miter/>
          </a:ln>
        </p:spPr>
      </p:sp>
      <p:sp>
        <p:nvSpPr>
          <p:cNvPr id="1471" name="CustomShape 140"/>
          <p:cNvSpPr/>
          <p:nvPr/>
        </p:nvSpPr>
        <p:spPr>
          <a:xfrm>
            <a:off x="188244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72" name="CustomShape 141"/>
          <p:cNvSpPr/>
          <p:nvPr/>
        </p:nvSpPr>
        <p:spPr>
          <a:xfrm>
            <a:off x="1866600" y="2741760"/>
            <a:ext cx="450720" cy="374400"/>
          </a:xfrm>
          <a:prstGeom prst="rect">
            <a:avLst/>
          </a:prstGeom>
          <a:noFill/>
          <a:ln w="19080">
            <a:solidFill>
              <a:srgbClr val="000000"/>
            </a:solidFill>
            <a:miter/>
          </a:ln>
        </p:spPr>
      </p:sp>
      <p:sp>
        <p:nvSpPr>
          <p:cNvPr id="1473" name="CustomShape 142"/>
          <p:cNvSpPr/>
          <p:nvPr/>
        </p:nvSpPr>
        <p:spPr>
          <a:xfrm>
            <a:off x="1757160" y="3159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74" name="CustomShape 143"/>
          <p:cNvSpPr/>
          <p:nvPr/>
        </p:nvSpPr>
        <p:spPr>
          <a:xfrm>
            <a:off x="3092040" y="2741760"/>
            <a:ext cx="863640" cy="863280"/>
          </a:xfrm>
          <a:prstGeom prst="rect">
            <a:avLst/>
          </a:prstGeom>
          <a:solidFill>
            <a:srgbClr val="e8eef7"/>
          </a:solidFill>
          <a:ln>
            <a:noFill/>
          </a:ln>
        </p:spPr>
      </p:sp>
      <p:sp>
        <p:nvSpPr>
          <p:cNvPr id="1475" name="CustomShape 144"/>
          <p:cNvSpPr/>
          <p:nvPr/>
        </p:nvSpPr>
        <p:spPr>
          <a:xfrm>
            <a:off x="3093840" y="2739960"/>
            <a:ext cx="861840" cy="865080"/>
          </a:xfrm>
          <a:prstGeom prst="rect">
            <a:avLst/>
          </a:prstGeom>
          <a:solidFill>
            <a:srgbClr val="e8eef7"/>
          </a:solidFill>
          <a:ln w="19080">
            <a:solidFill>
              <a:srgbClr val="000000"/>
            </a:solidFill>
            <a:miter/>
          </a:ln>
        </p:spPr>
      </p:sp>
      <p:sp>
        <p:nvSpPr>
          <p:cNvPr id="1476" name="CustomShape 145"/>
          <p:cNvSpPr/>
          <p:nvPr/>
        </p:nvSpPr>
        <p:spPr>
          <a:xfrm>
            <a:off x="3107880" y="27687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77" name="CustomShape 146"/>
          <p:cNvSpPr/>
          <p:nvPr/>
        </p:nvSpPr>
        <p:spPr>
          <a:xfrm>
            <a:off x="3092040" y="2741760"/>
            <a:ext cx="451080" cy="374400"/>
          </a:xfrm>
          <a:prstGeom prst="rect">
            <a:avLst/>
          </a:prstGeom>
          <a:noFill/>
          <a:ln w="19080">
            <a:solidFill>
              <a:srgbClr val="000000"/>
            </a:solidFill>
            <a:miter/>
          </a:ln>
        </p:spPr>
      </p:sp>
      <p:sp>
        <p:nvSpPr>
          <p:cNvPr id="1478" name="CustomShape 147"/>
          <p:cNvSpPr/>
          <p:nvPr/>
        </p:nvSpPr>
        <p:spPr>
          <a:xfrm>
            <a:off x="2982600" y="3159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79" name="CustomShape 148"/>
          <p:cNvSpPr/>
          <p:nvPr/>
        </p:nvSpPr>
        <p:spPr>
          <a:xfrm>
            <a:off x="4325760" y="2730600"/>
            <a:ext cx="863640" cy="863640"/>
          </a:xfrm>
          <a:prstGeom prst="rect">
            <a:avLst/>
          </a:prstGeom>
          <a:solidFill>
            <a:srgbClr val="e8eef7"/>
          </a:solidFill>
          <a:ln>
            <a:noFill/>
          </a:ln>
        </p:spPr>
      </p:sp>
      <p:sp>
        <p:nvSpPr>
          <p:cNvPr id="1480" name="CustomShape 149"/>
          <p:cNvSpPr/>
          <p:nvPr/>
        </p:nvSpPr>
        <p:spPr>
          <a:xfrm>
            <a:off x="4327200" y="2728800"/>
            <a:ext cx="862200" cy="865440"/>
          </a:xfrm>
          <a:prstGeom prst="rect">
            <a:avLst/>
          </a:prstGeom>
          <a:solidFill>
            <a:srgbClr val="e8eef7"/>
          </a:solidFill>
          <a:ln w="19080">
            <a:solidFill>
              <a:srgbClr val="000000"/>
            </a:solidFill>
            <a:miter/>
          </a:ln>
        </p:spPr>
      </p:sp>
      <p:sp>
        <p:nvSpPr>
          <p:cNvPr id="1481" name="CustomShape 150"/>
          <p:cNvSpPr/>
          <p:nvPr/>
        </p:nvSpPr>
        <p:spPr>
          <a:xfrm>
            <a:off x="4341600" y="27576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82" name="CustomShape 151"/>
          <p:cNvSpPr/>
          <p:nvPr/>
        </p:nvSpPr>
        <p:spPr>
          <a:xfrm>
            <a:off x="4325760" y="2730600"/>
            <a:ext cx="450720" cy="374400"/>
          </a:xfrm>
          <a:prstGeom prst="rect">
            <a:avLst/>
          </a:prstGeom>
          <a:noFill/>
          <a:ln w="19080">
            <a:solidFill>
              <a:srgbClr val="000000"/>
            </a:solidFill>
            <a:miter/>
          </a:ln>
        </p:spPr>
      </p:sp>
      <p:sp>
        <p:nvSpPr>
          <p:cNvPr id="1483" name="CustomShape 152"/>
          <p:cNvSpPr/>
          <p:nvPr/>
        </p:nvSpPr>
        <p:spPr>
          <a:xfrm>
            <a:off x="4215960" y="314784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84" name="CustomShape 153"/>
          <p:cNvSpPr/>
          <p:nvPr/>
        </p:nvSpPr>
        <p:spPr>
          <a:xfrm>
            <a:off x="4325760" y="3992400"/>
            <a:ext cx="863640" cy="863640"/>
          </a:xfrm>
          <a:prstGeom prst="rect">
            <a:avLst/>
          </a:prstGeom>
          <a:solidFill>
            <a:srgbClr val="e8eef7"/>
          </a:solidFill>
          <a:ln>
            <a:noFill/>
          </a:ln>
        </p:spPr>
      </p:sp>
      <p:sp>
        <p:nvSpPr>
          <p:cNvPr id="1485" name="CustomShape 154"/>
          <p:cNvSpPr/>
          <p:nvPr/>
        </p:nvSpPr>
        <p:spPr>
          <a:xfrm>
            <a:off x="4327200" y="3990960"/>
            <a:ext cx="862200" cy="865080"/>
          </a:xfrm>
          <a:prstGeom prst="rect">
            <a:avLst/>
          </a:prstGeom>
          <a:solidFill>
            <a:srgbClr val="e8eef7"/>
          </a:solidFill>
          <a:ln w="19080">
            <a:solidFill>
              <a:srgbClr val="000000"/>
            </a:solidFill>
            <a:miter/>
          </a:ln>
        </p:spPr>
      </p:sp>
      <p:sp>
        <p:nvSpPr>
          <p:cNvPr id="1486" name="CustomShape 155"/>
          <p:cNvSpPr/>
          <p:nvPr/>
        </p:nvSpPr>
        <p:spPr>
          <a:xfrm>
            <a:off x="434160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87" name="CustomShape 156"/>
          <p:cNvSpPr/>
          <p:nvPr/>
        </p:nvSpPr>
        <p:spPr>
          <a:xfrm>
            <a:off x="4325760" y="3992400"/>
            <a:ext cx="450720" cy="374760"/>
          </a:xfrm>
          <a:prstGeom prst="rect">
            <a:avLst/>
          </a:prstGeom>
          <a:noFill/>
          <a:ln w="19080">
            <a:solidFill>
              <a:srgbClr val="000000"/>
            </a:solidFill>
            <a:miter/>
          </a:ln>
        </p:spPr>
      </p:sp>
      <p:sp>
        <p:nvSpPr>
          <p:cNvPr id="1488" name="CustomShape 157"/>
          <p:cNvSpPr/>
          <p:nvPr/>
        </p:nvSpPr>
        <p:spPr>
          <a:xfrm>
            <a:off x="4215960" y="4410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89" name="CustomShape 158"/>
          <p:cNvSpPr/>
          <p:nvPr/>
        </p:nvSpPr>
        <p:spPr>
          <a:xfrm>
            <a:off x="3092040" y="3992400"/>
            <a:ext cx="863640" cy="863640"/>
          </a:xfrm>
          <a:prstGeom prst="rect">
            <a:avLst/>
          </a:prstGeom>
          <a:solidFill>
            <a:srgbClr val="e8eef7"/>
          </a:solidFill>
          <a:ln>
            <a:noFill/>
          </a:ln>
        </p:spPr>
      </p:sp>
      <p:sp>
        <p:nvSpPr>
          <p:cNvPr id="1490" name="CustomShape 159"/>
          <p:cNvSpPr/>
          <p:nvPr/>
        </p:nvSpPr>
        <p:spPr>
          <a:xfrm>
            <a:off x="3093840" y="3990960"/>
            <a:ext cx="861840" cy="865080"/>
          </a:xfrm>
          <a:prstGeom prst="rect">
            <a:avLst/>
          </a:prstGeom>
          <a:solidFill>
            <a:srgbClr val="e8eef7"/>
          </a:solidFill>
          <a:ln w="19080">
            <a:solidFill>
              <a:srgbClr val="000000"/>
            </a:solidFill>
            <a:miter/>
          </a:ln>
        </p:spPr>
      </p:sp>
      <p:sp>
        <p:nvSpPr>
          <p:cNvPr id="1491" name="CustomShape 160"/>
          <p:cNvSpPr/>
          <p:nvPr/>
        </p:nvSpPr>
        <p:spPr>
          <a:xfrm>
            <a:off x="310788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92" name="CustomShape 161"/>
          <p:cNvSpPr/>
          <p:nvPr/>
        </p:nvSpPr>
        <p:spPr>
          <a:xfrm>
            <a:off x="3092040" y="3992400"/>
            <a:ext cx="451080" cy="374760"/>
          </a:xfrm>
          <a:prstGeom prst="rect">
            <a:avLst/>
          </a:prstGeom>
          <a:noFill/>
          <a:ln w="19080">
            <a:solidFill>
              <a:srgbClr val="000000"/>
            </a:solidFill>
            <a:miter/>
          </a:ln>
        </p:spPr>
      </p:sp>
      <p:sp>
        <p:nvSpPr>
          <p:cNvPr id="1493" name="CustomShape 162"/>
          <p:cNvSpPr/>
          <p:nvPr/>
        </p:nvSpPr>
        <p:spPr>
          <a:xfrm>
            <a:off x="2982600" y="4410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94" name="CustomShape 163"/>
          <p:cNvSpPr/>
          <p:nvPr/>
        </p:nvSpPr>
        <p:spPr>
          <a:xfrm>
            <a:off x="1866600" y="3992400"/>
            <a:ext cx="863640" cy="863640"/>
          </a:xfrm>
          <a:prstGeom prst="rect">
            <a:avLst/>
          </a:prstGeom>
          <a:solidFill>
            <a:srgbClr val="e8eef7"/>
          </a:solidFill>
          <a:ln>
            <a:noFill/>
          </a:ln>
        </p:spPr>
      </p:sp>
      <p:sp>
        <p:nvSpPr>
          <p:cNvPr id="1495" name="CustomShape 164"/>
          <p:cNvSpPr/>
          <p:nvPr/>
        </p:nvSpPr>
        <p:spPr>
          <a:xfrm>
            <a:off x="1868040" y="3990960"/>
            <a:ext cx="862200" cy="865080"/>
          </a:xfrm>
          <a:prstGeom prst="rect">
            <a:avLst/>
          </a:prstGeom>
          <a:solidFill>
            <a:srgbClr val="e8eef7"/>
          </a:solidFill>
          <a:ln w="19080">
            <a:solidFill>
              <a:srgbClr val="000000"/>
            </a:solidFill>
            <a:miter/>
          </a:ln>
        </p:spPr>
      </p:sp>
      <p:sp>
        <p:nvSpPr>
          <p:cNvPr id="1496" name="CustomShape 165"/>
          <p:cNvSpPr/>
          <p:nvPr/>
        </p:nvSpPr>
        <p:spPr>
          <a:xfrm>
            <a:off x="1882440" y="40194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497" name="CustomShape 166"/>
          <p:cNvSpPr/>
          <p:nvPr/>
        </p:nvSpPr>
        <p:spPr>
          <a:xfrm>
            <a:off x="1866600" y="3992400"/>
            <a:ext cx="450720" cy="374760"/>
          </a:xfrm>
          <a:prstGeom prst="rect">
            <a:avLst/>
          </a:prstGeom>
          <a:noFill/>
          <a:ln w="19080">
            <a:solidFill>
              <a:srgbClr val="000000"/>
            </a:solidFill>
            <a:miter/>
          </a:ln>
        </p:spPr>
      </p:sp>
      <p:sp>
        <p:nvSpPr>
          <p:cNvPr id="1498" name="CustomShape 167"/>
          <p:cNvSpPr/>
          <p:nvPr/>
        </p:nvSpPr>
        <p:spPr>
          <a:xfrm>
            <a:off x="1757160" y="4410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499" name="CustomShape 168"/>
          <p:cNvSpPr/>
          <p:nvPr/>
        </p:nvSpPr>
        <p:spPr>
          <a:xfrm>
            <a:off x="644400" y="3981600"/>
            <a:ext cx="863280" cy="863280"/>
          </a:xfrm>
          <a:prstGeom prst="rect">
            <a:avLst/>
          </a:prstGeom>
          <a:solidFill>
            <a:srgbClr val="e8eef7"/>
          </a:solidFill>
          <a:ln>
            <a:noFill/>
          </a:ln>
        </p:spPr>
      </p:sp>
      <p:sp>
        <p:nvSpPr>
          <p:cNvPr id="1500" name="CustomShape 169"/>
          <p:cNvSpPr/>
          <p:nvPr/>
        </p:nvSpPr>
        <p:spPr>
          <a:xfrm>
            <a:off x="645840" y="3979800"/>
            <a:ext cx="861840" cy="865080"/>
          </a:xfrm>
          <a:prstGeom prst="rect">
            <a:avLst/>
          </a:prstGeom>
          <a:solidFill>
            <a:srgbClr val="e8eef7"/>
          </a:solidFill>
          <a:ln w="19080">
            <a:solidFill>
              <a:srgbClr val="000000"/>
            </a:solidFill>
            <a:miter/>
          </a:ln>
        </p:spPr>
      </p:sp>
      <p:sp>
        <p:nvSpPr>
          <p:cNvPr id="1501" name="CustomShape 170"/>
          <p:cNvSpPr/>
          <p:nvPr/>
        </p:nvSpPr>
        <p:spPr>
          <a:xfrm>
            <a:off x="660240" y="40086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502" name="CustomShape 171"/>
          <p:cNvSpPr/>
          <p:nvPr/>
        </p:nvSpPr>
        <p:spPr>
          <a:xfrm>
            <a:off x="644400" y="3981600"/>
            <a:ext cx="450720" cy="374400"/>
          </a:xfrm>
          <a:prstGeom prst="rect">
            <a:avLst/>
          </a:prstGeom>
          <a:noFill/>
          <a:ln w="19080">
            <a:solidFill>
              <a:srgbClr val="000000"/>
            </a:solidFill>
            <a:miter/>
          </a:ln>
        </p:spPr>
      </p:sp>
      <p:sp>
        <p:nvSpPr>
          <p:cNvPr id="1503" name="CustomShape 172"/>
          <p:cNvSpPr/>
          <p:nvPr/>
        </p:nvSpPr>
        <p:spPr>
          <a:xfrm>
            <a:off x="534600" y="439884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504" name="CustomShape 173"/>
          <p:cNvSpPr/>
          <p:nvPr/>
        </p:nvSpPr>
        <p:spPr>
          <a:xfrm>
            <a:off x="637920" y="5203800"/>
            <a:ext cx="863640" cy="863640"/>
          </a:xfrm>
          <a:prstGeom prst="rect">
            <a:avLst/>
          </a:prstGeom>
          <a:solidFill>
            <a:srgbClr val="e8eef7"/>
          </a:solidFill>
          <a:ln>
            <a:noFill/>
          </a:ln>
        </p:spPr>
      </p:sp>
      <p:sp>
        <p:nvSpPr>
          <p:cNvPr id="1505" name="CustomShape 174"/>
          <p:cNvSpPr/>
          <p:nvPr/>
        </p:nvSpPr>
        <p:spPr>
          <a:xfrm>
            <a:off x="639360" y="5202360"/>
            <a:ext cx="862200" cy="865080"/>
          </a:xfrm>
          <a:prstGeom prst="rect">
            <a:avLst/>
          </a:prstGeom>
          <a:solidFill>
            <a:srgbClr val="e8eef7"/>
          </a:solidFill>
          <a:ln w="19080">
            <a:solidFill>
              <a:srgbClr val="000000"/>
            </a:solidFill>
            <a:miter/>
          </a:ln>
        </p:spPr>
      </p:sp>
      <p:sp>
        <p:nvSpPr>
          <p:cNvPr id="1506" name="CustomShape 175"/>
          <p:cNvSpPr/>
          <p:nvPr/>
        </p:nvSpPr>
        <p:spPr>
          <a:xfrm>
            <a:off x="65376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507" name="CustomShape 176"/>
          <p:cNvSpPr/>
          <p:nvPr/>
        </p:nvSpPr>
        <p:spPr>
          <a:xfrm>
            <a:off x="637920" y="5203800"/>
            <a:ext cx="450720" cy="374760"/>
          </a:xfrm>
          <a:prstGeom prst="rect">
            <a:avLst/>
          </a:prstGeom>
          <a:noFill/>
          <a:ln w="19080">
            <a:solidFill>
              <a:srgbClr val="000000"/>
            </a:solidFill>
            <a:miter/>
          </a:ln>
        </p:spPr>
      </p:sp>
      <p:sp>
        <p:nvSpPr>
          <p:cNvPr id="1508" name="CustomShape 177"/>
          <p:cNvSpPr/>
          <p:nvPr/>
        </p:nvSpPr>
        <p:spPr>
          <a:xfrm>
            <a:off x="528480" y="56214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509" name="CustomShape 178"/>
          <p:cNvSpPr/>
          <p:nvPr/>
        </p:nvSpPr>
        <p:spPr>
          <a:xfrm>
            <a:off x="1866600" y="5203800"/>
            <a:ext cx="863640" cy="863640"/>
          </a:xfrm>
          <a:prstGeom prst="rect">
            <a:avLst/>
          </a:prstGeom>
          <a:solidFill>
            <a:srgbClr val="e8eef7"/>
          </a:solidFill>
          <a:ln>
            <a:noFill/>
          </a:ln>
        </p:spPr>
      </p:sp>
      <p:sp>
        <p:nvSpPr>
          <p:cNvPr id="1510" name="CustomShape 179"/>
          <p:cNvSpPr/>
          <p:nvPr/>
        </p:nvSpPr>
        <p:spPr>
          <a:xfrm>
            <a:off x="1868040" y="5202360"/>
            <a:ext cx="862200" cy="865080"/>
          </a:xfrm>
          <a:prstGeom prst="rect">
            <a:avLst/>
          </a:prstGeom>
          <a:solidFill>
            <a:srgbClr val="e8eef7"/>
          </a:solidFill>
          <a:ln w="19080">
            <a:solidFill>
              <a:srgbClr val="000000"/>
            </a:solidFill>
            <a:miter/>
          </a:ln>
        </p:spPr>
      </p:sp>
      <p:sp>
        <p:nvSpPr>
          <p:cNvPr id="1511" name="CustomShape 180"/>
          <p:cNvSpPr/>
          <p:nvPr/>
        </p:nvSpPr>
        <p:spPr>
          <a:xfrm>
            <a:off x="1882440" y="523080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512" name="CustomShape 181"/>
          <p:cNvSpPr/>
          <p:nvPr/>
        </p:nvSpPr>
        <p:spPr>
          <a:xfrm>
            <a:off x="1866600" y="5203800"/>
            <a:ext cx="450720" cy="374760"/>
          </a:xfrm>
          <a:prstGeom prst="rect">
            <a:avLst/>
          </a:prstGeom>
          <a:noFill/>
          <a:ln w="19080">
            <a:solidFill>
              <a:srgbClr val="000000"/>
            </a:solidFill>
            <a:miter/>
          </a:ln>
        </p:spPr>
      </p:sp>
      <p:sp>
        <p:nvSpPr>
          <p:cNvPr id="1513" name="CustomShape 182"/>
          <p:cNvSpPr/>
          <p:nvPr/>
        </p:nvSpPr>
        <p:spPr>
          <a:xfrm>
            <a:off x="1757160" y="56214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514" name="CustomShape 183"/>
          <p:cNvSpPr/>
          <p:nvPr/>
        </p:nvSpPr>
        <p:spPr>
          <a:xfrm>
            <a:off x="3092040" y="5207040"/>
            <a:ext cx="863640" cy="863640"/>
          </a:xfrm>
          <a:prstGeom prst="rect">
            <a:avLst/>
          </a:prstGeom>
          <a:solidFill>
            <a:srgbClr val="e8eef7"/>
          </a:solidFill>
          <a:ln>
            <a:noFill/>
          </a:ln>
        </p:spPr>
      </p:sp>
      <p:sp>
        <p:nvSpPr>
          <p:cNvPr id="1515" name="CustomShape 184"/>
          <p:cNvSpPr/>
          <p:nvPr/>
        </p:nvSpPr>
        <p:spPr>
          <a:xfrm>
            <a:off x="3093840" y="5205240"/>
            <a:ext cx="861840" cy="865440"/>
          </a:xfrm>
          <a:prstGeom prst="rect">
            <a:avLst/>
          </a:prstGeom>
          <a:solidFill>
            <a:srgbClr val="e8eef7"/>
          </a:solidFill>
          <a:ln w="19080">
            <a:solidFill>
              <a:srgbClr val="000000"/>
            </a:solidFill>
            <a:miter/>
          </a:ln>
        </p:spPr>
      </p:sp>
      <p:sp>
        <p:nvSpPr>
          <p:cNvPr id="1516" name="CustomShape 185"/>
          <p:cNvSpPr/>
          <p:nvPr/>
        </p:nvSpPr>
        <p:spPr>
          <a:xfrm>
            <a:off x="3107880" y="523404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517" name="CustomShape 186"/>
          <p:cNvSpPr/>
          <p:nvPr/>
        </p:nvSpPr>
        <p:spPr>
          <a:xfrm>
            <a:off x="3092040" y="5207040"/>
            <a:ext cx="451080" cy="374760"/>
          </a:xfrm>
          <a:prstGeom prst="rect">
            <a:avLst/>
          </a:prstGeom>
          <a:noFill/>
          <a:ln w="19080">
            <a:solidFill>
              <a:srgbClr val="000000"/>
            </a:solidFill>
            <a:miter/>
          </a:ln>
        </p:spPr>
      </p:sp>
      <p:sp>
        <p:nvSpPr>
          <p:cNvPr id="1518" name="CustomShape 187"/>
          <p:cNvSpPr/>
          <p:nvPr/>
        </p:nvSpPr>
        <p:spPr>
          <a:xfrm>
            <a:off x="2982600" y="562464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519" name="CustomShape 188"/>
          <p:cNvSpPr/>
          <p:nvPr/>
        </p:nvSpPr>
        <p:spPr>
          <a:xfrm>
            <a:off x="4331880" y="5202360"/>
            <a:ext cx="863640" cy="863640"/>
          </a:xfrm>
          <a:prstGeom prst="rect">
            <a:avLst/>
          </a:prstGeom>
          <a:solidFill>
            <a:srgbClr val="e8eef7"/>
          </a:solidFill>
          <a:ln>
            <a:noFill/>
          </a:ln>
        </p:spPr>
      </p:sp>
      <p:sp>
        <p:nvSpPr>
          <p:cNvPr id="1520" name="CustomShape 189"/>
          <p:cNvSpPr/>
          <p:nvPr/>
        </p:nvSpPr>
        <p:spPr>
          <a:xfrm>
            <a:off x="4333680" y="5200560"/>
            <a:ext cx="861840" cy="865440"/>
          </a:xfrm>
          <a:prstGeom prst="rect">
            <a:avLst/>
          </a:prstGeom>
          <a:solidFill>
            <a:srgbClr val="e8eef7"/>
          </a:solidFill>
          <a:ln w="19080">
            <a:solidFill>
              <a:srgbClr val="000000"/>
            </a:solidFill>
            <a:miter/>
          </a:ln>
        </p:spPr>
      </p:sp>
      <p:sp>
        <p:nvSpPr>
          <p:cNvPr id="1521" name="CustomShape 190"/>
          <p:cNvSpPr/>
          <p:nvPr/>
        </p:nvSpPr>
        <p:spPr>
          <a:xfrm>
            <a:off x="4347720" y="5229360"/>
            <a:ext cx="406080" cy="366120"/>
          </a:xfrm>
          <a:prstGeom prst="rect">
            <a:avLst/>
          </a:prstGeom>
          <a:noFill/>
          <a:ln>
            <a:noFill/>
          </a:ln>
        </p:spPr>
        <p:txBody>
          <a:bodyPr wrap="none" lIns="0" rIns="0" tIns="0" bIns="0"/>
          <a:p>
            <a:pPr algn="ctr"/>
            <a:r>
              <a:rPr b="1" lang="en-US" sz="2400">
                <a:solidFill>
                  <a:srgbClr val="000000"/>
                </a:solidFill>
                <a:latin typeface="Arial"/>
              </a:rPr>
              <a:t>PE</a:t>
            </a:r>
            <a:endParaRPr/>
          </a:p>
        </p:txBody>
      </p:sp>
      <p:sp>
        <p:nvSpPr>
          <p:cNvPr id="1522" name="CustomShape 191"/>
          <p:cNvSpPr/>
          <p:nvPr/>
        </p:nvSpPr>
        <p:spPr>
          <a:xfrm>
            <a:off x="4331880" y="5202360"/>
            <a:ext cx="451080" cy="374400"/>
          </a:xfrm>
          <a:prstGeom prst="rect">
            <a:avLst/>
          </a:prstGeom>
          <a:noFill/>
          <a:ln w="19080">
            <a:solidFill>
              <a:srgbClr val="000000"/>
            </a:solidFill>
            <a:miter/>
          </a:ln>
        </p:spPr>
      </p:sp>
      <p:sp>
        <p:nvSpPr>
          <p:cNvPr id="1523" name="CustomShape 192"/>
          <p:cNvSpPr/>
          <p:nvPr/>
        </p:nvSpPr>
        <p:spPr>
          <a:xfrm>
            <a:off x="4222440" y="5634000"/>
            <a:ext cx="1092240" cy="243720"/>
          </a:xfrm>
          <a:prstGeom prst="rect">
            <a:avLst/>
          </a:prstGeom>
          <a:noFill/>
          <a:ln>
            <a:noFill/>
          </a:ln>
        </p:spPr>
        <p:txBody>
          <a:bodyPr lIns="0" rIns="0" tIns="0" bIns="0"/>
          <a:p>
            <a:pPr algn="ctr"/>
            <a:r>
              <a:rPr b="1" lang="en-US" sz="1600">
                <a:solidFill>
                  <a:srgbClr val="0033cc"/>
                </a:solidFill>
                <a:latin typeface="Arial"/>
              </a:rPr>
              <a:t>L2 bank</a:t>
            </a:r>
            <a:endParaRPr/>
          </a:p>
        </p:txBody>
      </p:sp>
      <p:sp>
        <p:nvSpPr>
          <p:cNvPr id="1524" name="CustomShape 193"/>
          <p:cNvSpPr/>
          <p:nvPr/>
        </p:nvSpPr>
        <p:spPr>
          <a:xfrm>
            <a:off x="4776480" y="3992400"/>
            <a:ext cx="406440" cy="374760"/>
          </a:xfrm>
          <a:prstGeom prst="rect">
            <a:avLst/>
          </a:prstGeom>
          <a:noFill/>
          <a:ln w="19080">
            <a:solidFill>
              <a:srgbClr val="000000"/>
            </a:solidFill>
            <a:miter/>
          </a:ln>
        </p:spPr>
      </p:sp>
      <p:sp>
        <p:nvSpPr>
          <p:cNvPr id="1525" name="CustomShape 194"/>
          <p:cNvSpPr/>
          <p:nvPr/>
        </p:nvSpPr>
        <p:spPr>
          <a:xfrm>
            <a:off x="4841280" y="40482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26" name="CustomShape 195"/>
          <p:cNvSpPr/>
          <p:nvPr/>
        </p:nvSpPr>
        <p:spPr>
          <a:xfrm>
            <a:off x="4789080" y="2728800"/>
            <a:ext cx="406440" cy="374760"/>
          </a:xfrm>
          <a:prstGeom prst="rect">
            <a:avLst/>
          </a:prstGeom>
          <a:noFill/>
          <a:ln w="19080">
            <a:solidFill>
              <a:srgbClr val="000000"/>
            </a:solidFill>
            <a:miter/>
          </a:ln>
        </p:spPr>
      </p:sp>
      <p:sp>
        <p:nvSpPr>
          <p:cNvPr id="1527" name="CustomShape 196"/>
          <p:cNvSpPr/>
          <p:nvPr/>
        </p:nvSpPr>
        <p:spPr>
          <a:xfrm>
            <a:off x="4853880" y="27846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28" name="CustomShape 197"/>
          <p:cNvSpPr/>
          <p:nvPr/>
        </p:nvSpPr>
        <p:spPr>
          <a:xfrm>
            <a:off x="4754160" y="1512720"/>
            <a:ext cx="406440" cy="374760"/>
          </a:xfrm>
          <a:prstGeom prst="rect">
            <a:avLst/>
          </a:prstGeom>
          <a:noFill/>
          <a:ln w="19080">
            <a:solidFill>
              <a:srgbClr val="000000"/>
            </a:solidFill>
            <a:miter/>
          </a:ln>
        </p:spPr>
      </p:sp>
      <p:sp>
        <p:nvSpPr>
          <p:cNvPr id="1529" name="CustomShape 198"/>
          <p:cNvSpPr/>
          <p:nvPr/>
        </p:nvSpPr>
        <p:spPr>
          <a:xfrm>
            <a:off x="4818960" y="15685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30" name="CustomShape 199"/>
          <p:cNvSpPr/>
          <p:nvPr/>
        </p:nvSpPr>
        <p:spPr>
          <a:xfrm>
            <a:off x="3536640" y="1512720"/>
            <a:ext cx="406440" cy="374760"/>
          </a:xfrm>
          <a:prstGeom prst="rect">
            <a:avLst/>
          </a:prstGeom>
          <a:noFill/>
          <a:ln w="19080">
            <a:solidFill>
              <a:srgbClr val="000000"/>
            </a:solidFill>
            <a:miter/>
          </a:ln>
        </p:spPr>
      </p:sp>
      <p:sp>
        <p:nvSpPr>
          <p:cNvPr id="1531" name="CustomShape 200"/>
          <p:cNvSpPr/>
          <p:nvPr/>
        </p:nvSpPr>
        <p:spPr>
          <a:xfrm>
            <a:off x="3601440" y="15685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32" name="CustomShape 201"/>
          <p:cNvSpPr/>
          <p:nvPr/>
        </p:nvSpPr>
        <p:spPr>
          <a:xfrm>
            <a:off x="2317320" y="1512720"/>
            <a:ext cx="406440" cy="374760"/>
          </a:xfrm>
          <a:prstGeom prst="rect">
            <a:avLst/>
          </a:prstGeom>
          <a:noFill/>
          <a:ln w="19080">
            <a:solidFill>
              <a:srgbClr val="000000"/>
            </a:solidFill>
            <a:miter/>
          </a:ln>
        </p:spPr>
      </p:sp>
      <p:sp>
        <p:nvSpPr>
          <p:cNvPr id="1533" name="CustomShape 202"/>
          <p:cNvSpPr/>
          <p:nvPr/>
        </p:nvSpPr>
        <p:spPr>
          <a:xfrm>
            <a:off x="2382120" y="15685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34" name="CustomShape 203"/>
          <p:cNvSpPr/>
          <p:nvPr/>
        </p:nvSpPr>
        <p:spPr>
          <a:xfrm>
            <a:off x="1112400" y="1512720"/>
            <a:ext cx="406440" cy="374760"/>
          </a:xfrm>
          <a:prstGeom prst="rect">
            <a:avLst/>
          </a:prstGeom>
          <a:noFill/>
          <a:ln w="19080">
            <a:solidFill>
              <a:srgbClr val="000000"/>
            </a:solidFill>
            <a:miter/>
          </a:ln>
        </p:spPr>
      </p:sp>
      <p:sp>
        <p:nvSpPr>
          <p:cNvPr id="1535" name="CustomShape 204"/>
          <p:cNvSpPr/>
          <p:nvPr/>
        </p:nvSpPr>
        <p:spPr>
          <a:xfrm>
            <a:off x="1177200" y="15685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36" name="CustomShape 205"/>
          <p:cNvSpPr/>
          <p:nvPr/>
        </p:nvSpPr>
        <p:spPr>
          <a:xfrm>
            <a:off x="1099800" y="2733840"/>
            <a:ext cx="406440" cy="374400"/>
          </a:xfrm>
          <a:prstGeom prst="rect">
            <a:avLst/>
          </a:prstGeom>
          <a:noFill/>
          <a:ln w="19080">
            <a:solidFill>
              <a:srgbClr val="000000"/>
            </a:solidFill>
            <a:miter/>
          </a:ln>
        </p:spPr>
      </p:sp>
      <p:sp>
        <p:nvSpPr>
          <p:cNvPr id="1537" name="CustomShape 206"/>
          <p:cNvSpPr/>
          <p:nvPr/>
        </p:nvSpPr>
        <p:spPr>
          <a:xfrm>
            <a:off x="1164600" y="278928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38" name="CustomShape 207"/>
          <p:cNvSpPr/>
          <p:nvPr/>
        </p:nvSpPr>
        <p:spPr>
          <a:xfrm>
            <a:off x="1103040" y="3981600"/>
            <a:ext cx="406440" cy="374400"/>
          </a:xfrm>
          <a:prstGeom prst="rect">
            <a:avLst/>
          </a:prstGeom>
          <a:noFill/>
          <a:ln w="19080">
            <a:solidFill>
              <a:srgbClr val="000000"/>
            </a:solidFill>
            <a:miter/>
          </a:ln>
        </p:spPr>
      </p:sp>
      <p:sp>
        <p:nvSpPr>
          <p:cNvPr id="1539" name="CustomShape 208"/>
          <p:cNvSpPr/>
          <p:nvPr/>
        </p:nvSpPr>
        <p:spPr>
          <a:xfrm>
            <a:off x="1167840" y="403704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40" name="CustomShape 209"/>
          <p:cNvSpPr/>
          <p:nvPr/>
        </p:nvSpPr>
        <p:spPr>
          <a:xfrm>
            <a:off x="1103040" y="5202360"/>
            <a:ext cx="406440" cy="374400"/>
          </a:xfrm>
          <a:prstGeom prst="rect">
            <a:avLst/>
          </a:prstGeom>
          <a:noFill/>
          <a:ln w="19080">
            <a:solidFill>
              <a:srgbClr val="000000"/>
            </a:solidFill>
            <a:miter/>
          </a:ln>
        </p:spPr>
      </p:sp>
      <p:sp>
        <p:nvSpPr>
          <p:cNvPr id="1541" name="CustomShape 210"/>
          <p:cNvSpPr/>
          <p:nvPr/>
        </p:nvSpPr>
        <p:spPr>
          <a:xfrm>
            <a:off x="1167840" y="52578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42" name="CustomShape 211"/>
          <p:cNvSpPr/>
          <p:nvPr/>
        </p:nvSpPr>
        <p:spPr>
          <a:xfrm>
            <a:off x="2317320" y="5202360"/>
            <a:ext cx="406440" cy="374400"/>
          </a:xfrm>
          <a:prstGeom prst="rect">
            <a:avLst/>
          </a:prstGeom>
          <a:noFill/>
          <a:ln w="19080">
            <a:solidFill>
              <a:srgbClr val="000000"/>
            </a:solidFill>
            <a:miter/>
          </a:ln>
        </p:spPr>
      </p:sp>
      <p:sp>
        <p:nvSpPr>
          <p:cNvPr id="1543" name="CustomShape 212"/>
          <p:cNvSpPr/>
          <p:nvPr/>
        </p:nvSpPr>
        <p:spPr>
          <a:xfrm>
            <a:off x="2382120" y="52578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44" name="CustomShape 213"/>
          <p:cNvSpPr/>
          <p:nvPr/>
        </p:nvSpPr>
        <p:spPr>
          <a:xfrm>
            <a:off x="2320560" y="3981600"/>
            <a:ext cx="406440" cy="374400"/>
          </a:xfrm>
          <a:prstGeom prst="rect">
            <a:avLst/>
          </a:prstGeom>
          <a:noFill/>
          <a:ln w="19080">
            <a:solidFill>
              <a:srgbClr val="000000"/>
            </a:solidFill>
            <a:miter/>
          </a:ln>
        </p:spPr>
      </p:sp>
      <p:sp>
        <p:nvSpPr>
          <p:cNvPr id="1545" name="CustomShape 214"/>
          <p:cNvSpPr/>
          <p:nvPr/>
        </p:nvSpPr>
        <p:spPr>
          <a:xfrm>
            <a:off x="2385360" y="403704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46" name="CustomShape 215"/>
          <p:cNvSpPr/>
          <p:nvPr/>
        </p:nvSpPr>
        <p:spPr>
          <a:xfrm>
            <a:off x="2320560" y="2735280"/>
            <a:ext cx="406440" cy="374760"/>
          </a:xfrm>
          <a:prstGeom prst="rect">
            <a:avLst/>
          </a:prstGeom>
          <a:noFill/>
          <a:ln w="19080">
            <a:solidFill>
              <a:srgbClr val="000000"/>
            </a:solidFill>
            <a:miter/>
          </a:ln>
        </p:spPr>
      </p:sp>
      <p:sp>
        <p:nvSpPr>
          <p:cNvPr id="1547" name="CustomShape 216"/>
          <p:cNvSpPr/>
          <p:nvPr/>
        </p:nvSpPr>
        <p:spPr>
          <a:xfrm>
            <a:off x="2385360" y="27907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48" name="CustomShape 217"/>
          <p:cNvSpPr/>
          <p:nvPr/>
        </p:nvSpPr>
        <p:spPr>
          <a:xfrm>
            <a:off x="3536640" y="2735280"/>
            <a:ext cx="406440" cy="374760"/>
          </a:xfrm>
          <a:prstGeom prst="rect">
            <a:avLst/>
          </a:prstGeom>
          <a:noFill/>
          <a:ln w="19080">
            <a:solidFill>
              <a:srgbClr val="000000"/>
            </a:solidFill>
            <a:miter/>
          </a:ln>
        </p:spPr>
      </p:sp>
      <p:sp>
        <p:nvSpPr>
          <p:cNvPr id="1549" name="CustomShape 218"/>
          <p:cNvSpPr/>
          <p:nvPr/>
        </p:nvSpPr>
        <p:spPr>
          <a:xfrm>
            <a:off x="3601440" y="279072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50" name="CustomShape 219"/>
          <p:cNvSpPr/>
          <p:nvPr/>
        </p:nvSpPr>
        <p:spPr>
          <a:xfrm>
            <a:off x="3549240" y="3981600"/>
            <a:ext cx="406440" cy="374400"/>
          </a:xfrm>
          <a:prstGeom prst="rect">
            <a:avLst/>
          </a:prstGeom>
          <a:noFill/>
          <a:ln w="19080">
            <a:solidFill>
              <a:srgbClr val="000000"/>
            </a:solidFill>
            <a:miter/>
          </a:ln>
        </p:spPr>
      </p:sp>
      <p:sp>
        <p:nvSpPr>
          <p:cNvPr id="1551" name="CustomShape 220"/>
          <p:cNvSpPr/>
          <p:nvPr/>
        </p:nvSpPr>
        <p:spPr>
          <a:xfrm>
            <a:off x="3614040" y="403704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52" name="CustomShape 221"/>
          <p:cNvSpPr/>
          <p:nvPr/>
        </p:nvSpPr>
        <p:spPr>
          <a:xfrm>
            <a:off x="3536640" y="5202360"/>
            <a:ext cx="406440" cy="374400"/>
          </a:xfrm>
          <a:prstGeom prst="rect">
            <a:avLst/>
          </a:prstGeom>
          <a:noFill/>
          <a:ln w="19080">
            <a:solidFill>
              <a:srgbClr val="000000"/>
            </a:solidFill>
            <a:miter/>
          </a:ln>
        </p:spPr>
      </p:sp>
      <p:sp>
        <p:nvSpPr>
          <p:cNvPr id="1553" name="CustomShape 222"/>
          <p:cNvSpPr/>
          <p:nvPr/>
        </p:nvSpPr>
        <p:spPr>
          <a:xfrm>
            <a:off x="3601440" y="52578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54" name="CustomShape 223"/>
          <p:cNvSpPr/>
          <p:nvPr/>
        </p:nvSpPr>
        <p:spPr>
          <a:xfrm>
            <a:off x="4770000" y="5202360"/>
            <a:ext cx="406440" cy="374400"/>
          </a:xfrm>
          <a:prstGeom prst="rect">
            <a:avLst/>
          </a:prstGeom>
          <a:noFill/>
          <a:ln w="19080">
            <a:solidFill>
              <a:srgbClr val="000000"/>
            </a:solidFill>
            <a:miter/>
          </a:ln>
        </p:spPr>
      </p:sp>
      <p:sp>
        <p:nvSpPr>
          <p:cNvPr id="1555" name="CustomShape 224"/>
          <p:cNvSpPr/>
          <p:nvPr/>
        </p:nvSpPr>
        <p:spPr>
          <a:xfrm>
            <a:off x="4834800" y="5257800"/>
            <a:ext cx="267480" cy="274680"/>
          </a:xfrm>
          <a:prstGeom prst="rect">
            <a:avLst/>
          </a:prstGeom>
          <a:noFill/>
          <a:ln>
            <a:noFill/>
          </a:ln>
        </p:spPr>
        <p:txBody>
          <a:bodyPr wrap="none" lIns="0" rIns="0" tIns="0" bIns="0"/>
          <a:p>
            <a:pPr algn="ctr"/>
            <a:r>
              <a:rPr b="1" lang="en-US">
                <a:solidFill>
                  <a:srgbClr val="000000"/>
                </a:solidFill>
                <a:latin typeface="Arial"/>
              </a:rPr>
              <a:t>L1</a:t>
            </a:r>
            <a:endParaRPr/>
          </a:p>
        </p:txBody>
      </p:sp>
      <p:sp>
        <p:nvSpPr>
          <p:cNvPr id="1556" name="CustomShape 225"/>
          <p:cNvSpPr/>
          <p:nvPr/>
        </p:nvSpPr>
        <p:spPr>
          <a:xfrm>
            <a:off x="1149480" y="3401640"/>
            <a:ext cx="360360" cy="215640"/>
          </a:xfrm>
          <a:prstGeom prst="rect">
            <a:avLst/>
          </a:prstGeom>
          <a:solidFill>
            <a:srgbClr val="9a9a9a"/>
          </a:solidFill>
          <a:ln w="9360">
            <a:solidFill>
              <a:srgbClr val="ff0000"/>
            </a:solidFill>
            <a:miter/>
          </a:ln>
        </p:spPr>
      </p:sp>
      <p:sp>
        <p:nvSpPr>
          <p:cNvPr id="1557" name="CustomShape 226"/>
          <p:cNvSpPr/>
          <p:nvPr/>
        </p:nvSpPr>
        <p:spPr>
          <a:xfrm>
            <a:off x="1149480" y="3401640"/>
            <a:ext cx="360360" cy="215640"/>
          </a:xfrm>
          <a:prstGeom prst="rect">
            <a:avLst/>
          </a:prstGeom>
          <a:noFill/>
          <a:ln w="15840">
            <a:solidFill>
              <a:srgbClr val="ff0000"/>
            </a:solidFill>
            <a:round/>
          </a:ln>
        </p:spPr>
      </p:sp>
      <p:sp>
        <p:nvSpPr>
          <p:cNvPr id="1558" name="CustomShape 227"/>
          <p:cNvSpPr/>
          <p:nvPr/>
        </p:nvSpPr>
        <p:spPr>
          <a:xfrm>
            <a:off x="123984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59" name="CustomShape 228"/>
          <p:cNvSpPr/>
          <p:nvPr/>
        </p:nvSpPr>
        <p:spPr>
          <a:xfrm>
            <a:off x="1581120" y="3689280"/>
            <a:ext cx="216000" cy="215280"/>
          </a:xfrm>
          <a:prstGeom prst="rect">
            <a:avLst/>
          </a:prstGeom>
          <a:solidFill>
            <a:srgbClr val="e6e6e6"/>
          </a:solidFill>
          <a:ln w="9360">
            <a:solidFill>
              <a:srgbClr val="ff0000"/>
            </a:solidFill>
            <a:miter/>
          </a:ln>
        </p:spPr>
      </p:sp>
      <p:sp>
        <p:nvSpPr>
          <p:cNvPr id="1560" name="CustomShape 229"/>
          <p:cNvSpPr/>
          <p:nvPr/>
        </p:nvSpPr>
        <p:spPr>
          <a:xfrm>
            <a:off x="1581120" y="3689280"/>
            <a:ext cx="216000" cy="215280"/>
          </a:xfrm>
          <a:prstGeom prst="rect">
            <a:avLst/>
          </a:prstGeom>
          <a:noFill/>
          <a:ln w="15840">
            <a:solidFill>
              <a:srgbClr val="ff0000"/>
            </a:solidFill>
            <a:round/>
          </a:ln>
        </p:spPr>
      </p:sp>
      <p:sp>
        <p:nvSpPr>
          <p:cNvPr id="1561" name="CustomShape 230"/>
          <p:cNvSpPr/>
          <p:nvPr/>
        </p:nvSpPr>
        <p:spPr>
          <a:xfrm>
            <a:off x="1669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62" name="Line 231"/>
          <p:cNvSpPr/>
          <p:nvPr/>
        </p:nvSpPr>
        <p:spPr>
          <a:xfrm>
            <a:off x="1509840" y="3617640"/>
            <a:ext cx="71280" cy="71280"/>
          </a:xfrm>
          <a:prstGeom prst="line">
            <a:avLst/>
          </a:prstGeom>
          <a:ln w="15840">
            <a:solidFill>
              <a:srgbClr val="ff0000"/>
            </a:solidFill>
            <a:miter/>
          </a:ln>
        </p:spPr>
      </p:sp>
      <p:sp>
        <p:nvSpPr>
          <p:cNvPr id="1563" name="CustomShape 232"/>
          <p:cNvSpPr/>
          <p:nvPr/>
        </p:nvSpPr>
        <p:spPr>
          <a:xfrm>
            <a:off x="2373120" y="3401640"/>
            <a:ext cx="360360" cy="215640"/>
          </a:xfrm>
          <a:prstGeom prst="rect">
            <a:avLst/>
          </a:prstGeom>
          <a:solidFill>
            <a:srgbClr val="9a9a9a"/>
          </a:solidFill>
          <a:ln w="9360">
            <a:solidFill>
              <a:srgbClr val="ff0000"/>
            </a:solidFill>
            <a:miter/>
          </a:ln>
        </p:spPr>
      </p:sp>
      <p:sp>
        <p:nvSpPr>
          <p:cNvPr id="1564" name="CustomShape 233"/>
          <p:cNvSpPr/>
          <p:nvPr/>
        </p:nvSpPr>
        <p:spPr>
          <a:xfrm>
            <a:off x="2373120" y="3401640"/>
            <a:ext cx="360360" cy="215640"/>
          </a:xfrm>
          <a:prstGeom prst="rect">
            <a:avLst/>
          </a:prstGeom>
          <a:noFill/>
          <a:ln w="15840">
            <a:solidFill>
              <a:srgbClr val="ff0000"/>
            </a:solidFill>
            <a:round/>
          </a:ln>
        </p:spPr>
      </p:sp>
      <p:sp>
        <p:nvSpPr>
          <p:cNvPr id="1565" name="CustomShape 234"/>
          <p:cNvSpPr/>
          <p:nvPr/>
        </p:nvSpPr>
        <p:spPr>
          <a:xfrm>
            <a:off x="246888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66" name="CustomShape 235"/>
          <p:cNvSpPr/>
          <p:nvPr/>
        </p:nvSpPr>
        <p:spPr>
          <a:xfrm>
            <a:off x="2805120" y="3689280"/>
            <a:ext cx="216000" cy="215280"/>
          </a:xfrm>
          <a:prstGeom prst="rect">
            <a:avLst/>
          </a:prstGeom>
          <a:solidFill>
            <a:srgbClr val="e6e6e6"/>
          </a:solidFill>
          <a:ln w="9360">
            <a:solidFill>
              <a:srgbClr val="ff0000"/>
            </a:solidFill>
            <a:miter/>
          </a:ln>
        </p:spPr>
      </p:sp>
      <p:sp>
        <p:nvSpPr>
          <p:cNvPr id="1567" name="CustomShape 236"/>
          <p:cNvSpPr/>
          <p:nvPr/>
        </p:nvSpPr>
        <p:spPr>
          <a:xfrm>
            <a:off x="2805120" y="3689280"/>
            <a:ext cx="216000" cy="215280"/>
          </a:xfrm>
          <a:prstGeom prst="rect">
            <a:avLst/>
          </a:prstGeom>
          <a:noFill/>
          <a:ln w="15840">
            <a:solidFill>
              <a:srgbClr val="ff0000"/>
            </a:solidFill>
            <a:round/>
          </a:ln>
        </p:spPr>
      </p:sp>
      <p:sp>
        <p:nvSpPr>
          <p:cNvPr id="1568" name="CustomShape 237"/>
          <p:cNvSpPr/>
          <p:nvPr/>
        </p:nvSpPr>
        <p:spPr>
          <a:xfrm>
            <a:off x="288900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69" name="Line 238"/>
          <p:cNvSpPr/>
          <p:nvPr/>
        </p:nvSpPr>
        <p:spPr>
          <a:xfrm>
            <a:off x="2733480" y="3617640"/>
            <a:ext cx="71640" cy="71280"/>
          </a:xfrm>
          <a:prstGeom prst="line">
            <a:avLst/>
          </a:prstGeom>
          <a:ln w="15840">
            <a:solidFill>
              <a:srgbClr val="ff0000"/>
            </a:solidFill>
            <a:miter/>
          </a:ln>
        </p:spPr>
      </p:sp>
      <p:sp>
        <p:nvSpPr>
          <p:cNvPr id="1570" name="CustomShape 239"/>
          <p:cNvSpPr/>
          <p:nvPr/>
        </p:nvSpPr>
        <p:spPr>
          <a:xfrm>
            <a:off x="3597120" y="3401640"/>
            <a:ext cx="360360" cy="215640"/>
          </a:xfrm>
          <a:prstGeom prst="rect">
            <a:avLst/>
          </a:prstGeom>
          <a:solidFill>
            <a:srgbClr val="9a9a9a"/>
          </a:solidFill>
          <a:ln w="9360">
            <a:solidFill>
              <a:srgbClr val="ff0000"/>
            </a:solidFill>
            <a:miter/>
          </a:ln>
        </p:spPr>
      </p:sp>
      <p:sp>
        <p:nvSpPr>
          <p:cNvPr id="1571" name="CustomShape 240"/>
          <p:cNvSpPr/>
          <p:nvPr/>
        </p:nvSpPr>
        <p:spPr>
          <a:xfrm>
            <a:off x="3597120" y="3401640"/>
            <a:ext cx="360360" cy="215640"/>
          </a:xfrm>
          <a:prstGeom prst="rect">
            <a:avLst/>
          </a:prstGeom>
          <a:noFill/>
          <a:ln w="15840">
            <a:solidFill>
              <a:srgbClr val="ff0000"/>
            </a:solidFill>
            <a:round/>
          </a:ln>
        </p:spPr>
      </p:sp>
      <p:sp>
        <p:nvSpPr>
          <p:cNvPr id="1572" name="CustomShape 241"/>
          <p:cNvSpPr/>
          <p:nvPr/>
        </p:nvSpPr>
        <p:spPr>
          <a:xfrm>
            <a:off x="3687840" y="3428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73" name="CustomShape 242"/>
          <p:cNvSpPr/>
          <p:nvPr/>
        </p:nvSpPr>
        <p:spPr>
          <a:xfrm>
            <a:off x="4029120" y="3689280"/>
            <a:ext cx="216000" cy="215280"/>
          </a:xfrm>
          <a:prstGeom prst="rect">
            <a:avLst/>
          </a:prstGeom>
          <a:solidFill>
            <a:srgbClr val="e6e6e6"/>
          </a:solidFill>
          <a:ln w="9360">
            <a:solidFill>
              <a:srgbClr val="ff0000"/>
            </a:solidFill>
            <a:miter/>
          </a:ln>
        </p:spPr>
      </p:sp>
      <p:sp>
        <p:nvSpPr>
          <p:cNvPr id="1574" name="CustomShape 243"/>
          <p:cNvSpPr/>
          <p:nvPr/>
        </p:nvSpPr>
        <p:spPr>
          <a:xfrm>
            <a:off x="4029120" y="3689280"/>
            <a:ext cx="216000" cy="215280"/>
          </a:xfrm>
          <a:prstGeom prst="rect">
            <a:avLst/>
          </a:prstGeom>
          <a:noFill/>
          <a:ln w="15840">
            <a:solidFill>
              <a:srgbClr val="ff0000"/>
            </a:solidFill>
            <a:round/>
          </a:ln>
        </p:spPr>
      </p:sp>
      <p:sp>
        <p:nvSpPr>
          <p:cNvPr id="1575" name="CustomShape 244"/>
          <p:cNvSpPr/>
          <p:nvPr/>
        </p:nvSpPr>
        <p:spPr>
          <a:xfrm>
            <a:off x="4117680" y="370512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76" name="Line 245"/>
          <p:cNvSpPr/>
          <p:nvPr/>
        </p:nvSpPr>
        <p:spPr>
          <a:xfrm>
            <a:off x="3957480" y="3617640"/>
            <a:ext cx="71640" cy="71280"/>
          </a:xfrm>
          <a:prstGeom prst="line">
            <a:avLst/>
          </a:prstGeom>
          <a:ln w="15840">
            <a:solidFill>
              <a:srgbClr val="ff0000"/>
            </a:solidFill>
            <a:miter/>
          </a:ln>
        </p:spPr>
      </p:sp>
      <p:sp>
        <p:nvSpPr>
          <p:cNvPr id="1577" name="CustomShape 246"/>
          <p:cNvSpPr/>
          <p:nvPr/>
        </p:nvSpPr>
        <p:spPr>
          <a:xfrm>
            <a:off x="1149480" y="4625640"/>
            <a:ext cx="360360" cy="215640"/>
          </a:xfrm>
          <a:prstGeom prst="rect">
            <a:avLst/>
          </a:prstGeom>
          <a:solidFill>
            <a:srgbClr val="9999cc"/>
          </a:solidFill>
          <a:ln w="9360">
            <a:solidFill>
              <a:srgbClr val="ff0000"/>
            </a:solidFill>
            <a:miter/>
          </a:ln>
        </p:spPr>
      </p:sp>
      <p:sp>
        <p:nvSpPr>
          <p:cNvPr id="1578" name="CustomShape 247"/>
          <p:cNvSpPr/>
          <p:nvPr/>
        </p:nvSpPr>
        <p:spPr>
          <a:xfrm>
            <a:off x="1149480" y="4625640"/>
            <a:ext cx="360360" cy="215640"/>
          </a:xfrm>
          <a:prstGeom prst="rect">
            <a:avLst/>
          </a:prstGeom>
          <a:solidFill>
            <a:srgbClr val="9999cc"/>
          </a:solidFill>
          <a:ln w="15840">
            <a:solidFill>
              <a:srgbClr val="ff0000"/>
            </a:solidFill>
            <a:round/>
          </a:ln>
        </p:spPr>
      </p:sp>
      <p:sp>
        <p:nvSpPr>
          <p:cNvPr id="1579" name="CustomShape 248"/>
          <p:cNvSpPr/>
          <p:nvPr/>
        </p:nvSpPr>
        <p:spPr>
          <a:xfrm>
            <a:off x="123984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80" name="CustomShape 249"/>
          <p:cNvSpPr/>
          <p:nvPr/>
        </p:nvSpPr>
        <p:spPr>
          <a:xfrm>
            <a:off x="1581120" y="4912920"/>
            <a:ext cx="216000" cy="215640"/>
          </a:xfrm>
          <a:prstGeom prst="rect">
            <a:avLst/>
          </a:prstGeom>
          <a:solidFill>
            <a:srgbClr val="e6e6e6"/>
          </a:solidFill>
          <a:ln w="9360">
            <a:solidFill>
              <a:srgbClr val="ff0000"/>
            </a:solidFill>
            <a:miter/>
          </a:ln>
        </p:spPr>
      </p:sp>
      <p:sp>
        <p:nvSpPr>
          <p:cNvPr id="1581" name="CustomShape 250"/>
          <p:cNvSpPr/>
          <p:nvPr/>
        </p:nvSpPr>
        <p:spPr>
          <a:xfrm>
            <a:off x="1581120" y="4912920"/>
            <a:ext cx="216000" cy="215640"/>
          </a:xfrm>
          <a:prstGeom prst="rect">
            <a:avLst/>
          </a:prstGeom>
          <a:noFill/>
          <a:ln w="15840">
            <a:solidFill>
              <a:srgbClr val="ff0000"/>
            </a:solidFill>
            <a:round/>
          </a:ln>
        </p:spPr>
      </p:sp>
      <p:sp>
        <p:nvSpPr>
          <p:cNvPr id="1582" name="CustomShape 251"/>
          <p:cNvSpPr/>
          <p:nvPr/>
        </p:nvSpPr>
        <p:spPr>
          <a:xfrm>
            <a:off x="1669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83" name="Line 252"/>
          <p:cNvSpPr/>
          <p:nvPr/>
        </p:nvSpPr>
        <p:spPr>
          <a:xfrm>
            <a:off x="1509840" y="4841640"/>
            <a:ext cx="71280" cy="70920"/>
          </a:xfrm>
          <a:prstGeom prst="line">
            <a:avLst/>
          </a:prstGeom>
          <a:ln w="15840">
            <a:solidFill>
              <a:srgbClr val="ff0000"/>
            </a:solidFill>
            <a:miter/>
          </a:ln>
        </p:spPr>
      </p:sp>
      <p:sp>
        <p:nvSpPr>
          <p:cNvPr id="1584" name="CustomShape 253"/>
          <p:cNvSpPr/>
          <p:nvPr/>
        </p:nvSpPr>
        <p:spPr>
          <a:xfrm>
            <a:off x="2373120" y="4625640"/>
            <a:ext cx="360360" cy="215640"/>
          </a:xfrm>
          <a:prstGeom prst="rect">
            <a:avLst/>
          </a:prstGeom>
          <a:solidFill>
            <a:srgbClr val="9999cc"/>
          </a:solidFill>
          <a:ln w="9360">
            <a:solidFill>
              <a:srgbClr val="ff0000"/>
            </a:solidFill>
            <a:miter/>
          </a:ln>
        </p:spPr>
      </p:sp>
      <p:sp>
        <p:nvSpPr>
          <p:cNvPr id="1585" name="CustomShape 254"/>
          <p:cNvSpPr/>
          <p:nvPr/>
        </p:nvSpPr>
        <p:spPr>
          <a:xfrm>
            <a:off x="2373120" y="4625640"/>
            <a:ext cx="360360" cy="215640"/>
          </a:xfrm>
          <a:prstGeom prst="rect">
            <a:avLst/>
          </a:prstGeom>
          <a:solidFill>
            <a:srgbClr val="9999cc"/>
          </a:solidFill>
          <a:ln w="15840">
            <a:solidFill>
              <a:srgbClr val="ff0000"/>
            </a:solidFill>
            <a:round/>
          </a:ln>
        </p:spPr>
      </p:sp>
      <p:sp>
        <p:nvSpPr>
          <p:cNvPr id="1586" name="CustomShape 255"/>
          <p:cNvSpPr/>
          <p:nvPr/>
        </p:nvSpPr>
        <p:spPr>
          <a:xfrm>
            <a:off x="246888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87" name="CustomShape 256"/>
          <p:cNvSpPr/>
          <p:nvPr/>
        </p:nvSpPr>
        <p:spPr>
          <a:xfrm>
            <a:off x="2805120" y="4912920"/>
            <a:ext cx="216000" cy="215640"/>
          </a:xfrm>
          <a:prstGeom prst="rect">
            <a:avLst/>
          </a:prstGeom>
          <a:solidFill>
            <a:srgbClr val="e6e6e6"/>
          </a:solidFill>
          <a:ln w="9360">
            <a:solidFill>
              <a:srgbClr val="ff0000"/>
            </a:solidFill>
            <a:miter/>
          </a:ln>
        </p:spPr>
      </p:sp>
      <p:sp>
        <p:nvSpPr>
          <p:cNvPr id="1588" name="CustomShape 257"/>
          <p:cNvSpPr/>
          <p:nvPr/>
        </p:nvSpPr>
        <p:spPr>
          <a:xfrm>
            <a:off x="2805120" y="4912920"/>
            <a:ext cx="216000" cy="215640"/>
          </a:xfrm>
          <a:prstGeom prst="rect">
            <a:avLst/>
          </a:prstGeom>
          <a:noFill/>
          <a:ln w="15840">
            <a:solidFill>
              <a:srgbClr val="ff0000"/>
            </a:solidFill>
            <a:round/>
          </a:ln>
        </p:spPr>
      </p:sp>
      <p:sp>
        <p:nvSpPr>
          <p:cNvPr id="1589" name="CustomShape 258"/>
          <p:cNvSpPr/>
          <p:nvPr/>
        </p:nvSpPr>
        <p:spPr>
          <a:xfrm>
            <a:off x="288900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90" name="Line 259"/>
          <p:cNvSpPr/>
          <p:nvPr/>
        </p:nvSpPr>
        <p:spPr>
          <a:xfrm>
            <a:off x="2733480" y="4841640"/>
            <a:ext cx="71640" cy="70920"/>
          </a:xfrm>
          <a:prstGeom prst="line">
            <a:avLst/>
          </a:prstGeom>
          <a:ln w="15840">
            <a:solidFill>
              <a:srgbClr val="ff0000"/>
            </a:solidFill>
            <a:miter/>
          </a:ln>
        </p:spPr>
      </p:sp>
      <p:sp>
        <p:nvSpPr>
          <p:cNvPr id="1591" name="CustomShape 260"/>
          <p:cNvSpPr/>
          <p:nvPr/>
        </p:nvSpPr>
        <p:spPr>
          <a:xfrm>
            <a:off x="3597120" y="4625640"/>
            <a:ext cx="360360" cy="215640"/>
          </a:xfrm>
          <a:prstGeom prst="rect">
            <a:avLst/>
          </a:prstGeom>
          <a:solidFill>
            <a:srgbClr val="9a9a9a"/>
          </a:solidFill>
          <a:ln w="9360">
            <a:solidFill>
              <a:srgbClr val="ff0000"/>
            </a:solidFill>
            <a:miter/>
          </a:ln>
        </p:spPr>
      </p:sp>
      <p:sp>
        <p:nvSpPr>
          <p:cNvPr id="1592" name="CustomShape 261"/>
          <p:cNvSpPr/>
          <p:nvPr/>
        </p:nvSpPr>
        <p:spPr>
          <a:xfrm>
            <a:off x="3597120" y="4625640"/>
            <a:ext cx="360360" cy="215640"/>
          </a:xfrm>
          <a:prstGeom prst="rect">
            <a:avLst/>
          </a:prstGeom>
          <a:noFill/>
          <a:ln w="15840">
            <a:solidFill>
              <a:srgbClr val="ff0000"/>
            </a:solidFill>
            <a:round/>
          </a:ln>
        </p:spPr>
      </p:sp>
      <p:sp>
        <p:nvSpPr>
          <p:cNvPr id="1593" name="CustomShape 262"/>
          <p:cNvSpPr/>
          <p:nvPr/>
        </p:nvSpPr>
        <p:spPr>
          <a:xfrm>
            <a:off x="368784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594" name="CustomShape 263"/>
          <p:cNvSpPr/>
          <p:nvPr/>
        </p:nvSpPr>
        <p:spPr>
          <a:xfrm>
            <a:off x="4029120" y="4912920"/>
            <a:ext cx="216000" cy="215640"/>
          </a:xfrm>
          <a:prstGeom prst="rect">
            <a:avLst/>
          </a:prstGeom>
          <a:solidFill>
            <a:srgbClr val="e6e6e6"/>
          </a:solidFill>
          <a:ln w="9360">
            <a:solidFill>
              <a:srgbClr val="ff0000"/>
            </a:solidFill>
            <a:miter/>
          </a:ln>
        </p:spPr>
      </p:sp>
      <p:sp>
        <p:nvSpPr>
          <p:cNvPr id="1595" name="CustomShape 264"/>
          <p:cNvSpPr/>
          <p:nvPr/>
        </p:nvSpPr>
        <p:spPr>
          <a:xfrm>
            <a:off x="4029120" y="4912920"/>
            <a:ext cx="216000" cy="215640"/>
          </a:xfrm>
          <a:prstGeom prst="rect">
            <a:avLst/>
          </a:prstGeom>
          <a:noFill/>
          <a:ln w="15840">
            <a:solidFill>
              <a:srgbClr val="ff0000"/>
            </a:solidFill>
            <a:round/>
          </a:ln>
        </p:spPr>
      </p:sp>
      <p:sp>
        <p:nvSpPr>
          <p:cNvPr id="1596" name="CustomShape 265"/>
          <p:cNvSpPr/>
          <p:nvPr/>
        </p:nvSpPr>
        <p:spPr>
          <a:xfrm>
            <a:off x="4117680" y="4924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597" name="Line 266"/>
          <p:cNvSpPr/>
          <p:nvPr/>
        </p:nvSpPr>
        <p:spPr>
          <a:xfrm>
            <a:off x="3957480" y="4841640"/>
            <a:ext cx="71640" cy="70920"/>
          </a:xfrm>
          <a:prstGeom prst="line">
            <a:avLst/>
          </a:prstGeom>
          <a:ln w="15840">
            <a:solidFill>
              <a:srgbClr val="ff0000"/>
            </a:solidFill>
            <a:miter/>
          </a:ln>
        </p:spPr>
      </p:sp>
      <p:sp>
        <p:nvSpPr>
          <p:cNvPr id="1598" name="CustomShape 267"/>
          <p:cNvSpPr/>
          <p:nvPr/>
        </p:nvSpPr>
        <p:spPr>
          <a:xfrm>
            <a:off x="1149480" y="5849640"/>
            <a:ext cx="360360" cy="215640"/>
          </a:xfrm>
          <a:prstGeom prst="rect">
            <a:avLst/>
          </a:prstGeom>
          <a:solidFill>
            <a:srgbClr val="9999cc"/>
          </a:solidFill>
          <a:ln w="9360">
            <a:solidFill>
              <a:srgbClr val="ff0000"/>
            </a:solidFill>
            <a:miter/>
          </a:ln>
        </p:spPr>
      </p:sp>
      <p:sp>
        <p:nvSpPr>
          <p:cNvPr id="1599" name="CustomShape 268"/>
          <p:cNvSpPr/>
          <p:nvPr/>
        </p:nvSpPr>
        <p:spPr>
          <a:xfrm>
            <a:off x="1149480" y="5849640"/>
            <a:ext cx="360360" cy="215640"/>
          </a:xfrm>
          <a:prstGeom prst="rect">
            <a:avLst/>
          </a:prstGeom>
          <a:solidFill>
            <a:srgbClr val="9999cc"/>
          </a:solidFill>
          <a:ln w="15840">
            <a:solidFill>
              <a:srgbClr val="ff0000"/>
            </a:solidFill>
            <a:round/>
          </a:ln>
        </p:spPr>
      </p:sp>
      <p:sp>
        <p:nvSpPr>
          <p:cNvPr id="1600" name="CustomShape 269"/>
          <p:cNvSpPr/>
          <p:nvPr/>
        </p:nvSpPr>
        <p:spPr>
          <a:xfrm>
            <a:off x="123984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01" name="CustomShape 270"/>
          <p:cNvSpPr/>
          <p:nvPr/>
        </p:nvSpPr>
        <p:spPr>
          <a:xfrm>
            <a:off x="1581120" y="6136920"/>
            <a:ext cx="216000" cy="215640"/>
          </a:xfrm>
          <a:prstGeom prst="rect">
            <a:avLst/>
          </a:prstGeom>
          <a:solidFill>
            <a:srgbClr val="e6e6e6"/>
          </a:solidFill>
          <a:ln w="9360">
            <a:solidFill>
              <a:srgbClr val="ff0000"/>
            </a:solidFill>
            <a:miter/>
          </a:ln>
        </p:spPr>
      </p:sp>
      <p:sp>
        <p:nvSpPr>
          <p:cNvPr id="1602" name="CustomShape 271"/>
          <p:cNvSpPr/>
          <p:nvPr/>
        </p:nvSpPr>
        <p:spPr>
          <a:xfrm>
            <a:off x="1581120" y="6136920"/>
            <a:ext cx="216000" cy="215640"/>
          </a:xfrm>
          <a:prstGeom prst="rect">
            <a:avLst/>
          </a:prstGeom>
          <a:noFill/>
          <a:ln w="15840">
            <a:solidFill>
              <a:srgbClr val="ff0000"/>
            </a:solidFill>
            <a:round/>
          </a:ln>
        </p:spPr>
      </p:sp>
      <p:sp>
        <p:nvSpPr>
          <p:cNvPr id="1603" name="CustomShape 272"/>
          <p:cNvSpPr/>
          <p:nvPr/>
        </p:nvSpPr>
        <p:spPr>
          <a:xfrm>
            <a:off x="1669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04" name="Line 273"/>
          <p:cNvSpPr/>
          <p:nvPr/>
        </p:nvSpPr>
        <p:spPr>
          <a:xfrm>
            <a:off x="1509840" y="6065640"/>
            <a:ext cx="71280" cy="70920"/>
          </a:xfrm>
          <a:prstGeom prst="line">
            <a:avLst/>
          </a:prstGeom>
          <a:ln w="15840">
            <a:solidFill>
              <a:srgbClr val="ff0000"/>
            </a:solidFill>
            <a:miter/>
          </a:ln>
        </p:spPr>
      </p:sp>
      <p:sp>
        <p:nvSpPr>
          <p:cNvPr id="1605" name="CustomShape 274"/>
          <p:cNvSpPr/>
          <p:nvPr/>
        </p:nvSpPr>
        <p:spPr>
          <a:xfrm>
            <a:off x="2373120" y="5849640"/>
            <a:ext cx="360360" cy="215640"/>
          </a:xfrm>
          <a:prstGeom prst="rect">
            <a:avLst/>
          </a:prstGeom>
          <a:solidFill>
            <a:srgbClr val="9999cc"/>
          </a:solidFill>
          <a:ln w="9360">
            <a:solidFill>
              <a:srgbClr val="ff0000"/>
            </a:solidFill>
            <a:miter/>
          </a:ln>
        </p:spPr>
      </p:sp>
      <p:sp>
        <p:nvSpPr>
          <p:cNvPr id="1606" name="CustomShape 275"/>
          <p:cNvSpPr/>
          <p:nvPr/>
        </p:nvSpPr>
        <p:spPr>
          <a:xfrm>
            <a:off x="2373120" y="5849640"/>
            <a:ext cx="360360" cy="215640"/>
          </a:xfrm>
          <a:prstGeom prst="rect">
            <a:avLst/>
          </a:prstGeom>
          <a:solidFill>
            <a:srgbClr val="9999cc"/>
          </a:solidFill>
          <a:ln w="15840">
            <a:solidFill>
              <a:srgbClr val="ff0000"/>
            </a:solidFill>
            <a:round/>
          </a:ln>
        </p:spPr>
      </p:sp>
      <p:sp>
        <p:nvSpPr>
          <p:cNvPr id="1607" name="CustomShape 276"/>
          <p:cNvSpPr/>
          <p:nvPr/>
        </p:nvSpPr>
        <p:spPr>
          <a:xfrm>
            <a:off x="246888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08" name="CustomShape 277"/>
          <p:cNvSpPr/>
          <p:nvPr/>
        </p:nvSpPr>
        <p:spPr>
          <a:xfrm>
            <a:off x="2805120" y="6136920"/>
            <a:ext cx="216000" cy="215640"/>
          </a:xfrm>
          <a:prstGeom prst="rect">
            <a:avLst/>
          </a:prstGeom>
          <a:solidFill>
            <a:srgbClr val="e6e6e6"/>
          </a:solidFill>
          <a:ln w="9360">
            <a:solidFill>
              <a:srgbClr val="ff0000"/>
            </a:solidFill>
            <a:miter/>
          </a:ln>
        </p:spPr>
      </p:sp>
      <p:sp>
        <p:nvSpPr>
          <p:cNvPr id="1609" name="CustomShape 278"/>
          <p:cNvSpPr/>
          <p:nvPr/>
        </p:nvSpPr>
        <p:spPr>
          <a:xfrm>
            <a:off x="2805120" y="6136920"/>
            <a:ext cx="216000" cy="215640"/>
          </a:xfrm>
          <a:prstGeom prst="rect">
            <a:avLst/>
          </a:prstGeom>
          <a:noFill/>
          <a:ln w="15840">
            <a:solidFill>
              <a:srgbClr val="ff0000"/>
            </a:solidFill>
            <a:round/>
          </a:ln>
        </p:spPr>
      </p:sp>
      <p:sp>
        <p:nvSpPr>
          <p:cNvPr id="1610" name="CustomShape 279"/>
          <p:cNvSpPr/>
          <p:nvPr/>
        </p:nvSpPr>
        <p:spPr>
          <a:xfrm>
            <a:off x="288900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11" name="Line 280"/>
          <p:cNvSpPr/>
          <p:nvPr/>
        </p:nvSpPr>
        <p:spPr>
          <a:xfrm>
            <a:off x="2733480" y="6065640"/>
            <a:ext cx="71640" cy="70920"/>
          </a:xfrm>
          <a:prstGeom prst="line">
            <a:avLst/>
          </a:prstGeom>
          <a:ln w="15840">
            <a:solidFill>
              <a:srgbClr val="ff0000"/>
            </a:solidFill>
            <a:miter/>
          </a:ln>
        </p:spPr>
      </p:sp>
      <p:sp>
        <p:nvSpPr>
          <p:cNvPr id="1612" name="CustomShape 281"/>
          <p:cNvSpPr/>
          <p:nvPr/>
        </p:nvSpPr>
        <p:spPr>
          <a:xfrm>
            <a:off x="3597120" y="5849640"/>
            <a:ext cx="360360" cy="215640"/>
          </a:xfrm>
          <a:prstGeom prst="rect">
            <a:avLst/>
          </a:prstGeom>
          <a:solidFill>
            <a:srgbClr val="9999cc"/>
          </a:solidFill>
          <a:ln w="9360">
            <a:solidFill>
              <a:srgbClr val="ff0000"/>
            </a:solidFill>
            <a:miter/>
          </a:ln>
        </p:spPr>
      </p:sp>
      <p:sp>
        <p:nvSpPr>
          <p:cNvPr id="1613" name="CustomShape 282"/>
          <p:cNvSpPr/>
          <p:nvPr/>
        </p:nvSpPr>
        <p:spPr>
          <a:xfrm>
            <a:off x="3597120" y="5849640"/>
            <a:ext cx="360360" cy="215640"/>
          </a:xfrm>
          <a:prstGeom prst="rect">
            <a:avLst/>
          </a:prstGeom>
          <a:solidFill>
            <a:srgbClr val="9999cc"/>
          </a:solidFill>
          <a:ln w="15840">
            <a:solidFill>
              <a:srgbClr val="ff0000"/>
            </a:solidFill>
            <a:round/>
          </a:ln>
        </p:spPr>
      </p:sp>
      <p:sp>
        <p:nvSpPr>
          <p:cNvPr id="1614" name="CustomShape 283"/>
          <p:cNvSpPr/>
          <p:nvPr/>
        </p:nvSpPr>
        <p:spPr>
          <a:xfrm>
            <a:off x="3687840" y="58766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15" name="CustomShape 284"/>
          <p:cNvSpPr/>
          <p:nvPr/>
        </p:nvSpPr>
        <p:spPr>
          <a:xfrm>
            <a:off x="4029120" y="6136920"/>
            <a:ext cx="216000" cy="215640"/>
          </a:xfrm>
          <a:prstGeom prst="rect">
            <a:avLst/>
          </a:prstGeom>
          <a:solidFill>
            <a:srgbClr val="e6e6e6"/>
          </a:solidFill>
          <a:ln w="9360">
            <a:solidFill>
              <a:srgbClr val="ff0000"/>
            </a:solidFill>
            <a:miter/>
          </a:ln>
        </p:spPr>
      </p:sp>
      <p:sp>
        <p:nvSpPr>
          <p:cNvPr id="1616" name="CustomShape 285"/>
          <p:cNvSpPr/>
          <p:nvPr/>
        </p:nvSpPr>
        <p:spPr>
          <a:xfrm>
            <a:off x="4029120" y="6136920"/>
            <a:ext cx="216000" cy="215640"/>
          </a:xfrm>
          <a:prstGeom prst="rect">
            <a:avLst/>
          </a:prstGeom>
          <a:noFill/>
          <a:ln w="15840">
            <a:solidFill>
              <a:srgbClr val="ff0000"/>
            </a:solidFill>
            <a:round/>
          </a:ln>
        </p:spPr>
      </p:sp>
      <p:sp>
        <p:nvSpPr>
          <p:cNvPr id="1617" name="CustomShape 286"/>
          <p:cNvSpPr/>
          <p:nvPr/>
        </p:nvSpPr>
        <p:spPr>
          <a:xfrm>
            <a:off x="4117680" y="61527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18" name="Line 287"/>
          <p:cNvSpPr/>
          <p:nvPr/>
        </p:nvSpPr>
        <p:spPr>
          <a:xfrm>
            <a:off x="3957480" y="6065640"/>
            <a:ext cx="71640" cy="70920"/>
          </a:xfrm>
          <a:prstGeom prst="line">
            <a:avLst/>
          </a:prstGeom>
          <a:ln w="15840">
            <a:solidFill>
              <a:srgbClr val="ff0000"/>
            </a:solidFill>
            <a:miter/>
          </a:ln>
        </p:spPr>
      </p:sp>
      <p:sp>
        <p:nvSpPr>
          <p:cNvPr id="1619" name="Line 288"/>
          <p:cNvSpPr/>
          <p:nvPr/>
        </p:nvSpPr>
        <p:spPr>
          <a:xfrm>
            <a:off x="1797120" y="3798720"/>
            <a:ext cx="1008000" cy="1080"/>
          </a:xfrm>
          <a:prstGeom prst="line">
            <a:avLst/>
          </a:prstGeom>
          <a:ln w="15840">
            <a:solidFill>
              <a:srgbClr val="ff0000"/>
            </a:solidFill>
            <a:miter/>
          </a:ln>
        </p:spPr>
      </p:sp>
      <p:sp>
        <p:nvSpPr>
          <p:cNvPr id="1620" name="Line 289"/>
          <p:cNvSpPr/>
          <p:nvPr/>
        </p:nvSpPr>
        <p:spPr>
          <a:xfrm>
            <a:off x="3021120" y="3798720"/>
            <a:ext cx="1008000" cy="1080"/>
          </a:xfrm>
          <a:prstGeom prst="line">
            <a:avLst/>
          </a:prstGeom>
          <a:ln w="15840">
            <a:solidFill>
              <a:srgbClr val="ff0000"/>
            </a:solidFill>
            <a:miter/>
          </a:ln>
        </p:spPr>
      </p:sp>
      <p:sp>
        <p:nvSpPr>
          <p:cNvPr id="1621" name="Line 290"/>
          <p:cNvSpPr/>
          <p:nvPr/>
        </p:nvSpPr>
        <p:spPr>
          <a:xfrm>
            <a:off x="1690560" y="3904920"/>
            <a:ext cx="1800" cy="1007640"/>
          </a:xfrm>
          <a:prstGeom prst="line">
            <a:avLst/>
          </a:prstGeom>
          <a:ln w="15840">
            <a:solidFill>
              <a:srgbClr val="ff0000"/>
            </a:solidFill>
            <a:miter/>
          </a:ln>
        </p:spPr>
      </p:sp>
      <p:sp>
        <p:nvSpPr>
          <p:cNvPr id="1622" name="Line 291"/>
          <p:cNvSpPr/>
          <p:nvPr/>
        </p:nvSpPr>
        <p:spPr>
          <a:xfrm>
            <a:off x="1797120" y="5022720"/>
            <a:ext cx="1008000" cy="1080"/>
          </a:xfrm>
          <a:prstGeom prst="line">
            <a:avLst/>
          </a:prstGeom>
          <a:ln w="15840">
            <a:solidFill>
              <a:srgbClr val="ff0000"/>
            </a:solidFill>
            <a:miter/>
          </a:ln>
        </p:spPr>
      </p:sp>
      <p:sp>
        <p:nvSpPr>
          <p:cNvPr id="1623" name="Line 292"/>
          <p:cNvSpPr/>
          <p:nvPr/>
        </p:nvSpPr>
        <p:spPr>
          <a:xfrm flipV="1">
            <a:off x="2914560" y="3904560"/>
            <a:ext cx="1800" cy="1007640"/>
          </a:xfrm>
          <a:prstGeom prst="line">
            <a:avLst/>
          </a:prstGeom>
          <a:ln w="15840">
            <a:solidFill>
              <a:srgbClr val="ff0000"/>
            </a:solidFill>
            <a:miter/>
          </a:ln>
        </p:spPr>
      </p:sp>
      <p:sp>
        <p:nvSpPr>
          <p:cNvPr id="1624" name="Line 293"/>
          <p:cNvSpPr/>
          <p:nvPr/>
        </p:nvSpPr>
        <p:spPr>
          <a:xfrm>
            <a:off x="3021120" y="5022720"/>
            <a:ext cx="1008000" cy="1080"/>
          </a:xfrm>
          <a:prstGeom prst="line">
            <a:avLst/>
          </a:prstGeom>
          <a:ln w="15840">
            <a:solidFill>
              <a:srgbClr val="ff0000"/>
            </a:solidFill>
            <a:miter/>
          </a:ln>
        </p:spPr>
      </p:sp>
      <p:sp>
        <p:nvSpPr>
          <p:cNvPr id="1625" name="Line 294"/>
          <p:cNvSpPr/>
          <p:nvPr/>
        </p:nvSpPr>
        <p:spPr>
          <a:xfrm>
            <a:off x="4138560" y="3904920"/>
            <a:ext cx="1440" cy="1007640"/>
          </a:xfrm>
          <a:prstGeom prst="line">
            <a:avLst/>
          </a:prstGeom>
          <a:ln w="15840">
            <a:solidFill>
              <a:srgbClr val="ff0000"/>
            </a:solidFill>
            <a:miter/>
          </a:ln>
        </p:spPr>
      </p:sp>
      <p:sp>
        <p:nvSpPr>
          <p:cNvPr id="1626" name="Line 295"/>
          <p:cNvSpPr/>
          <p:nvPr/>
        </p:nvSpPr>
        <p:spPr>
          <a:xfrm>
            <a:off x="1690560" y="5128920"/>
            <a:ext cx="1800" cy="1007640"/>
          </a:xfrm>
          <a:prstGeom prst="line">
            <a:avLst/>
          </a:prstGeom>
          <a:ln w="15840">
            <a:solidFill>
              <a:srgbClr val="ff0000"/>
            </a:solidFill>
            <a:miter/>
          </a:ln>
        </p:spPr>
      </p:sp>
      <p:sp>
        <p:nvSpPr>
          <p:cNvPr id="1627" name="Line 296"/>
          <p:cNvSpPr/>
          <p:nvPr/>
        </p:nvSpPr>
        <p:spPr>
          <a:xfrm>
            <a:off x="1797120" y="6246720"/>
            <a:ext cx="1008000" cy="1080"/>
          </a:xfrm>
          <a:prstGeom prst="line">
            <a:avLst/>
          </a:prstGeom>
          <a:ln w="15840">
            <a:solidFill>
              <a:srgbClr val="ff0000"/>
            </a:solidFill>
            <a:miter/>
          </a:ln>
        </p:spPr>
      </p:sp>
      <p:sp>
        <p:nvSpPr>
          <p:cNvPr id="1628" name="Line 297"/>
          <p:cNvSpPr/>
          <p:nvPr/>
        </p:nvSpPr>
        <p:spPr>
          <a:xfrm>
            <a:off x="2914560" y="5128920"/>
            <a:ext cx="1800" cy="1007640"/>
          </a:xfrm>
          <a:prstGeom prst="line">
            <a:avLst/>
          </a:prstGeom>
          <a:ln w="15840">
            <a:solidFill>
              <a:srgbClr val="ff0000"/>
            </a:solidFill>
            <a:miter/>
          </a:ln>
        </p:spPr>
      </p:sp>
      <p:sp>
        <p:nvSpPr>
          <p:cNvPr id="1629" name="Line 298"/>
          <p:cNvSpPr/>
          <p:nvPr/>
        </p:nvSpPr>
        <p:spPr>
          <a:xfrm>
            <a:off x="3021120" y="6246720"/>
            <a:ext cx="1008000" cy="1080"/>
          </a:xfrm>
          <a:prstGeom prst="line">
            <a:avLst/>
          </a:prstGeom>
          <a:ln w="15840">
            <a:solidFill>
              <a:srgbClr val="ff0000"/>
            </a:solidFill>
            <a:miter/>
          </a:ln>
        </p:spPr>
      </p:sp>
      <p:sp>
        <p:nvSpPr>
          <p:cNvPr id="1630" name="Line 299"/>
          <p:cNvSpPr/>
          <p:nvPr/>
        </p:nvSpPr>
        <p:spPr>
          <a:xfrm flipV="1">
            <a:off x="4138560" y="5128560"/>
            <a:ext cx="1440" cy="1007640"/>
          </a:xfrm>
          <a:prstGeom prst="line">
            <a:avLst/>
          </a:prstGeom>
          <a:ln w="15840">
            <a:solidFill>
              <a:srgbClr val="ff0000"/>
            </a:solidFill>
            <a:miter/>
          </a:ln>
        </p:spPr>
      </p:sp>
      <p:sp>
        <p:nvSpPr>
          <p:cNvPr id="1631" name="CustomShape 300"/>
          <p:cNvSpPr/>
          <p:nvPr/>
        </p:nvSpPr>
        <p:spPr>
          <a:xfrm>
            <a:off x="4816440" y="5864040"/>
            <a:ext cx="360360" cy="215640"/>
          </a:xfrm>
          <a:prstGeom prst="rect">
            <a:avLst/>
          </a:prstGeom>
          <a:solidFill>
            <a:srgbClr val="9999cc"/>
          </a:solidFill>
          <a:ln w="9360">
            <a:solidFill>
              <a:srgbClr val="ff0000"/>
            </a:solidFill>
            <a:miter/>
          </a:ln>
        </p:spPr>
      </p:sp>
      <p:sp>
        <p:nvSpPr>
          <p:cNvPr id="1632" name="CustomShape 301"/>
          <p:cNvSpPr/>
          <p:nvPr/>
        </p:nvSpPr>
        <p:spPr>
          <a:xfrm>
            <a:off x="4816440" y="5864040"/>
            <a:ext cx="360360" cy="215640"/>
          </a:xfrm>
          <a:prstGeom prst="rect">
            <a:avLst/>
          </a:prstGeom>
          <a:solidFill>
            <a:srgbClr val="9999cc"/>
          </a:solidFill>
          <a:ln w="15840">
            <a:solidFill>
              <a:srgbClr val="ff0000"/>
            </a:solidFill>
            <a:round/>
          </a:ln>
        </p:spPr>
      </p:sp>
      <p:sp>
        <p:nvSpPr>
          <p:cNvPr id="1633" name="CustomShape 302"/>
          <p:cNvSpPr/>
          <p:nvPr/>
        </p:nvSpPr>
        <p:spPr>
          <a:xfrm>
            <a:off x="4907160" y="589104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34" name="CustomShape 303"/>
          <p:cNvSpPr/>
          <p:nvPr/>
        </p:nvSpPr>
        <p:spPr>
          <a:xfrm>
            <a:off x="5248080" y="6151320"/>
            <a:ext cx="216000" cy="215640"/>
          </a:xfrm>
          <a:prstGeom prst="rect">
            <a:avLst/>
          </a:prstGeom>
          <a:solidFill>
            <a:srgbClr val="e6e6e6"/>
          </a:solidFill>
          <a:ln w="9360">
            <a:solidFill>
              <a:srgbClr val="ff0000"/>
            </a:solidFill>
            <a:miter/>
          </a:ln>
        </p:spPr>
      </p:sp>
      <p:sp>
        <p:nvSpPr>
          <p:cNvPr id="1635" name="CustomShape 304"/>
          <p:cNvSpPr/>
          <p:nvPr/>
        </p:nvSpPr>
        <p:spPr>
          <a:xfrm>
            <a:off x="5248080" y="6151320"/>
            <a:ext cx="216000" cy="215640"/>
          </a:xfrm>
          <a:prstGeom prst="rect">
            <a:avLst/>
          </a:prstGeom>
          <a:noFill/>
          <a:ln w="15840">
            <a:solidFill>
              <a:srgbClr val="ff0000"/>
            </a:solidFill>
            <a:round/>
          </a:ln>
        </p:spPr>
      </p:sp>
      <p:sp>
        <p:nvSpPr>
          <p:cNvPr id="1636" name="CustomShape 305"/>
          <p:cNvSpPr/>
          <p:nvPr/>
        </p:nvSpPr>
        <p:spPr>
          <a:xfrm>
            <a:off x="5336640" y="616716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37" name="Line 306"/>
          <p:cNvSpPr/>
          <p:nvPr/>
        </p:nvSpPr>
        <p:spPr>
          <a:xfrm>
            <a:off x="5176800" y="6080040"/>
            <a:ext cx="71280" cy="70920"/>
          </a:xfrm>
          <a:prstGeom prst="line">
            <a:avLst/>
          </a:prstGeom>
          <a:ln w="15840">
            <a:solidFill>
              <a:srgbClr val="ff0000"/>
            </a:solidFill>
            <a:miter/>
          </a:ln>
        </p:spPr>
      </p:sp>
      <p:sp>
        <p:nvSpPr>
          <p:cNvPr id="1638" name="Line 307"/>
          <p:cNvSpPr/>
          <p:nvPr/>
        </p:nvSpPr>
        <p:spPr>
          <a:xfrm>
            <a:off x="4240080" y="6260760"/>
            <a:ext cx="1008000" cy="1440"/>
          </a:xfrm>
          <a:prstGeom prst="line">
            <a:avLst/>
          </a:prstGeom>
          <a:ln w="15840">
            <a:solidFill>
              <a:srgbClr val="ff0000"/>
            </a:solidFill>
            <a:miter/>
          </a:ln>
        </p:spPr>
      </p:sp>
      <p:sp>
        <p:nvSpPr>
          <p:cNvPr id="1639" name="Line 308"/>
          <p:cNvSpPr/>
          <p:nvPr/>
        </p:nvSpPr>
        <p:spPr>
          <a:xfrm flipV="1">
            <a:off x="5357880" y="5142960"/>
            <a:ext cx="1440" cy="1007640"/>
          </a:xfrm>
          <a:prstGeom prst="line">
            <a:avLst/>
          </a:prstGeom>
          <a:ln w="15840">
            <a:solidFill>
              <a:srgbClr val="ff0000"/>
            </a:solidFill>
            <a:miter/>
          </a:ln>
        </p:spPr>
      </p:sp>
      <p:sp>
        <p:nvSpPr>
          <p:cNvPr id="1640" name="CustomShape 309"/>
          <p:cNvSpPr/>
          <p:nvPr/>
        </p:nvSpPr>
        <p:spPr>
          <a:xfrm>
            <a:off x="4830840" y="4630320"/>
            <a:ext cx="360360" cy="215640"/>
          </a:xfrm>
          <a:prstGeom prst="rect">
            <a:avLst/>
          </a:prstGeom>
          <a:solidFill>
            <a:srgbClr val="9999cc"/>
          </a:solidFill>
          <a:ln w="9360">
            <a:solidFill>
              <a:srgbClr val="ff0000"/>
            </a:solidFill>
            <a:miter/>
          </a:ln>
        </p:spPr>
      </p:sp>
      <p:sp>
        <p:nvSpPr>
          <p:cNvPr id="1641" name="CustomShape 310"/>
          <p:cNvSpPr/>
          <p:nvPr/>
        </p:nvSpPr>
        <p:spPr>
          <a:xfrm>
            <a:off x="4830840" y="4630320"/>
            <a:ext cx="360360" cy="215640"/>
          </a:xfrm>
          <a:prstGeom prst="rect">
            <a:avLst/>
          </a:prstGeom>
          <a:solidFill>
            <a:srgbClr val="9999cc"/>
          </a:solidFill>
          <a:ln w="15840">
            <a:solidFill>
              <a:srgbClr val="ff0000"/>
            </a:solidFill>
            <a:round/>
          </a:ln>
        </p:spPr>
      </p:sp>
      <p:sp>
        <p:nvSpPr>
          <p:cNvPr id="1642" name="CustomShape 311"/>
          <p:cNvSpPr/>
          <p:nvPr/>
        </p:nvSpPr>
        <p:spPr>
          <a:xfrm>
            <a:off x="4921560" y="465732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43" name="CustomShape 312"/>
          <p:cNvSpPr/>
          <p:nvPr/>
        </p:nvSpPr>
        <p:spPr>
          <a:xfrm>
            <a:off x="5262480" y="4917960"/>
            <a:ext cx="216000" cy="215280"/>
          </a:xfrm>
          <a:prstGeom prst="rect">
            <a:avLst/>
          </a:prstGeom>
          <a:solidFill>
            <a:srgbClr val="e6e6e6"/>
          </a:solidFill>
          <a:ln w="9360">
            <a:solidFill>
              <a:srgbClr val="ff0000"/>
            </a:solidFill>
            <a:miter/>
          </a:ln>
        </p:spPr>
      </p:sp>
      <p:sp>
        <p:nvSpPr>
          <p:cNvPr id="1644" name="CustomShape 313"/>
          <p:cNvSpPr/>
          <p:nvPr/>
        </p:nvSpPr>
        <p:spPr>
          <a:xfrm>
            <a:off x="5276880" y="4917960"/>
            <a:ext cx="216000" cy="215280"/>
          </a:xfrm>
          <a:prstGeom prst="rect">
            <a:avLst/>
          </a:prstGeom>
          <a:noFill/>
          <a:ln w="15840">
            <a:solidFill>
              <a:srgbClr val="ff0000"/>
            </a:solidFill>
            <a:round/>
          </a:ln>
        </p:spPr>
      </p:sp>
      <p:sp>
        <p:nvSpPr>
          <p:cNvPr id="1645" name="CustomShape 314"/>
          <p:cNvSpPr/>
          <p:nvPr/>
        </p:nvSpPr>
        <p:spPr>
          <a:xfrm>
            <a:off x="5351040" y="493380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46" name="Line 315"/>
          <p:cNvSpPr/>
          <p:nvPr/>
        </p:nvSpPr>
        <p:spPr>
          <a:xfrm>
            <a:off x="5191200" y="4846320"/>
            <a:ext cx="71280" cy="71280"/>
          </a:xfrm>
          <a:prstGeom prst="line">
            <a:avLst/>
          </a:prstGeom>
          <a:ln w="15840">
            <a:solidFill>
              <a:srgbClr val="ff0000"/>
            </a:solidFill>
            <a:miter/>
          </a:ln>
        </p:spPr>
      </p:sp>
      <p:sp>
        <p:nvSpPr>
          <p:cNvPr id="1647" name="Line 316"/>
          <p:cNvSpPr/>
          <p:nvPr/>
        </p:nvSpPr>
        <p:spPr>
          <a:xfrm>
            <a:off x="4254480" y="5027400"/>
            <a:ext cx="1008000" cy="1080"/>
          </a:xfrm>
          <a:prstGeom prst="line">
            <a:avLst/>
          </a:prstGeom>
          <a:ln w="15840">
            <a:solidFill>
              <a:srgbClr val="ff0000"/>
            </a:solidFill>
            <a:miter/>
          </a:ln>
        </p:spPr>
      </p:sp>
      <p:sp>
        <p:nvSpPr>
          <p:cNvPr id="1648" name="Line 317"/>
          <p:cNvSpPr/>
          <p:nvPr/>
        </p:nvSpPr>
        <p:spPr>
          <a:xfrm flipV="1">
            <a:off x="5357880" y="3909600"/>
            <a:ext cx="1440" cy="1008000"/>
          </a:xfrm>
          <a:prstGeom prst="line">
            <a:avLst/>
          </a:prstGeom>
          <a:ln w="15840">
            <a:solidFill>
              <a:srgbClr val="ff0000"/>
            </a:solidFill>
            <a:miter/>
          </a:ln>
        </p:spPr>
      </p:sp>
      <p:sp>
        <p:nvSpPr>
          <p:cNvPr id="1649" name="CustomShape 318"/>
          <p:cNvSpPr/>
          <p:nvPr/>
        </p:nvSpPr>
        <p:spPr>
          <a:xfrm>
            <a:off x="4829040" y="3396960"/>
            <a:ext cx="360360" cy="215640"/>
          </a:xfrm>
          <a:prstGeom prst="rect">
            <a:avLst/>
          </a:prstGeom>
          <a:solidFill>
            <a:srgbClr val="9999cc"/>
          </a:solidFill>
          <a:ln w="9360">
            <a:solidFill>
              <a:srgbClr val="ff0000"/>
            </a:solidFill>
            <a:miter/>
          </a:ln>
        </p:spPr>
      </p:sp>
      <p:sp>
        <p:nvSpPr>
          <p:cNvPr id="1650" name="CustomShape 319"/>
          <p:cNvSpPr/>
          <p:nvPr/>
        </p:nvSpPr>
        <p:spPr>
          <a:xfrm>
            <a:off x="4829040" y="3396960"/>
            <a:ext cx="360360" cy="215640"/>
          </a:xfrm>
          <a:prstGeom prst="rect">
            <a:avLst/>
          </a:prstGeom>
          <a:solidFill>
            <a:srgbClr val="9999cc"/>
          </a:solidFill>
          <a:ln w="15840">
            <a:solidFill>
              <a:srgbClr val="ff0000"/>
            </a:solidFill>
            <a:round/>
          </a:ln>
        </p:spPr>
      </p:sp>
      <p:sp>
        <p:nvSpPr>
          <p:cNvPr id="1651" name="CustomShape 320"/>
          <p:cNvSpPr/>
          <p:nvPr/>
        </p:nvSpPr>
        <p:spPr>
          <a:xfrm>
            <a:off x="4919760" y="34239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52" name="Line 321"/>
          <p:cNvSpPr/>
          <p:nvPr/>
        </p:nvSpPr>
        <p:spPr>
          <a:xfrm>
            <a:off x="5189400" y="3612960"/>
            <a:ext cx="71640" cy="70920"/>
          </a:xfrm>
          <a:prstGeom prst="line">
            <a:avLst/>
          </a:prstGeom>
          <a:ln w="15840">
            <a:solidFill>
              <a:srgbClr val="ff0000"/>
            </a:solidFill>
            <a:miter/>
          </a:ln>
        </p:spPr>
      </p:sp>
      <p:sp>
        <p:nvSpPr>
          <p:cNvPr id="1653" name="Line 322"/>
          <p:cNvSpPr/>
          <p:nvPr/>
        </p:nvSpPr>
        <p:spPr>
          <a:xfrm>
            <a:off x="4253040" y="3794040"/>
            <a:ext cx="1008000" cy="1080"/>
          </a:xfrm>
          <a:prstGeom prst="line">
            <a:avLst/>
          </a:prstGeom>
          <a:ln w="15840">
            <a:solidFill>
              <a:srgbClr val="ff0000"/>
            </a:solidFill>
            <a:miter/>
          </a:ln>
        </p:spPr>
      </p:sp>
      <p:sp>
        <p:nvSpPr>
          <p:cNvPr id="1654" name="Line 323"/>
          <p:cNvSpPr/>
          <p:nvPr/>
        </p:nvSpPr>
        <p:spPr>
          <a:xfrm flipV="1">
            <a:off x="5356080" y="2675880"/>
            <a:ext cx="1800" cy="1007640"/>
          </a:xfrm>
          <a:prstGeom prst="line">
            <a:avLst/>
          </a:prstGeom>
          <a:ln w="15840">
            <a:solidFill>
              <a:srgbClr val="ff0000"/>
            </a:solidFill>
            <a:miter/>
          </a:ln>
        </p:spPr>
      </p:sp>
      <p:sp>
        <p:nvSpPr>
          <p:cNvPr id="1655" name="CustomShape 324"/>
          <p:cNvSpPr/>
          <p:nvPr/>
        </p:nvSpPr>
        <p:spPr>
          <a:xfrm>
            <a:off x="5248080" y="3684240"/>
            <a:ext cx="216000" cy="215640"/>
          </a:xfrm>
          <a:prstGeom prst="rect">
            <a:avLst/>
          </a:prstGeom>
          <a:solidFill>
            <a:srgbClr val="e6e6e6"/>
          </a:solidFill>
          <a:ln w="9360">
            <a:solidFill>
              <a:srgbClr val="ff0000"/>
            </a:solidFill>
            <a:miter/>
          </a:ln>
        </p:spPr>
      </p:sp>
      <p:sp>
        <p:nvSpPr>
          <p:cNvPr id="1656" name="CustomShape 325"/>
          <p:cNvSpPr/>
          <p:nvPr/>
        </p:nvSpPr>
        <p:spPr>
          <a:xfrm>
            <a:off x="5262480" y="3684240"/>
            <a:ext cx="216000" cy="215640"/>
          </a:xfrm>
          <a:prstGeom prst="rect">
            <a:avLst/>
          </a:prstGeom>
          <a:noFill/>
          <a:ln w="15840">
            <a:solidFill>
              <a:srgbClr val="ff0000"/>
            </a:solidFill>
            <a:round/>
          </a:ln>
        </p:spPr>
      </p:sp>
      <p:sp>
        <p:nvSpPr>
          <p:cNvPr id="1657" name="CustomShape 326"/>
          <p:cNvSpPr/>
          <p:nvPr/>
        </p:nvSpPr>
        <p:spPr>
          <a:xfrm>
            <a:off x="5336640" y="37000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58" name="CustomShape 327"/>
          <p:cNvSpPr/>
          <p:nvPr/>
        </p:nvSpPr>
        <p:spPr>
          <a:xfrm>
            <a:off x="4815000" y="2161800"/>
            <a:ext cx="360360" cy="215640"/>
          </a:xfrm>
          <a:prstGeom prst="rect">
            <a:avLst/>
          </a:prstGeom>
          <a:solidFill>
            <a:srgbClr val="9a9a9a"/>
          </a:solidFill>
          <a:ln w="9360">
            <a:solidFill>
              <a:srgbClr val="ff0000"/>
            </a:solidFill>
            <a:miter/>
          </a:ln>
        </p:spPr>
      </p:sp>
      <p:sp>
        <p:nvSpPr>
          <p:cNvPr id="1659" name="CustomShape 328"/>
          <p:cNvSpPr/>
          <p:nvPr/>
        </p:nvSpPr>
        <p:spPr>
          <a:xfrm>
            <a:off x="4815000" y="2161800"/>
            <a:ext cx="360360" cy="215640"/>
          </a:xfrm>
          <a:prstGeom prst="rect">
            <a:avLst/>
          </a:prstGeom>
          <a:noFill/>
          <a:ln w="15840">
            <a:solidFill>
              <a:srgbClr val="ff0000"/>
            </a:solidFill>
            <a:round/>
          </a:ln>
        </p:spPr>
      </p:sp>
      <p:sp>
        <p:nvSpPr>
          <p:cNvPr id="1660" name="CustomShape 329"/>
          <p:cNvSpPr/>
          <p:nvPr/>
        </p:nvSpPr>
        <p:spPr>
          <a:xfrm>
            <a:off x="490572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61" name="Line 330"/>
          <p:cNvSpPr/>
          <p:nvPr/>
        </p:nvSpPr>
        <p:spPr>
          <a:xfrm>
            <a:off x="5175360" y="2377800"/>
            <a:ext cx="71280" cy="71280"/>
          </a:xfrm>
          <a:prstGeom prst="line">
            <a:avLst/>
          </a:prstGeom>
          <a:ln w="15840">
            <a:solidFill>
              <a:srgbClr val="ff0000"/>
            </a:solidFill>
            <a:miter/>
          </a:ln>
        </p:spPr>
      </p:sp>
      <p:sp>
        <p:nvSpPr>
          <p:cNvPr id="1662" name="Line 331"/>
          <p:cNvSpPr/>
          <p:nvPr/>
        </p:nvSpPr>
        <p:spPr>
          <a:xfrm>
            <a:off x="4238640" y="2558880"/>
            <a:ext cx="1008000" cy="1080"/>
          </a:xfrm>
          <a:prstGeom prst="line">
            <a:avLst/>
          </a:prstGeom>
          <a:ln w="15840">
            <a:solidFill>
              <a:srgbClr val="ff0000"/>
            </a:solidFill>
            <a:miter/>
          </a:ln>
        </p:spPr>
      </p:sp>
      <p:sp>
        <p:nvSpPr>
          <p:cNvPr id="1663" name="CustomShape 332"/>
          <p:cNvSpPr/>
          <p:nvPr/>
        </p:nvSpPr>
        <p:spPr>
          <a:xfrm>
            <a:off x="5234040" y="2449440"/>
            <a:ext cx="216000" cy="215280"/>
          </a:xfrm>
          <a:prstGeom prst="rect">
            <a:avLst/>
          </a:prstGeom>
          <a:solidFill>
            <a:srgbClr val="e6e6e6"/>
          </a:solidFill>
          <a:ln w="9360">
            <a:solidFill>
              <a:srgbClr val="ff0000"/>
            </a:solidFill>
            <a:miter/>
          </a:ln>
        </p:spPr>
      </p:sp>
      <p:sp>
        <p:nvSpPr>
          <p:cNvPr id="1664" name="CustomShape 333"/>
          <p:cNvSpPr/>
          <p:nvPr/>
        </p:nvSpPr>
        <p:spPr>
          <a:xfrm>
            <a:off x="5248080" y="2449440"/>
            <a:ext cx="216000" cy="215280"/>
          </a:xfrm>
          <a:prstGeom prst="rect">
            <a:avLst/>
          </a:prstGeom>
          <a:noFill/>
          <a:ln w="15840">
            <a:solidFill>
              <a:srgbClr val="ff0000"/>
            </a:solidFill>
            <a:round/>
          </a:ln>
        </p:spPr>
      </p:sp>
      <p:sp>
        <p:nvSpPr>
          <p:cNvPr id="1665" name="CustomShape 334"/>
          <p:cNvSpPr/>
          <p:nvPr/>
        </p:nvSpPr>
        <p:spPr>
          <a:xfrm>
            <a:off x="532260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66" name="Line 335"/>
          <p:cNvSpPr/>
          <p:nvPr/>
        </p:nvSpPr>
        <p:spPr>
          <a:xfrm flipV="1">
            <a:off x="4137120" y="2661840"/>
            <a:ext cx="1440" cy="1008000"/>
          </a:xfrm>
          <a:prstGeom prst="line">
            <a:avLst/>
          </a:prstGeom>
          <a:ln w="15840">
            <a:solidFill>
              <a:srgbClr val="ff0000"/>
            </a:solidFill>
            <a:miter/>
          </a:ln>
        </p:spPr>
      </p:sp>
      <p:sp>
        <p:nvSpPr>
          <p:cNvPr id="1667" name="Line 336"/>
          <p:cNvSpPr/>
          <p:nvPr/>
        </p:nvSpPr>
        <p:spPr>
          <a:xfrm flipV="1">
            <a:off x="2903400" y="2661840"/>
            <a:ext cx="1800" cy="1008000"/>
          </a:xfrm>
          <a:prstGeom prst="line">
            <a:avLst/>
          </a:prstGeom>
          <a:ln w="15840">
            <a:solidFill>
              <a:srgbClr val="ff0000"/>
            </a:solidFill>
            <a:miter/>
          </a:ln>
        </p:spPr>
      </p:sp>
      <p:sp>
        <p:nvSpPr>
          <p:cNvPr id="1668" name="Line 337"/>
          <p:cNvSpPr/>
          <p:nvPr/>
        </p:nvSpPr>
        <p:spPr>
          <a:xfrm flipV="1">
            <a:off x="1670040" y="2661840"/>
            <a:ext cx="1440" cy="1008000"/>
          </a:xfrm>
          <a:prstGeom prst="line">
            <a:avLst/>
          </a:prstGeom>
          <a:ln w="15840">
            <a:solidFill>
              <a:srgbClr val="ff0000"/>
            </a:solidFill>
            <a:miter/>
          </a:ln>
        </p:spPr>
      </p:sp>
      <p:sp>
        <p:nvSpPr>
          <p:cNvPr id="1669" name="CustomShape 338"/>
          <p:cNvSpPr/>
          <p:nvPr/>
        </p:nvSpPr>
        <p:spPr>
          <a:xfrm>
            <a:off x="3595680" y="2161800"/>
            <a:ext cx="360360" cy="215640"/>
          </a:xfrm>
          <a:prstGeom prst="rect">
            <a:avLst/>
          </a:prstGeom>
          <a:solidFill>
            <a:srgbClr val="9a9a9a"/>
          </a:solidFill>
          <a:ln w="9360">
            <a:solidFill>
              <a:srgbClr val="ff0000"/>
            </a:solidFill>
            <a:miter/>
          </a:ln>
        </p:spPr>
      </p:sp>
      <p:sp>
        <p:nvSpPr>
          <p:cNvPr id="1670" name="CustomShape 339"/>
          <p:cNvSpPr/>
          <p:nvPr/>
        </p:nvSpPr>
        <p:spPr>
          <a:xfrm>
            <a:off x="3595680" y="2161800"/>
            <a:ext cx="360360" cy="215640"/>
          </a:xfrm>
          <a:prstGeom prst="rect">
            <a:avLst/>
          </a:prstGeom>
          <a:noFill/>
          <a:ln w="15840">
            <a:solidFill>
              <a:srgbClr val="ff0000"/>
            </a:solidFill>
            <a:round/>
          </a:ln>
        </p:spPr>
      </p:sp>
      <p:sp>
        <p:nvSpPr>
          <p:cNvPr id="1671" name="CustomShape 340"/>
          <p:cNvSpPr/>
          <p:nvPr/>
        </p:nvSpPr>
        <p:spPr>
          <a:xfrm>
            <a:off x="368640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72" name="Line 341"/>
          <p:cNvSpPr/>
          <p:nvPr/>
        </p:nvSpPr>
        <p:spPr>
          <a:xfrm>
            <a:off x="3956040" y="2377800"/>
            <a:ext cx="71280" cy="71280"/>
          </a:xfrm>
          <a:prstGeom prst="line">
            <a:avLst/>
          </a:prstGeom>
          <a:ln w="15840">
            <a:solidFill>
              <a:srgbClr val="ff0000"/>
            </a:solidFill>
            <a:miter/>
          </a:ln>
        </p:spPr>
      </p:sp>
      <p:sp>
        <p:nvSpPr>
          <p:cNvPr id="1673" name="Line 342"/>
          <p:cNvSpPr/>
          <p:nvPr/>
        </p:nvSpPr>
        <p:spPr>
          <a:xfrm>
            <a:off x="3019320" y="2558880"/>
            <a:ext cx="1008000" cy="1080"/>
          </a:xfrm>
          <a:prstGeom prst="line">
            <a:avLst/>
          </a:prstGeom>
          <a:ln w="15840">
            <a:solidFill>
              <a:srgbClr val="ff0000"/>
            </a:solidFill>
            <a:miter/>
          </a:ln>
        </p:spPr>
      </p:sp>
      <p:sp>
        <p:nvSpPr>
          <p:cNvPr id="1674" name="CustomShape 343"/>
          <p:cNvSpPr/>
          <p:nvPr/>
        </p:nvSpPr>
        <p:spPr>
          <a:xfrm>
            <a:off x="4014720" y="2449440"/>
            <a:ext cx="216000" cy="215280"/>
          </a:xfrm>
          <a:prstGeom prst="rect">
            <a:avLst/>
          </a:prstGeom>
          <a:solidFill>
            <a:srgbClr val="e6e6e6"/>
          </a:solidFill>
          <a:ln w="9360">
            <a:solidFill>
              <a:srgbClr val="ff0000"/>
            </a:solidFill>
            <a:miter/>
          </a:ln>
        </p:spPr>
      </p:sp>
      <p:sp>
        <p:nvSpPr>
          <p:cNvPr id="1675" name="CustomShape 344"/>
          <p:cNvSpPr/>
          <p:nvPr/>
        </p:nvSpPr>
        <p:spPr>
          <a:xfrm>
            <a:off x="4029120" y="2449440"/>
            <a:ext cx="216000" cy="215280"/>
          </a:xfrm>
          <a:prstGeom prst="rect">
            <a:avLst/>
          </a:prstGeom>
          <a:noFill/>
          <a:ln w="15840">
            <a:solidFill>
              <a:srgbClr val="ff0000"/>
            </a:solidFill>
            <a:round/>
          </a:ln>
        </p:spPr>
      </p:sp>
      <p:sp>
        <p:nvSpPr>
          <p:cNvPr id="1676" name="CustomShape 345"/>
          <p:cNvSpPr/>
          <p:nvPr/>
        </p:nvSpPr>
        <p:spPr>
          <a:xfrm>
            <a:off x="410328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77" name="CustomShape 346"/>
          <p:cNvSpPr/>
          <p:nvPr/>
        </p:nvSpPr>
        <p:spPr>
          <a:xfrm>
            <a:off x="2363760" y="2161800"/>
            <a:ext cx="360360" cy="215640"/>
          </a:xfrm>
          <a:prstGeom prst="rect">
            <a:avLst/>
          </a:prstGeom>
          <a:solidFill>
            <a:srgbClr val="9a9a9a"/>
          </a:solidFill>
          <a:ln w="9360">
            <a:solidFill>
              <a:srgbClr val="ff0000"/>
            </a:solidFill>
            <a:miter/>
          </a:ln>
        </p:spPr>
      </p:sp>
      <p:sp>
        <p:nvSpPr>
          <p:cNvPr id="1678" name="CustomShape 347"/>
          <p:cNvSpPr/>
          <p:nvPr/>
        </p:nvSpPr>
        <p:spPr>
          <a:xfrm>
            <a:off x="2363760" y="2161800"/>
            <a:ext cx="360360" cy="215640"/>
          </a:xfrm>
          <a:prstGeom prst="rect">
            <a:avLst/>
          </a:prstGeom>
          <a:noFill/>
          <a:ln w="15840">
            <a:solidFill>
              <a:srgbClr val="ff0000"/>
            </a:solidFill>
            <a:round/>
          </a:ln>
        </p:spPr>
      </p:sp>
      <p:sp>
        <p:nvSpPr>
          <p:cNvPr id="1679" name="CustomShape 348"/>
          <p:cNvSpPr/>
          <p:nvPr/>
        </p:nvSpPr>
        <p:spPr>
          <a:xfrm>
            <a:off x="2454480" y="218880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80" name="Line 349"/>
          <p:cNvSpPr/>
          <p:nvPr/>
        </p:nvSpPr>
        <p:spPr>
          <a:xfrm>
            <a:off x="2724120" y="2377800"/>
            <a:ext cx="71280" cy="71280"/>
          </a:xfrm>
          <a:prstGeom prst="line">
            <a:avLst/>
          </a:prstGeom>
          <a:ln w="15840">
            <a:solidFill>
              <a:srgbClr val="ff0000"/>
            </a:solidFill>
            <a:miter/>
          </a:ln>
        </p:spPr>
      </p:sp>
      <p:sp>
        <p:nvSpPr>
          <p:cNvPr id="1681" name="Line 350"/>
          <p:cNvSpPr/>
          <p:nvPr/>
        </p:nvSpPr>
        <p:spPr>
          <a:xfrm>
            <a:off x="1787400" y="2558880"/>
            <a:ext cx="1008000" cy="1080"/>
          </a:xfrm>
          <a:prstGeom prst="line">
            <a:avLst/>
          </a:prstGeom>
          <a:ln w="15840">
            <a:solidFill>
              <a:srgbClr val="ff0000"/>
            </a:solidFill>
            <a:miter/>
          </a:ln>
        </p:spPr>
      </p:sp>
      <p:sp>
        <p:nvSpPr>
          <p:cNvPr id="1682" name="CustomShape 351"/>
          <p:cNvSpPr/>
          <p:nvPr/>
        </p:nvSpPr>
        <p:spPr>
          <a:xfrm>
            <a:off x="2782800" y="2449440"/>
            <a:ext cx="216000" cy="215280"/>
          </a:xfrm>
          <a:prstGeom prst="rect">
            <a:avLst/>
          </a:prstGeom>
          <a:solidFill>
            <a:srgbClr val="e6e6e6"/>
          </a:solidFill>
          <a:ln w="9360">
            <a:solidFill>
              <a:srgbClr val="ff0000"/>
            </a:solidFill>
            <a:miter/>
          </a:ln>
        </p:spPr>
      </p:sp>
      <p:sp>
        <p:nvSpPr>
          <p:cNvPr id="1683" name="CustomShape 352"/>
          <p:cNvSpPr/>
          <p:nvPr/>
        </p:nvSpPr>
        <p:spPr>
          <a:xfrm>
            <a:off x="2797200" y="2449440"/>
            <a:ext cx="216000" cy="215280"/>
          </a:xfrm>
          <a:prstGeom prst="rect">
            <a:avLst/>
          </a:prstGeom>
          <a:noFill/>
          <a:ln w="15840">
            <a:solidFill>
              <a:srgbClr val="ff0000"/>
            </a:solidFill>
            <a:round/>
          </a:ln>
        </p:spPr>
      </p:sp>
      <p:sp>
        <p:nvSpPr>
          <p:cNvPr id="1684" name="CustomShape 353"/>
          <p:cNvSpPr/>
          <p:nvPr/>
        </p:nvSpPr>
        <p:spPr>
          <a:xfrm>
            <a:off x="2871360" y="24652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85" name="CustomShape 354"/>
          <p:cNvSpPr/>
          <p:nvPr/>
        </p:nvSpPr>
        <p:spPr>
          <a:xfrm>
            <a:off x="1144440" y="2160720"/>
            <a:ext cx="360360" cy="215640"/>
          </a:xfrm>
          <a:prstGeom prst="rect">
            <a:avLst/>
          </a:prstGeom>
          <a:solidFill>
            <a:srgbClr val="9999cc"/>
          </a:solidFill>
          <a:ln w="9360">
            <a:solidFill>
              <a:srgbClr val="ff0000"/>
            </a:solidFill>
            <a:miter/>
          </a:ln>
        </p:spPr>
      </p:sp>
      <p:sp>
        <p:nvSpPr>
          <p:cNvPr id="1686" name="CustomShape 355"/>
          <p:cNvSpPr/>
          <p:nvPr/>
        </p:nvSpPr>
        <p:spPr>
          <a:xfrm>
            <a:off x="1144440" y="2160720"/>
            <a:ext cx="360360" cy="215640"/>
          </a:xfrm>
          <a:prstGeom prst="rect">
            <a:avLst/>
          </a:prstGeom>
          <a:solidFill>
            <a:srgbClr val="9999cc"/>
          </a:solidFill>
          <a:ln w="15840">
            <a:solidFill>
              <a:srgbClr val="ff0000"/>
            </a:solidFill>
            <a:round/>
          </a:ln>
        </p:spPr>
      </p:sp>
      <p:sp>
        <p:nvSpPr>
          <p:cNvPr id="1687" name="CustomShape 356"/>
          <p:cNvSpPr/>
          <p:nvPr/>
        </p:nvSpPr>
        <p:spPr>
          <a:xfrm>
            <a:off x="1235160" y="2187360"/>
            <a:ext cx="218520" cy="152640"/>
          </a:xfrm>
          <a:prstGeom prst="rect">
            <a:avLst/>
          </a:prstGeom>
          <a:solidFill>
            <a:srgbClr val="9999cc"/>
          </a:solidFill>
          <a:ln>
            <a:noFill/>
          </a:ln>
        </p:spPr>
        <p:txBody>
          <a:bodyPr wrap="none" lIns="0" rIns="0" tIns="0" bIns="0"/>
          <a:p>
            <a:pPr algn="ctr"/>
            <a:r>
              <a:rPr b="1" lang="en-US" sz="1000">
                <a:solidFill>
                  <a:srgbClr val="000000"/>
                </a:solidFill>
                <a:latin typeface="Arial"/>
              </a:rPr>
              <a:t>NIC</a:t>
            </a:r>
            <a:endParaRPr/>
          </a:p>
        </p:txBody>
      </p:sp>
      <p:sp>
        <p:nvSpPr>
          <p:cNvPr id="1688" name="Line 357"/>
          <p:cNvSpPr/>
          <p:nvPr/>
        </p:nvSpPr>
        <p:spPr>
          <a:xfrm>
            <a:off x="1504800" y="2376360"/>
            <a:ext cx="71640" cy="70920"/>
          </a:xfrm>
          <a:prstGeom prst="line">
            <a:avLst/>
          </a:prstGeom>
          <a:ln w="15840">
            <a:solidFill>
              <a:srgbClr val="ff0000"/>
            </a:solidFill>
            <a:miter/>
          </a:ln>
        </p:spPr>
      </p:sp>
      <p:sp>
        <p:nvSpPr>
          <p:cNvPr id="1689" name="CustomShape 358"/>
          <p:cNvSpPr/>
          <p:nvPr/>
        </p:nvSpPr>
        <p:spPr>
          <a:xfrm>
            <a:off x="1563840" y="2447640"/>
            <a:ext cx="215640" cy="215640"/>
          </a:xfrm>
          <a:prstGeom prst="rect">
            <a:avLst/>
          </a:prstGeom>
          <a:solidFill>
            <a:srgbClr val="e6e6e6"/>
          </a:solidFill>
          <a:ln w="9360">
            <a:solidFill>
              <a:srgbClr val="ff0000"/>
            </a:solidFill>
            <a:miter/>
          </a:ln>
        </p:spPr>
      </p:sp>
      <p:sp>
        <p:nvSpPr>
          <p:cNvPr id="1690" name="CustomShape 359"/>
          <p:cNvSpPr/>
          <p:nvPr/>
        </p:nvSpPr>
        <p:spPr>
          <a:xfrm>
            <a:off x="1577880" y="2447640"/>
            <a:ext cx="216000" cy="215640"/>
          </a:xfrm>
          <a:prstGeom prst="rect">
            <a:avLst/>
          </a:prstGeom>
          <a:noFill/>
          <a:ln w="15840">
            <a:solidFill>
              <a:srgbClr val="ff0000"/>
            </a:solidFill>
            <a:round/>
          </a:ln>
        </p:spPr>
      </p:sp>
      <p:sp>
        <p:nvSpPr>
          <p:cNvPr id="1691" name="CustomShape 360"/>
          <p:cNvSpPr/>
          <p:nvPr/>
        </p:nvSpPr>
        <p:spPr>
          <a:xfrm>
            <a:off x="1652040" y="2463480"/>
            <a:ext cx="110520" cy="182880"/>
          </a:xfrm>
          <a:prstGeom prst="rect">
            <a:avLst/>
          </a:prstGeom>
          <a:noFill/>
          <a:ln>
            <a:noFill/>
          </a:ln>
        </p:spPr>
        <p:txBody>
          <a:bodyPr wrap="none" lIns="0" rIns="0" tIns="0" bIns="0"/>
          <a:p>
            <a:pPr algn="ctr"/>
            <a:r>
              <a:rPr b="1" lang="en-US" sz="1200">
                <a:solidFill>
                  <a:srgbClr val="000000"/>
                </a:solidFill>
                <a:latin typeface="Arial"/>
              </a:rPr>
              <a:t>R</a:t>
            </a:r>
            <a:endParaRPr/>
          </a:p>
        </p:txBody>
      </p:sp>
      <p:sp>
        <p:nvSpPr>
          <p:cNvPr id="1692" name="CustomShape 361"/>
          <p:cNvSpPr/>
          <p:nvPr/>
        </p:nvSpPr>
        <p:spPr>
          <a:xfrm>
            <a:off x="5649840" y="1341360"/>
            <a:ext cx="3400560" cy="5262480"/>
          </a:xfrm>
          <a:prstGeom prst="rect">
            <a:avLst/>
          </a:prstGeom>
          <a:noFill/>
          <a:ln>
            <a:noFill/>
          </a:ln>
        </p:spPr>
        <p:txBody>
          <a:bodyPr lIns="90000" rIns="90000" tIns="46800" bIns="46800"/>
          <a:p>
            <a:pPr>
              <a:buSzPct val="80000"/>
              <a:buFont typeface="Wingdings" charset="2"/>
              <a:buChar char=""/>
            </a:pPr>
            <a:r>
              <a:rPr lang="en-US" sz="2800">
                <a:latin typeface="Arial"/>
              </a:rPr>
              <a:t>Memory hierarchy</a:t>
            </a:r>
            <a:endParaRPr/>
          </a:p>
          <a:p>
            <a:pPr lvl="1">
              <a:lnSpc>
                <a:spcPct val="100000"/>
              </a:lnSpc>
              <a:buSzPct val="75000"/>
              <a:buFont typeface="Wingdings" charset="2"/>
              <a:buChar char=""/>
            </a:pPr>
            <a:r>
              <a:rPr lang="en-US" sz="2400">
                <a:solidFill>
                  <a:srgbClr val="0000d0"/>
                </a:solidFill>
                <a:latin typeface="Arial"/>
                <a:ea typeface="ＭＳ Ｐゴシック"/>
              </a:rPr>
              <a:t>NUCA shared</a:t>
            </a:r>
            <a:r>
              <a:rPr lang="en-US" sz="2400">
                <a:solidFill>
                  <a:srgbClr val="000000"/>
                </a:solidFill>
                <a:latin typeface="Arial"/>
                <a:ea typeface="ＭＳ Ｐゴシック"/>
              </a:rPr>
              <a:t> L2 banks, one/PE</a:t>
            </a:r>
            <a:endParaRPr/>
          </a:p>
        </p:txBody>
      </p:sp>
      <p:sp>
        <p:nvSpPr>
          <p:cNvPr id="1693" name="CustomShape 362"/>
          <p:cNvSpPr/>
          <p:nvPr/>
        </p:nvSpPr>
        <p:spPr>
          <a:xfrm>
            <a:off x="520560" y="1406520"/>
            <a:ext cx="642960" cy="554040"/>
          </a:xfrm>
          <a:prstGeom prst="ellipse">
            <a:avLst/>
          </a:prstGeom>
          <a:noFill/>
          <a:ln w="38160">
            <a:solidFill>
              <a:srgbClr val="cc0066"/>
            </a:solidFill>
            <a:miter/>
          </a:ln>
        </p:spPr>
      </p:sp>
      <p:sp>
        <p:nvSpPr>
          <p:cNvPr id="1694" name="CustomShape 363"/>
          <p:cNvSpPr/>
          <p:nvPr/>
        </p:nvSpPr>
        <p:spPr>
          <a:xfrm>
            <a:off x="4232160" y="5133960"/>
            <a:ext cx="642960" cy="554040"/>
          </a:xfrm>
          <a:prstGeom prst="ellipse">
            <a:avLst/>
          </a:prstGeom>
          <a:noFill/>
          <a:ln w="38160">
            <a:solidFill>
              <a:srgbClr val="cc0066"/>
            </a:solidFill>
            <a:miter/>
          </a:ln>
        </p:spPr>
      </p:sp>
      <p:sp>
        <p:nvSpPr>
          <p:cNvPr id="1695" name="Line 364"/>
          <p:cNvSpPr/>
          <p:nvPr/>
        </p:nvSpPr>
        <p:spPr>
          <a:xfrm>
            <a:off x="1060560" y="1906560"/>
            <a:ext cx="623880" cy="642960"/>
          </a:xfrm>
          <a:prstGeom prst="line">
            <a:avLst/>
          </a:prstGeom>
          <a:ln w="38160">
            <a:solidFill>
              <a:srgbClr val="009900"/>
            </a:solidFill>
            <a:miter/>
          </a:ln>
        </p:spPr>
      </p:sp>
      <p:sp>
        <p:nvSpPr>
          <p:cNvPr id="1696" name="Line 365"/>
          <p:cNvSpPr/>
          <p:nvPr/>
        </p:nvSpPr>
        <p:spPr>
          <a:xfrm>
            <a:off x="1644840" y="2550960"/>
            <a:ext cx="2487600" cy="0"/>
          </a:xfrm>
          <a:prstGeom prst="line">
            <a:avLst/>
          </a:prstGeom>
          <a:ln w="38160">
            <a:solidFill>
              <a:srgbClr val="009900"/>
            </a:solidFill>
            <a:miter/>
          </a:ln>
        </p:spPr>
      </p:sp>
      <p:sp>
        <p:nvSpPr>
          <p:cNvPr id="1697" name="Line 366"/>
          <p:cNvSpPr/>
          <p:nvPr/>
        </p:nvSpPr>
        <p:spPr>
          <a:xfrm flipH="1" flipV="1">
            <a:off x="3679920" y="2152800"/>
            <a:ext cx="449280" cy="398160"/>
          </a:xfrm>
          <a:prstGeom prst="line">
            <a:avLst/>
          </a:prstGeom>
          <a:ln w="38160">
            <a:solidFill>
              <a:srgbClr val="009900"/>
            </a:solidFill>
            <a:miter/>
          </a:ln>
        </p:spPr>
      </p:sp>
      <p:sp>
        <p:nvSpPr>
          <p:cNvPr id="1698" name="Line 367"/>
          <p:cNvSpPr/>
          <p:nvPr/>
        </p:nvSpPr>
        <p:spPr>
          <a:xfrm>
            <a:off x="4755960" y="5634000"/>
            <a:ext cx="609480" cy="604800"/>
          </a:xfrm>
          <a:prstGeom prst="line">
            <a:avLst/>
          </a:prstGeom>
          <a:ln w="38160">
            <a:solidFill>
              <a:srgbClr val="009900"/>
            </a:solidFill>
            <a:miter/>
          </a:ln>
        </p:spPr>
      </p:sp>
      <p:sp>
        <p:nvSpPr>
          <p:cNvPr id="1699" name="Line 368"/>
          <p:cNvSpPr/>
          <p:nvPr/>
        </p:nvSpPr>
        <p:spPr>
          <a:xfrm flipV="1">
            <a:off x="5343480" y="2549520"/>
            <a:ext cx="0" cy="3689280"/>
          </a:xfrm>
          <a:prstGeom prst="line">
            <a:avLst/>
          </a:prstGeom>
          <a:ln w="38160">
            <a:solidFill>
              <a:srgbClr val="009900"/>
            </a:solidFill>
            <a:miter/>
          </a:ln>
        </p:spPr>
      </p:sp>
      <p:sp>
        <p:nvSpPr>
          <p:cNvPr id="1700" name="Line 369"/>
          <p:cNvSpPr/>
          <p:nvPr/>
        </p:nvSpPr>
        <p:spPr>
          <a:xfrm flipH="1">
            <a:off x="4124160" y="2549520"/>
            <a:ext cx="1204560" cy="1440"/>
          </a:xfrm>
          <a:prstGeom prst="line">
            <a:avLst/>
          </a:prstGeom>
          <a:ln w="38160">
            <a:solidFill>
              <a:srgbClr val="009900"/>
            </a:solidFill>
            <a:miter/>
          </a:ln>
        </p:spPr>
      </p:sp>
      <p:sp>
        <p:nvSpPr>
          <p:cNvPr id="1701" name="Line 370"/>
          <p:cNvSpPr/>
          <p:nvPr/>
        </p:nvSpPr>
        <p:spPr>
          <a:xfrm>
            <a:off x="3602160" y="2151000"/>
            <a:ext cx="544320" cy="399960"/>
          </a:xfrm>
          <a:prstGeom prst="line">
            <a:avLst/>
          </a:prstGeom>
          <a:ln w="38160">
            <a:solidFill>
              <a:srgbClr val="009900"/>
            </a:solidFill>
            <a:miter/>
          </a:ln>
        </p:spPr>
      </p:sp>
      <p:sp>
        <p:nvSpPr>
          <p:cNvPr id="1702" name="CustomShape 371"/>
          <p:cNvSpPr/>
          <p:nvPr/>
        </p:nvSpPr>
        <p:spPr>
          <a:xfrm>
            <a:off x="5667480" y="2692440"/>
            <a:ext cx="3400200" cy="3925800"/>
          </a:xfrm>
          <a:prstGeom prst="rect">
            <a:avLst/>
          </a:prstGeom>
          <a:noFill/>
          <a:ln>
            <a:noFill/>
          </a:ln>
        </p:spPr>
        <p:txBody>
          <a:bodyPr lIns="90000" rIns="90000" tIns="46800" bIns="46800"/>
          <a:p>
            <a:pPr>
              <a:buSzPct val="80000"/>
              <a:buFont typeface="Wingdings" charset="2"/>
              <a:buChar char=""/>
            </a:pPr>
            <a:r>
              <a:rPr lang="en-US" sz="2800">
                <a:solidFill>
                  <a:srgbClr val="009900"/>
                </a:solidFill>
                <a:latin typeface="Arial"/>
              </a:rPr>
              <a:t>Shared data</a:t>
            </a:r>
            <a:r>
              <a:rPr lang="en-US" sz="2800">
                <a:latin typeface="Arial"/>
              </a:rPr>
              <a:t> </a:t>
            </a:r>
            <a:r>
              <a:rPr lang="en-US" sz="2800">
                <a:solidFill>
                  <a:srgbClr val="000000"/>
                </a:solidFill>
                <a:latin typeface="Arial"/>
              </a:rPr>
              <a:t>far</a:t>
            </a:r>
            <a:r>
              <a:rPr lang="en-US" sz="2800">
                <a:latin typeface="Arial"/>
              </a:rPr>
              <a:t> from all PEs</a:t>
            </a:r>
            <a:endParaRPr/>
          </a:p>
          <a:p>
            <a:pPr lvl="1">
              <a:lnSpc>
                <a:spcPct val="100000"/>
              </a:lnSpc>
              <a:buSzPct val="75000"/>
              <a:buFont typeface="Wingdings" charset="2"/>
              <a:buChar char=""/>
            </a:pPr>
            <a:r>
              <a:rPr lang="en-US" sz="2400">
                <a:solidFill>
                  <a:srgbClr val="000000"/>
                </a:solidFill>
                <a:latin typeface="Arial"/>
                <a:ea typeface="ＭＳ Ｐゴシック"/>
              </a:rPr>
              <a:t>Migrate L2 block to requesting PE</a:t>
            </a:r>
            <a:endParaRPr/>
          </a:p>
          <a:p>
            <a:pPr lvl="2">
              <a:lnSpc>
                <a:spcPct val="100000"/>
              </a:lnSpc>
              <a:buSzPct val="65000"/>
              <a:buFont typeface="Wingdings" charset="2"/>
              <a:buChar char=""/>
            </a:pPr>
            <a:r>
              <a:rPr lang="en-US" sz="2000">
                <a:solidFill>
                  <a:srgbClr val="000000"/>
                </a:solidFill>
                <a:latin typeface="Arial"/>
                <a:ea typeface="ＭＳ Ｐゴシック"/>
              </a:rPr>
              <a:t>ping pong migration, access latency, energy consumption</a:t>
            </a:r>
            <a:endParaRPr/>
          </a:p>
          <a:p>
            <a:pPr lvl="1">
              <a:lnSpc>
                <a:spcPct val="100000"/>
              </a:lnSpc>
              <a:buSzPct val="75000"/>
              <a:buFont typeface="Wingdings" charset="2"/>
              <a:buChar char=""/>
            </a:pPr>
            <a:r>
              <a:rPr lang="en-US" sz="2400">
                <a:solidFill>
                  <a:srgbClr val="000000"/>
                </a:solidFill>
                <a:latin typeface="Arial"/>
                <a:ea typeface="ＭＳ Ｐゴシック"/>
              </a:rPr>
              <a:t>Don</a:t>
            </a:r>
            <a:r>
              <a:rPr lang="en-US" sz="2400">
                <a:solidFill>
                  <a:srgbClr val="000000"/>
                </a:solidFill>
                <a:latin typeface="Arial"/>
                <a:ea typeface="ＭＳ Ｐゴシック"/>
              </a:rPr>
              <a:t>’t migrate and pay perf penalty</a:t>
            </a:r>
            <a:endParaRPr/>
          </a:p>
        </p:txBody>
      </p:sp>
      <p:sp>
        <p:nvSpPr>
          <p:cNvPr id="1703" name="CustomShape 372"/>
          <p:cNvSpPr/>
          <p:nvPr/>
        </p:nvSpPr>
        <p:spPr>
          <a:xfrm>
            <a:off x="3043080" y="1763640"/>
            <a:ext cx="642960" cy="554040"/>
          </a:xfrm>
          <a:prstGeom prst="ellipse">
            <a:avLst/>
          </a:prstGeom>
          <a:noFill/>
          <a:ln w="38160">
            <a:solidFill>
              <a:srgbClr val="009900"/>
            </a:solidFill>
            <a:miter/>
          </a:ln>
        </p:spPr>
      </p:sp>
    </p:spTree>
  </p:cSld>
  <p:timing>
    <p:tnLst>
      <p:par>
        <p:cTn id="478" dur="indefinite" restart="never" nodeType="tmRoot">
          <p:childTnLst>
            <p:seq>
              <p:cTn id="479" dur="indefinite" nodeType="mainSeq">
                <p:childTnLst>
                  <p:par>
                    <p:cTn id="480" fill="hold">
                      <p:stCondLst>
                        <p:cond delay="0"/>
                      </p:stCondLst>
                      <p:childTnLst>
                        <p:par>
                          <p:cTn id="481" fill="hold">
                            <p:stCondLst>
                              <p:cond delay="0"/>
                            </p:stCondLst>
                            <p:childTnLst>
                              <p:par>
                                <p:cTn id="482" nodeType="clickEffect" fill="hold" presetClass="entr" presetID="1">
                                  <p:stCondLst>
                                    <p:cond delay="0"/>
                                  </p:stCondLst>
                                  <p:childTnLst>
                                    <p:set>
                                      <p:cBhvr>
                                        <p:cTn id="483" dur="1" fill="hold">
                                          <p:stCondLst>
                                            <p:cond delay="0"/>
                                          </p:stCondLst>
                                        </p:cTn>
                                        <p:tgtEl>
                                          <p:spTgt spid="1692"/>
                                        </p:tgtEl>
                                        <p:attrNameLst>
                                          <p:attrName>style.visibility</p:attrName>
                                        </p:attrNameLst>
                                      </p:cBhvr>
                                      <p:to>
                                        <p:strVal val="visible"/>
                                      </p:to>
                                    </p:set>
                                  </p:childTnLst>
                                </p:cTn>
                              </p:par>
                            </p:childTnLst>
                          </p:cTn>
                        </p:par>
                        <p:par>
                          <p:cTn id="484" fill="hold">
                            <p:stCondLst>
                              <p:cond delay="0"/>
                            </p:stCondLst>
                            <p:childTnLst>
                              <p:par>
                                <p:cTn id="485" nodeType="afterEffect" fill="hold" presetClass="entr" presetID="5" presetSubtype="10">
                                  <p:stCondLst>
                                    <p:cond delay="500"/>
                                  </p:stCondLst>
                                  <p:childTnLst>
                                    <p:set>
                                      <p:cBhvr>
                                        <p:cTn id="486" dur="1" fill="hold">
                                          <p:stCondLst>
                                            <p:cond delay="0"/>
                                          </p:stCondLst>
                                        </p:cTn>
                                        <p:tgtEl>
                                          <p:spTgt spid="-1"/>
                                        </p:tgtEl>
                                        <p:attrNameLst>
                                          <p:attrName>style.visibility</p:attrName>
                                        </p:attrNameLst>
                                      </p:cBhvr>
                                      <p:to>
                                        <p:strVal val="visible"/>
                                      </p:to>
                                    </p:set>
                                    <p:animEffect filter="checkerboard(across)" transition="in">
                                      <p:cBhvr additive="repl">
                                        <p:cTn id="487" dur="2000"/>
                                        <p:tgtEl>
                                          <p:spTgt spid="-1"/>
                                        </p:tgtEl>
                                      </p:cBhvr>
                                    </p:animEffect>
                                  </p:childTnLst>
                                </p:cTn>
                              </p:par>
                            </p:childTnLst>
                          </p:cTn>
                        </p:par>
                      </p:childTnLst>
                    </p:cTn>
                  </p:par>
                  <p:par>
                    <p:cTn id="488" fill="hold">
                      <p:stCondLst>
                        <p:cond delay="indefinite"/>
                      </p:stCondLst>
                      <p:childTnLst>
                        <p:par>
                          <p:cTn id="489" fill="hold">
                            <p:stCondLst>
                              <p:cond delay="0"/>
                            </p:stCondLst>
                            <p:childTnLst>
                              <p:par>
                                <p:cTn id="490" nodeType="clickEffect" fill="hold" presetClass="entr" presetID="1">
                                  <p:stCondLst>
                                    <p:cond delay="0"/>
                                  </p:stCondLst>
                                  <p:childTnLst>
                                    <p:set>
                                      <p:cBhvr>
                                        <p:cTn id="491" dur="1" fill="hold">
                                          <p:stCondLst>
                                            <p:cond delay="0"/>
                                          </p:stCondLst>
                                        </p:cTn>
                                        <p:tgtEl>
                                          <p:spTgt spid="1693"/>
                                        </p:tgtEl>
                                        <p:attrNameLst>
                                          <p:attrName>style.visibility</p:attrName>
                                        </p:attrNameLst>
                                      </p:cBhvr>
                                      <p:to>
                                        <p:strVal val="visible"/>
                                      </p:to>
                                    </p:set>
                                  </p:childTnLst>
                                </p:cTn>
                              </p:par>
                              <p:par>
                                <p:cTn id="492" nodeType="withEffect" fill="hold" presetClass="entr" presetID="1">
                                  <p:stCondLst>
                                    <p:cond delay="0"/>
                                  </p:stCondLst>
                                  <p:childTnLst>
                                    <p:set>
                                      <p:cBhvr>
                                        <p:cTn id="493" dur="1" fill="hold">
                                          <p:stCondLst>
                                            <p:cond delay="0"/>
                                          </p:stCondLst>
                                        </p:cTn>
                                        <p:tgtEl>
                                          <p:spTgt spid="1694"/>
                                        </p:tgtEl>
                                        <p:attrNameLst>
                                          <p:attrName>style.visibility</p:attrName>
                                        </p:attrNameLst>
                                      </p:cBhvr>
                                      <p:to>
                                        <p:strVal val="visible"/>
                                      </p:to>
                                    </p:set>
                                  </p:childTnLst>
                                </p:cTn>
                              </p:par>
                              <p:par>
                                <p:cTn id="494" nodeType="withEffect" fill="hold" presetClass="entr" presetID="1">
                                  <p:stCondLst>
                                    <p:cond delay="0"/>
                                  </p:stCondLst>
                                  <p:childTnLst>
                                    <p:set>
                                      <p:cBhvr>
                                        <p:cTn id="495" dur="1" fill="hold">
                                          <p:stCondLst>
                                            <p:cond delay="0"/>
                                          </p:stCondLst>
                                        </p:cTn>
                                        <p:tgtEl>
                                          <p:spTgt spid="1703"/>
                                        </p:tgtEl>
                                        <p:attrNameLst>
                                          <p:attrName>style.visibility</p:attrName>
                                        </p:attrNameLst>
                                      </p:cBhvr>
                                      <p:to>
                                        <p:strVal val="visible"/>
                                      </p:to>
                                    </p:set>
                                  </p:childTnLst>
                                </p:cTn>
                              </p:par>
                            </p:childTnLst>
                          </p:cTn>
                        </p:par>
                        <p:par>
                          <p:cTn id="496" fill="hold">
                            <p:stCondLst>
                              <p:cond delay="0"/>
                            </p:stCondLst>
                            <p:childTnLst>
                              <p:par>
                                <p:cTn id="497" nodeType="afterEffect" fill="hold" presetClass="entr" presetID="22" presetSubtype="8">
                                  <p:stCondLst>
                                    <p:cond delay="500"/>
                                  </p:stCondLst>
                                  <p:childTnLst>
                                    <p:set>
                                      <p:cBhvr>
                                        <p:cTn id="498" dur="1" fill="hold">
                                          <p:stCondLst>
                                            <p:cond delay="0"/>
                                          </p:stCondLst>
                                        </p:cTn>
                                        <p:tgtEl>
                                          <p:spTgt spid="-1"/>
                                        </p:tgtEl>
                                        <p:attrNameLst>
                                          <p:attrName>style.visibility</p:attrName>
                                        </p:attrNameLst>
                                      </p:cBhvr>
                                      <p:to>
                                        <p:strVal val="visible"/>
                                      </p:to>
                                    </p:set>
                                    <p:animEffect filter="wipe(left)" transition="in">
                                      <p:cBhvr additive="repl">
                                        <p:cTn id="499" dur="500"/>
                                        <p:tgtEl>
                                          <p:spTgt spid="-1"/>
                                        </p:tgtEl>
                                      </p:cBhvr>
                                    </p:animEffect>
                                  </p:childTnLst>
                                </p:cTn>
                              </p:par>
                            </p:childTnLst>
                          </p:cTn>
                        </p:par>
                        <p:par>
                          <p:cTn id="500" fill="hold">
                            <p:stCondLst>
                              <p:cond delay="1000"/>
                            </p:stCondLst>
                            <p:childTnLst>
                              <p:par>
                                <p:cTn id="501" nodeType="afterEffect" fill="hold" presetClass="entr" presetID="22" presetSubtype="4">
                                  <p:stCondLst>
                                    <p:cond delay="500"/>
                                  </p:stCondLst>
                                  <p:childTnLst>
                                    <p:set>
                                      <p:cBhvr>
                                        <p:cTn id="502" dur="1" fill="hold">
                                          <p:stCondLst>
                                            <p:cond delay="0"/>
                                          </p:stCondLst>
                                        </p:cTn>
                                        <p:tgtEl>
                                          <p:spTgt spid="-1"/>
                                        </p:tgtEl>
                                        <p:attrNameLst>
                                          <p:attrName>style.visibility</p:attrName>
                                        </p:attrNameLst>
                                      </p:cBhvr>
                                      <p:to>
                                        <p:strVal val="visible"/>
                                      </p:to>
                                    </p:set>
                                    <p:animEffect filter="wipe(down)" transition="out">
                                      <p:cBhvr additive="repl">
                                        <p:cTn id="503" dur="500"/>
                                        <p:tgtEl>
                                          <p:spTgt spid="-1"/>
                                        </p:tgtEl>
                                      </p:cBhvr>
                                    </p:animEffect>
                                  </p:childTnLst>
                                </p:cTn>
                              </p:par>
                            </p:childTnLst>
                          </p:cTn>
                        </p:par>
                      </p:childTnLst>
                    </p:cTn>
                  </p:par>
                  <p:par>
                    <p:cTn id="504" fill="hold">
                      <p:stCondLst>
                        <p:cond delay="indefinite"/>
                      </p:stCondLst>
                      <p:childTnLst>
                        <p:par>
                          <p:cTn id="505" fill="hold">
                            <p:stCondLst>
                              <p:cond delay="0"/>
                            </p:stCondLst>
                            <p:childTnLst>
                              <p:par>
                                <p:cTn id="506" nodeType="clickEffect" fill="hold" presetClass="entr" presetID="1">
                                  <p:stCondLst>
                                    <p:cond delay="0"/>
                                  </p:stCondLst>
                                  <p:childTnLst>
                                    <p:set>
                                      <p:cBhvr>
                                        <p:cTn id="507" dur="1" fill="hold">
                                          <p:stCondLst>
                                            <p:cond delay="0"/>
                                          </p:stCondLst>
                                        </p:cTn>
                                        <p:tgtEl>
                                          <p:spTgt spid="170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4"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705" name="TextShape 2"/>
          <p:cNvSpPr txBox="1"/>
          <p:nvPr/>
        </p:nvSpPr>
        <p:spPr>
          <a:xfrm>
            <a:off x="468000" y="599760"/>
            <a:ext cx="8475480" cy="609480"/>
          </a:xfrm>
          <a:prstGeom prst="rect">
            <a:avLst/>
          </a:prstGeom>
        </p:spPr>
        <p:txBody>
          <a:bodyPr anchor="ctr"/>
          <a:p>
            <a:pPr/>
            <a:r>
              <a:rPr lang="en-US" sz="3600">
                <a:latin typeface="Arial"/>
              </a:rPr>
              <a:t>More Multicore Challenges &amp; Opportunities</a:t>
            </a:r>
            <a:endParaRPr/>
          </a:p>
        </p:txBody>
      </p:sp>
      <p:sp>
        <p:nvSpPr>
          <p:cNvPr id="1706" name="TextShape 3"/>
          <p:cNvSpPr txBox="1"/>
          <p:nvPr/>
        </p:nvSpPr>
        <p:spPr>
          <a:xfrm>
            <a:off x="457200" y="1596960"/>
            <a:ext cx="8440560" cy="5050080"/>
          </a:xfrm>
          <a:prstGeom prst="rect">
            <a:avLst/>
          </a:prstGeom>
        </p:spPr>
        <p:txBody>
          <a:bodyPr/>
          <a:p>
            <a:pPr>
              <a:lnSpc>
                <a:spcPct val="90000"/>
              </a:lnSpc>
              <a:buSzPct val="80000"/>
              <a:buFont typeface="Wingdings" charset="2"/>
              <a:buChar char=""/>
            </a:pPr>
            <a:r>
              <a:rPr lang="en-US" sz="2800">
                <a:latin typeface="Arial"/>
              </a:rPr>
              <a:t>Off-chip (main) memory bandwidth</a:t>
            </a:r>
            <a:endParaRPr/>
          </a:p>
          <a:p>
            <a:pPr>
              <a:lnSpc>
                <a:spcPct val="90000"/>
              </a:lnSpc>
              <a:buSzPct val="80000"/>
              <a:buFont typeface="Wingdings" charset="2"/>
              <a:buChar char=""/>
            </a:pPr>
            <a:r>
              <a:rPr lang="en-US" sz="2800">
                <a:latin typeface="Arial"/>
              </a:rPr>
              <a:t>Compiler/language support</a:t>
            </a:r>
            <a:endParaRPr/>
          </a:p>
          <a:p>
            <a:pPr lvl="1">
              <a:lnSpc>
                <a:spcPct val="90000"/>
              </a:lnSpc>
              <a:buSzPct val="75000"/>
              <a:buFont typeface="Wingdings" charset="2"/>
              <a:buChar char=""/>
            </a:pPr>
            <a:r>
              <a:rPr lang="en-US" sz="2400">
                <a:latin typeface="Arial"/>
              </a:rPr>
              <a:t>automatic (compiler) thread extraction</a:t>
            </a:r>
            <a:endParaRPr/>
          </a:p>
          <a:p>
            <a:pPr lvl="1">
              <a:lnSpc>
                <a:spcPct val="90000"/>
              </a:lnSpc>
              <a:buSzPct val="75000"/>
              <a:buFont typeface="Wingdings" charset="2"/>
              <a:buChar char=""/>
            </a:pPr>
            <a:r>
              <a:rPr lang="en-US" sz="2400">
                <a:latin typeface="Arial"/>
              </a:rPr>
              <a:t>guaranteeing sequential consistency</a:t>
            </a:r>
            <a:endParaRPr/>
          </a:p>
          <a:p>
            <a:pPr>
              <a:lnSpc>
                <a:spcPct val="90000"/>
              </a:lnSpc>
              <a:buSzPct val="80000"/>
              <a:buFont typeface="Wingdings" charset="2"/>
              <a:buChar char=""/>
            </a:pPr>
            <a:r>
              <a:rPr lang="en-US" sz="2800">
                <a:latin typeface="Arial"/>
              </a:rPr>
              <a:t>OS/run-time system support</a:t>
            </a:r>
            <a:endParaRPr/>
          </a:p>
          <a:p>
            <a:pPr lvl="1">
              <a:lnSpc>
                <a:spcPct val="90000"/>
              </a:lnSpc>
              <a:buSzPct val="75000"/>
              <a:buFont typeface="Wingdings" charset="2"/>
              <a:buChar char=""/>
            </a:pPr>
            <a:r>
              <a:rPr lang="en-US" sz="2400">
                <a:latin typeface="Arial"/>
              </a:rPr>
              <a:t>lightweight thread creation, migration, communication, synchronization</a:t>
            </a:r>
            <a:endParaRPr/>
          </a:p>
          <a:p>
            <a:pPr lvl="1">
              <a:lnSpc>
                <a:spcPct val="90000"/>
              </a:lnSpc>
              <a:buSzPct val="75000"/>
              <a:buFont typeface="Wingdings" charset="2"/>
              <a:buChar char=""/>
            </a:pPr>
            <a:r>
              <a:rPr lang="en-US" sz="2400">
                <a:latin typeface="Arial"/>
              </a:rPr>
              <a:t>monitoring PE health and controlling PE/NoC state</a:t>
            </a:r>
            <a:endParaRPr/>
          </a:p>
          <a:p>
            <a:pPr>
              <a:lnSpc>
                <a:spcPct val="90000"/>
              </a:lnSpc>
              <a:buSzPct val="80000"/>
              <a:buFont typeface="Wingdings" charset="2"/>
              <a:buChar char=""/>
            </a:pPr>
            <a:r>
              <a:rPr lang="en-US" sz="2800">
                <a:latin typeface="Arial"/>
              </a:rPr>
              <a:t>Hardware verification and test</a:t>
            </a:r>
            <a:endParaRPr/>
          </a:p>
          <a:p>
            <a:pPr>
              <a:lnSpc>
                <a:spcPct val="90000"/>
              </a:lnSpc>
              <a:buSzPct val="80000"/>
              <a:buFont typeface="Wingdings" charset="2"/>
              <a:buChar char=""/>
            </a:pPr>
            <a:r>
              <a:rPr lang="en-US" sz="2800">
                <a:latin typeface="Arial"/>
              </a:rPr>
              <a:t>High performance, accurate simulation/emulation tools</a:t>
            </a:r>
            <a:endParaRPr/>
          </a:p>
        </p:txBody>
      </p:sp>
    </p:spTree>
  </p:cSld>
  <p:timing>
    <p:tnLst>
      <p:par>
        <p:cTn id="508" dur="indefinite" restart="never" nodeType="tmRoot">
          <p:childTnLst>
            <p:seq>
              <p:cTn id="509" nodeType="mainSeq">
                <p:childTnLst>
                  <p:par>
                    <p:cTn id="510" fill="freeze">
                      <p:stCondLst>
                        <p:cond delay="indefinite"/>
                      </p:stCondLst>
                      <p:childTnLst>
                        <p:par>
                          <p:cTn id="511" fill="freeze">
                            <p:stCondLst>
                              <p:cond delay="0"/>
                            </p:stCondLst>
                            <p:childTnLst>
                              <p:par>
                                <p:cTn id="512" nodeType="clickEffect" fill="hold" presetClass="entr" presetID="1">
                                  <p:stCondLst>
                                    <p:cond delay="0"/>
                                  </p:stCondLst>
                                  <p:childTnLst>
                                    <p:set>
                                      <p:cBhvr>
                                        <p:cTn id="513" dur="1" fill="hold">
                                          <p:stCondLst>
                                            <p:cond delay="0"/>
                                          </p:stCondLst>
                                        </p:cTn>
                                        <p:tgtEl>
                                          <p:spTgt spid="1706">
                                            <p:txEl>
                                              <p:pRg st="0" end="33"/>
                                            </p:txEl>
                                          </p:spTgt>
                                        </p:tgtEl>
                                        <p:attrNameLst>
                                          <p:attrName>style.visibility</p:attrName>
                                        </p:attrNameLst>
                                      </p:cBhvr>
                                      <p:to>
                                        <p:strVal val="visible"/>
                                      </p:to>
                                    </p:set>
                                  </p:childTnLst>
                                </p:cTn>
                              </p:par>
                            </p:childTnLst>
                          </p:cTn>
                        </p:par>
                      </p:childTnLst>
                    </p:cTn>
                  </p:par>
                  <p:par>
                    <p:cTn id="514" fill="freeze">
                      <p:stCondLst>
                        <p:cond delay="indefinite"/>
                      </p:stCondLst>
                      <p:childTnLst>
                        <p:par>
                          <p:cTn id="515" fill="freeze">
                            <p:stCondLst>
                              <p:cond delay="0"/>
                            </p:stCondLst>
                            <p:childTnLst>
                              <p:par>
                                <p:cTn id="516" nodeType="clickEffect" fill="hold" presetClass="entr" presetID="1">
                                  <p:stCondLst>
                                    <p:cond delay="0"/>
                                  </p:stCondLst>
                                  <p:childTnLst>
                                    <p:set>
                                      <p:cBhvr>
                                        <p:cTn id="517" dur="1" fill="hold">
                                          <p:stCondLst>
                                            <p:cond delay="0"/>
                                          </p:stCondLst>
                                        </p:cTn>
                                        <p:tgtEl>
                                          <p:spTgt spid="1706">
                                            <p:txEl>
                                              <p:pRg st="33" end="59"/>
                                            </p:txEl>
                                          </p:spTgt>
                                        </p:tgtEl>
                                        <p:attrNameLst>
                                          <p:attrName>style.visibility</p:attrName>
                                        </p:attrNameLst>
                                      </p:cBhvr>
                                      <p:to>
                                        <p:strVal val="visible"/>
                                      </p:to>
                                    </p:set>
                                  </p:childTnLst>
                                </p:cTn>
                              </p:par>
                              <p:par>
                                <p:cTn id="518" nodeType="withEffect" fill="hold" presetClass="entr" presetID="1">
                                  <p:stCondLst>
                                    <p:cond delay="0"/>
                                  </p:stCondLst>
                                  <p:childTnLst>
                                    <p:set>
                                      <p:cBhvr>
                                        <p:cTn id="519" dur="1" fill="hold">
                                          <p:stCondLst>
                                            <p:cond delay="0"/>
                                          </p:stCondLst>
                                        </p:cTn>
                                        <p:tgtEl>
                                          <p:spTgt spid="1706">
                                            <p:txEl>
                                              <p:pRg st="59" end="98"/>
                                            </p:txEl>
                                          </p:spTgt>
                                        </p:tgtEl>
                                        <p:attrNameLst>
                                          <p:attrName>style.visibility</p:attrName>
                                        </p:attrNameLst>
                                      </p:cBhvr>
                                      <p:to>
                                        <p:strVal val="visible"/>
                                      </p:to>
                                    </p:set>
                                  </p:childTnLst>
                                </p:cTn>
                              </p:par>
                              <p:par>
                                <p:cTn id="520" nodeType="withEffect" fill="hold" presetClass="entr" presetID="1">
                                  <p:stCondLst>
                                    <p:cond delay="0"/>
                                  </p:stCondLst>
                                  <p:childTnLst>
                                    <p:set>
                                      <p:cBhvr>
                                        <p:cTn id="521" dur="1" fill="hold">
                                          <p:stCondLst>
                                            <p:cond delay="0"/>
                                          </p:stCondLst>
                                        </p:cTn>
                                        <p:tgtEl>
                                          <p:spTgt spid="1706">
                                            <p:txEl>
                                              <p:pRg st="98" end="134"/>
                                            </p:txEl>
                                          </p:spTgt>
                                        </p:tgtEl>
                                        <p:attrNameLst>
                                          <p:attrName>style.visibility</p:attrName>
                                        </p:attrNameLst>
                                      </p:cBhvr>
                                      <p:to>
                                        <p:strVal val="visible"/>
                                      </p:to>
                                    </p:set>
                                  </p:childTnLst>
                                </p:cTn>
                              </p:par>
                            </p:childTnLst>
                          </p:cTn>
                        </p:par>
                      </p:childTnLst>
                    </p:cTn>
                  </p:par>
                  <p:par>
                    <p:cTn id="522" fill="freeze">
                      <p:stCondLst>
                        <p:cond delay="indefinite"/>
                      </p:stCondLst>
                      <p:childTnLst>
                        <p:par>
                          <p:cTn id="523" fill="freeze">
                            <p:stCondLst>
                              <p:cond delay="0"/>
                            </p:stCondLst>
                            <p:childTnLst>
                              <p:par>
                                <p:cTn id="524" nodeType="clickEffect" fill="hold" presetClass="entr" presetID="1">
                                  <p:stCondLst>
                                    <p:cond delay="0"/>
                                  </p:stCondLst>
                                  <p:childTnLst>
                                    <p:set>
                                      <p:cBhvr>
                                        <p:cTn id="525" dur="1" fill="hold">
                                          <p:stCondLst>
                                            <p:cond delay="0"/>
                                          </p:stCondLst>
                                        </p:cTn>
                                        <p:tgtEl>
                                          <p:spTgt spid="1706">
                                            <p:txEl>
                                              <p:pRg st="134" end="161"/>
                                            </p:txEl>
                                          </p:spTgt>
                                        </p:tgtEl>
                                        <p:attrNameLst>
                                          <p:attrName>style.visibility</p:attrName>
                                        </p:attrNameLst>
                                      </p:cBhvr>
                                      <p:to>
                                        <p:strVal val="visible"/>
                                      </p:to>
                                    </p:set>
                                  </p:childTnLst>
                                </p:cTn>
                              </p:par>
                              <p:par>
                                <p:cTn id="526" nodeType="withEffect" fill="hold" presetClass="entr" presetID="1">
                                  <p:stCondLst>
                                    <p:cond delay="0"/>
                                  </p:stCondLst>
                                  <p:childTnLst>
                                    <p:set>
                                      <p:cBhvr>
                                        <p:cTn id="527" dur="1" fill="hold">
                                          <p:stCondLst>
                                            <p:cond delay="0"/>
                                          </p:stCondLst>
                                        </p:cTn>
                                        <p:tgtEl>
                                          <p:spTgt spid="1706">
                                            <p:txEl>
                                              <p:pRg st="161" end="232"/>
                                            </p:txEl>
                                          </p:spTgt>
                                        </p:tgtEl>
                                        <p:attrNameLst>
                                          <p:attrName>style.visibility</p:attrName>
                                        </p:attrNameLst>
                                      </p:cBhvr>
                                      <p:to>
                                        <p:strVal val="visible"/>
                                      </p:to>
                                    </p:set>
                                  </p:childTnLst>
                                </p:cTn>
                              </p:par>
                              <p:par>
                                <p:cTn id="528" nodeType="withEffect" fill="hold" presetClass="entr" presetID="1">
                                  <p:stCondLst>
                                    <p:cond delay="0"/>
                                  </p:stCondLst>
                                  <p:childTnLst>
                                    <p:set>
                                      <p:cBhvr>
                                        <p:cTn id="529" dur="1" fill="hold">
                                          <p:stCondLst>
                                            <p:cond delay="0"/>
                                          </p:stCondLst>
                                        </p:cTn>
                                        <p:tgtEl>
                                          <p:spTgt spid="1706">
                                            <p:txEl>
                                              <p:pRg st="232" end="282"/>
                                            </p:txEl>
                                          </p:spTgt>
                                        </p:tgtEl>
                                        <p:attrNameLst>
                                          <p:attrName>style.visibility</p:attrName>
                                        </p:attrNameLst>
                                      </p:cBhvr>
                                      <p:to>
                                        <p:strVal val="visible"/>
                                      </p:to>
                                    </p:set>
                                  </p:childTnLst>
                                </p:cTn>
                              </p:par>
                            </p:childTnLst>
                          </p:cTn>
                        </p:par>
                      </p:childTnLst>
                    </p:cTn>
                  </p:par>
                  <p:par>
                    <p:cTn id="530" fill="freeze">
                      <p:stCondLst>
                        <p:cond delay="indefinite"/>
                      </p:stCondLst>
                      <p:childTnLst>
                        <p:par>
                          <p:cTn id="531" fill="freeze">
                            <p:stCondLst>
                              <p:cond delay="0"/>
                            </p:stCondLst>
                            <p:childTnLst>
                              <p:par>
                                <p:cTn id="532" nodeType="clickEffect" fill="hold" presetClass="entr" presetID="1">
                                  <p:stCondLst>
                                    <p:cond delay="0"/>
                                  </p:stCondLst>
                                  <p:childTnLst>
                                    <p:set>
                                      <p:cBhvr>
                                        <p:cTn id="533" dur="1" fill="hold">
                                          <p:stCondLst>
                                            <p:cond delay="0"/>
                                          </p:stCondLst>
                                        </p:cTn>
                                        <p:tgtEl>
                                          <p:spTgt spid="1706">
                                            <p:txEl>
                                              <p:pRg st="282" end="313"/>
                                            </p:txEl>
                                          </p:spTgt>
                                        </p:tgtEl>
                                        <p:attrNameLst>
                                          <p:attrName>style.visibility</p:attrName>
                                        </p:attrNameLst>
                                      </p:cBhvr>
                                      <p:to>
                                        <p:strVal val="visible"/>
                                      </p:to>
                                    </p:set>
                                  </p:childTnLst>
                                </p:cTn>
                              </p:par>
                            </p:childTnLst>
                          </p:cTn>
                        </p:par>
                      </p:childTnLst>
                    </p:cTn>
                  </p:par>
                  <p:par>
                    <p:cTn id="534" fill="freeze">
                      <p:stCondLst>
                        <p:cond delay="indefinite"/>
                      </p:stCondLst>
                      <p:childTnLst>
                        <p:par>
                          <p:cTn id="535" fill="freeze">
                            <p:stCondLst>
                              <p:cond delay="0"/>
                            </p:stCondLst>
                            <p:childTnLst>
                              <p:par>
                                <p:cTn id="536" nodeType="clickEffect" fill="hold" presetClass="entr" presetID="1">
                                  <p:stCondLst>
                                    <p:cond delay="0"/>
                                  </p:stCondLst>
                                  <p:childTnLst>
                                    <p:set>
                                      <p:cBhvr>
                                        <p:cTn id="537" dur="1" fill="hold">
                                          <p:stCondLst>
                                            <p:cond delay="0"/>
                                          </p:stCondLst>
                                        </p:cTn>
                                        <p:tgtEl>
                                          <p:spTgt spid="1706">
                                            <p:txEl>
                                              <p:pRg st="313" end="36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7" name="TextShape 1"/>
          <p:cNvSpPr txBox="1"/>
          <p:nvPr/>
        </p:nvSpPr>
        <p:spPr>
          <a:xfrm>
            <a:off x="457200" y="440280"/>
            <a:ext cx="8229600" cy="642600"/>
          </a:xfrm>
          <a:prstGeom prst="rect">
            <a:avLst/>
          </a:prstGeom>
        </p:spPr>
        <p:txBody>
          <a:bodyPr lIns="90000" rIns="90000" tIns="46800" bIns="46800" anchor="ctr"/>
          <a:p>
            <a:pPr/>
            <a:r>
              <a:rPr lang="en-US" sz="3600">
                <a:latin typeface="Arial"/>
              </a:rPr>
              <a:t>What about sequential processes?</a:t>
            </a:r>
            <a:endParaRPr/>
          </a:p>
        </p:txBody>
      </p:sp>
      <p:sp>
        <p:nvSpPr>
          <p:cNvPr id="1708" name="TextShape 2"/>
          <p:cNvSpPr txBox="1"/>
          <p:nvPr/>
        </p:nvSpPr>
        <p:spPr>
          <a:xfrm>
            <a:off x="457200" y="1295280"/>
            <a:ext cx="8229600" cy="5029200"/>
          </a:xfrm>
          <a:prstGeom prst="rect">
            <a:avLst/>
          </a:prstGeom>
        </p:spPr>
        <p:txBody>
          <a:bodyPr lIns="90000" rIns="90000" tIns="46800" bIns="46800"/>
          <a:p>
            <a:pPr>
              <a:lnSpc>
                <a:spcPct val="90000"/>
              </a:lnSpc>
              <a:buSzPct val="80000"/>
              <a:buFont typeface="Wingdings" charset="2"/>
              <a:buChar char=""/>
            </a:pPr>
            <a:r>
              <a:rPr lang="en-US" sz="2800">
                <a:latin typeface="Arial"/>
              </a:rPr>
              <a:t>Multiple cores do not help!</a:t>
            </a:r>
            <a:endParaRPr/>
          </a:p>
          <a:p>
            <a:pPr>
              <a:lnSpc>
                <a:spcPct val="90000"/>
              </a:lnSpc>
              <a:buSzPct val="80000"/>
              <a:buFont typeface="Wingdings" charset="2"/>
              <a:buChar char=""/>
            </a:pPr>
            <a:r>
              <a:rPr lang="en-US" sz="2800">
                <a:latin typeface="Arial"/>
              </a:rPr>
              <a:t>Can't make chips any smaller/faster</a:t>
            </a:r>
            <a:endParaRPr/>
          </a:p>
          <a:p>
            <a:pPr>
              <a:lnSpc>
                <a:spcPct val="90000"/>
              </a:lnSpc>
              <a:buSzPct val="80000"/>
              <a:buFont typeface="Wingdings" charset="2"/>
              <a:buChar char=""/>
            </a:pPr>
            <a:r>
              <a:rPr lang="en-US" sz="2800">
                <a:latin typeface="Arial"/>
              </a:rPr>
              <a:t>Germanium to the rescue?</a:t>
            </a:r>
            <a:endParaRPr/>
          </a:p>
          <a:p>
            <a:pPr lvl="1">
              <a:buSzPct val="75000"/>
              <a:buFont typeface="Wingdings" charset="2"/>
              <a:buChar char=""/>
            </a:pPr>
            <a:r>
              <a:rPr lang="en-US" sz="2400">
                <a:latin typeface="Arial"/>
              </a:rPr>
              <a:t>New (old - late 19</a:t>
            </a:r>
            <a:r>
              <a:rPr lang="en-US" sz="2400" baseline="101000">
                <a:latin typeface="Arial"/>
              </a:rPr>
              <a:t>th</a:t>
            </a:r>
            <a:r>
              <a:rPr lang="en-US" sz="2400">
                <a:latin typeface="Arial"/>
              </a:rPr>
              <a:t> C.) material </a:t>
            </a:r>
            <a:r>
              <a:rPr lang="en-US">
                <a:latin typeface="Arial"/>
              </a:rPr>
              <a:t>(IEEE Spectrum, 12/16)</a:t>
            </a:r>
            <a:r>
              <a:rPr lang="en-US" sz="2400">
                <a:latin typeface="Arial"/>
              </a:rPr>
              <a:t>:</a:t>
            </a:r>
            <a:endParaRPr/>
          </a:p>
          <a:p>
            <a:pPr lvl="1">
              <a:buSzPct val="75000"/>
              <a:buFont typeface="Wingdings" charset="2"/>
              <a:buChar char=""/>
            </a:pPr>
            <a:endParaRPr/>
          </a:p>
          <a:p>
            <a:pPr lvl="1">
              <a:buSzPct val="75000"/>
              <a:buFont typeface="Wingdings" charset="2"/>
              <a:buChar char=""/>
            </a:pPr>
            <a:endParaRPr/>
          </a:p>
          <a:p>
            <a:pPr lvl="1">
              <a:buSzPct val="75000"/>
              <a:buFont typeface="Wingdings" charset="2"/>
              <a:buChar char=""/>
            </a:pPr>
            <a:endParaRPr/>
          </a:p>
          <a:p>
            <a:pPr lvl="1">
              <a:buSzPct val="75000"/>
              <a:buFont typeface="Wingdings" charset="2"/>
              <a:buChar char=""/>
            </a:pPr>
            <a:endParaRPr/>
          </a:p>
          <a:p>
            <a:pPr lvl="1">
              <a:buSzPct val="75000"/>
              <a:buFont typeface="Wingdings" charset="2"/>
              <a:buChar char=""/>
            </a:pPr>
            <a:endParaRPr/>
          </a:p>
          <a:p>
            <a:pPr lvl="1">
              <a:buSzPct val="75000"/>
              <a:buFont typeface="Wingdings" charset="2"/>
              <a:buChar char=""/>
            </a:pPr>
            <a:r>
              <a:rPr lang="en-US" sz="2400">
                <a:latin typeface="Arial"/>
              </a:rPr>
              <a:t>Still experimental</a:t>
            </a:r>
            <a:endParaRPr/>
          </a:p>
        </p:txBody>
      </p:sp>
      <p:graphicFrame>
        <p:nvGraphicFramePr>
          <p:cNvPr id="1709" name="Table 3"/>
          <p:cNvGraphicFramePr/>
          <p:nvPr/>
        </p:nvGraphicFramePr>
        <p:xfrm>
          <a:off x="902880" y="3229560"/>
          <a:ext cx="7538400" cy="1983240"/>
        </p:xfrm>
        <a:graphic>
          <a:graphicData uri="http://schemas.openxmlformats.org/drawingml/2006/table">
            <a:tbl>
              <a:tblPr/>
              <a:tblGrid>
                <a:gridCol w="2213280"/>
                <a:gridCol w="1461960"/>
                <a:gridCol w="1694880"/>
                <a:gridCol w="2168640"/>
              </a:tblGrid>
              <a:tr h="459720">
                <a:tc>
                  <a:txBody>
                    <a:bodyPr lIns="90000" rIns="90000" tIns="46800" bIns="46800"/>
                    <a:p>
                      <a:r>
                        <a:rPr lang="en-US" sz="2400">
                          <a:latin typeface="Arial"/>
                        </a:rPr>
                        <a:t>Property</a:t>
                      </a:r>
                      <a:endParaRPr/>
                    </a:p>
                  </a:txBody>
                  <a:tcPr/>
                </a:tc>
                <a:tc>
                  <a:txBody>
                    <a:bodyPr lIns="90000" rIns="90000" tIns="46800" bIns="46800"/>
                    <a:p>
                      <a:r>
                        <a:rPr lang="en-US">
                          <a:latin typeface="Arial"/>
                        </a:rPr>
                        <a:t>Silicon</a:t>
                      </a:r>
                      <a:endParaRPr/>
                    </a:p>
                  </a:txBody>
                  <a:tcPr/>
                </a:tc>
                <a:tc>
                  <a:txBody>
                    <a:bodyPr lIns="90000" rIns="90000" tIns="46800" bIns="46800"/>
                    <a:p>
                      <a:r>
                        <a:rPr lang="en-US">
                          <a:latin typeface="Arial"/>
                        </a:rPr>
                        <a:t>Germanium</a:t>
                      </a:r>
                      <a:endParaRPr/>
                    </a:p>
                  </a:txBody>
                  <a:tcPr/>
                </a:tc>
                <a:tc>
                  <a:txBody>
                    <a:bodyPr lIns="90000" rIns="90000" tIns="46800" bIns="46800"/>
                    <a:p>
                      <a:r>
                        <a:rPr lang="en-US">
                          <a:latin typeface="Arial"/>
                        </a:rPr>
                        <a:t>Unit</a:t>
                      </a:r>
                      <a:endParaRPr/>
                    </a:p>
                  </a:txBody>
                  <a:tcPr/>
                </a:tc>
              </a:tr>
              <a:tr h="368280">
                <a:tc>
                  <a:txBody>
                    <a:bodyPr lIns="90000" rIns="90000" tIns="46800" bIns="46800"/>
                    <a:p>
                      <a:r>
                        <a:rPr lang="en-US">
                          <a:latin typeface="Arial"/>
                        </a:rPr>
                        <a:t>Bandgap</a:t>
                      </a:r>
                      <a:endParaRPr/>
                    </a:p>
                  </a:txBody>
                  <a:tcPr/>
                </a:tc>
                <a:tc>
                  <a:txBody>
                    <a:bodyPr lIns="90000" rIns="90000" tIns="46800" bIns="46800"/>
                    <a:p>
                      <a:r>
                        <a:rPr lang="en-US">
                          <a:latin typeface="Arial"/>
                        </a:rPr>
                        <a:t>1.12</a:t>
                      </a:r>
                      <a:endParaRPr/>
                    </a:p>
                  </a:txBody>
                  <a:tcPr/>
                </a:tc>
                <a:tc>
                  <a:txBody>
                    <a:bodyPr lIns="90000" rIns="90000" tIns="46800" bIns="46800"/>
                    <a:p>
                      <a:r>
                        <a:rPr lang="en-US">
                          <a:latin typeface="Arial"/>
                        </a:rPr>
                        <a:t>0.66</a:t>
                      </a:r>
                      <a:endParaRPr/>
                    </a:p>
                  </a:txBody>
                  <a:tcPr/>
                </a:tc>
                <a:tc>
                  <a:txBody>
                    <a:bodyPr lIns="90000" rIns="90000" tIns="46800" bIns="46800"/>
                    <a:p>
                      <a:r>
                        <a:rPr lang="en-US">
                          <a:latin typeface="Arial"/>
                        </a:rPr>
                        <a:t>eV</a:t>
                      </a:r>
                      <a:endParaRPr/>
                    </a:p>
                  </a:txBody>
                  <a:tcPr/>
                </a:tc>
              </a:tr>
              <a:tr h="368280">
                <a:tc>
                  <a:txBody>
                    <a:bodyPr lIns="90000" rIns="90000" tIns="46800" bIns="46800"/>
                    <a:p>
                      <a:r>
                        <a:rPr lang="en-US">
                          <a:latin typeface="Arial"/>
                        </a:rPr>
                        <a:t>Electron mobility</a:t>
                      </a:r>
                      <a:endParaRPr/>
                    </a:p>
                  </a:txBody>
                  <a:tcPr/>
                </a:tc>
                <a:tc>
                  <a:txBody>
                    <a:bodyPr lIns="90000" rIns="90000" tIns="46800" bIns="46800"/>
                    <a:p>
                      <a:r>
                        <a:rPr lang="en-US">
                          <a:latin typeface="Arial"/>
                        </a:rPr>
                        <a:t>1,350</a:t>
                      </a:r>
                      <a:endParaRPr/>
                    </a:p>
                  </a:txBody>
                  <a:tcPr/>
                </a:tc>
                <a:tc>
                  <a:txBody>
                    <a:bodyPr lIns="90000" rIns="90000" tIns="46800" bIns="46800"/>
                    <a:p>
                      <a:r>
                        <a:rPr lang="en-US">
                          <a:latin typeface="Arial"/>
                        </a:rPr>
                        <a:t>3,900</a:t>
                      </a:r>
                      <a:endParaRPr/>
                    </a:p>
                  </a:txBody>
                  <a:tcPr/>
                </a:tc>
                <a:tc>
                  <a:txBody>
                    <a:bodyPr lIns="90000" rIns="90000" tIns="46800" bIns="46800"/>
                    <a:p>
                      <a:r>
                        <a:rPr lang="en-US">
                          <a:latin typeface="Arial"/>
                        </a:rPr>
                        <a:t>cm</a:t>
                      </a:r>
                      <a:r>
                        <a:rPr lang="en-US" baseline="101000">
                          <a:latin typeface="Arial"/>
                        </a:rPr>
                        <a:t>2</a:t>
                      </a:r>
                      <a:r>
                        <a:rPr lang="en-US">
                          <a:latin typeface="Arial"/>
                        </a:rPr>
                        <a:t>/Vs</a:t>
                      </a:r>
                      <a:endParaRPr/>
                    </a:p>
                  </a:txBody>
                  <a:tcPr/>
                </a:tc>
              </a:tr>
              <a:tr h="398880">
                <a:tc>
                  <a:txBody>
                    <a:bodyPr lIns="90000" rIns="90000" tIns="46800" bIns="46800"/>
                    <a:p>
                      <a:r>
                        <a:rPr lang="en-US">
                          <a:latin typeface="Arial"/>
                        </a:rPr>
                        <a:t>Hole mobility</a:t>
                      </a:r>
                      <a:endParaRPr/>
                    </a:p>
                  </a:txBody>
                  <a:tcPr/>
                </a:tc>
                <a:tc>
                  <a:txBody>
                    <a:bodyPr lIns="90000" rIns="90000" tIns="46800" bIns="46800"/>
                    <a:p>
                      <a:r>
                        <a:rPr lang="en-US">
                          <a:latin typeface="Arial"/>
                        </a:rPr>
                        <a:t>450</a:t>
                      </a:r>
                      <a:endParaRPr/>
                    </a:p>
                  </a:txBody>
                  <a:tcPr/>
                </a:tc>
                <a:tc>
                  <a:txBody>
                    <a:bodyPr lIns="90000" rIns="90000" tIns="46800" bIns="46800"/>
                    <a:p>
                      <a:r>
                        <a:rPr lang="en-US">
                          <a:latin typeface="Arial"/>
                        </a:rPr>
                        <a:t>1,900</a:t>
                      </a:r>
                      <a:endParaRPr/>
                    </a:p>
                  </a:txBody>
                  <a:tcPr/>
                </a:tc>
                <a:tc>
                  <a:txBody>
                    <a:bodyPr lIns="90000" rIns="90000" tIns="46800" bIns="46800"/>
                    <a:p>
                      <a:r>
                        <a:rPr lang="en-US" sz="2000">
                          <a:latin typeface="Arial"/>
                        </a:rPr>
                        <a:t>cm</a:t>
                      </a:r>
                      <a:r>
                        <a:rPr lang="en-US" sz="2000" baseline="101000">
                          <a:latin typeface="Arial"/>
                        </a:rPr>
                        <a:t>2</a:t>
                      </a:r>
                      <a:r>
                        <a:rPr lang="en-US" sz="2000">
                          <a:latin typeface="Arial"/>
                        </a:rPr>
                        <a:t>/Vs</a:t>
                      </a:r>
                      <a:endParaRPr/>
                    </a:p>
                  </a:txBody>
                  <a:tcPr/>
                </a:tc>
              </a:tr>
              <a:tr h="368280">
                <a:tc>
                  <a:txBody>
                    <a:bodyPr lIns="90000" rIns="90000" tIns="46800" bIns="46800"/>
                    <a:p>
                      <a:r>
                        <a:rPr lang="en-US">
                          <a:latin typeface="Arial"/>
                        </a:rPr>
                        <a:t>Critical electric field</a:t>
                      </a:r>
                      <a:endParaRPr/>
                    </a:p>
                  </a:txBody>
                  <a:tcPr/>
                </a:tc>
                <a:tc>
                  <a:txBody>
                    <a:bodyPr lIns="90000" rIns="90000" tIns="46800" bIns="46800"/>
                    <a:p>
                      <a:r>
                        <a:rPr lang="en-US">
                          <a:latin typeface="Arial"/>
                        </a:rPr>
                        <a:t>0.25</a:t>
                      </a:r>
                      <a:endParaRPr/>
                    </a:p>
                  </a:txBody>
                  <a:tcPr/>
                </a:tc>
                <a:tc>
                  <a:txBody>
                    <a:bodyPr lIns="90000" rIns="90000" tIns="46800" bIns="46800"/>
                    <a:p>
                      <a:r>
                        <a:rPr lang="en-US">
                          <a:latin typeface="Arial"/>
                        </a:rPr>
                        <a:t>0.1</a:t>
                      </a:r>
                      <a:endParaRPr/>
                    </a:p>
                  </a:txBody>
                  <a:tcPr/>
                </a:tc>
                <a:tc>
                  <a:txBody>
                    <a:bodyPr lIns="90000" rIns="90000" tIns="46800" bIns="46800"/>
                    <a:p>
                      <a:r>
                        <a:rPr lang="en-US">
                          <a:latin typeface="Arial"/>
                        </a:rPr>
                        <a:t>x10</a:t>
                      </a:r>
                      <a:r>
                        <a:rPr lang="en-US" baseline="101000">
                          <a:latin typeface="Arial"/>
                        </a:rPr>
                        <a:t>6</a:t>
                      </a:r>
                      <a:r>
                        <a:rPr lang="en-US">
                          <a:latin typeface="Arial"/>
                        </a:rPr>
                        <a:t> V/cm </a:t>
                      </a:r>
                      <a:endParaRPr/>
                    </a:p>
                  </a:txBody>
                  <a:tcPr/>
                </a:tc>
              </a:tr>
            </a:tbl>
          </a:graphicData>
        </a:graphic>
      </p:graphicFrame>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pic>
        <p:nvPicPr>
          <p:cNvPr id="112" name="Picture 91" descr="Microprocessor_Chart"/>
          <p:cNvPicPr/>
          <p:nvPr/>
        </p:nvPicPr>
        <p:blipFill>
          <a:blip r:embed="rId1"/>
          <a:stretch>
            <a:fillRect/>
          </a:stretch>
        </p:blipFill>
        <p:spPr>
          <a:xfrm>
            <a:off x="1306440" y="479520"/>
            <a:ext cx="6964560" cy="6006960"/>
          </a:xfrm>
          <a:prstGeom prst="rect">
            <a:avLst/>
          </a:prstGeom>
          <a:ln>
            <a:noFill/>
          </a:ln>
        </p:spPr>
      </p:pic>
      <p:sp>
        <p:nvSpPr>
          <p:cNvPr id="113" name="TextShape 2"/>
          <p:cNvSpPr txBox="1"/>
          <p:nvPr/>
        </p:nvSpPr>
        <p:spPr>
          <a:xfrm>
            <a:off x="447840" y="456840"/>
            <a:ext cx="8153280" cy="422280"/>
          </a:xfrm>
          <a:prstGeom prst="rect">
            <a:avLst/>
          </a:prstGeom>
        </p:spPr>
        <p:txBody>
          <a:bodyPr anchor="ctr"/>
          <a:p>
            <a:pPr/>
            <a:r>
              <a:rPr lang="en-US" sz="3600">
                <a:latin typeface="Arial"/>
              </a:rPr>
              <a:t>Moore</a:t>
            </a:r>
            <a:r>
              <a:rPr lang="en-US" sz="3600">
                <a:latin typeface="Arial"/>
              </a:rPr>
              <a:t>’s Law</a:t>
            </a:r>
            <a:endParaRPr/>
          </a:p>
        </p:txBody>
      </p:sp>
      <p:sp>
        <p:nvSpPr>
          <p:cNvPr id="114" name="TextShape 3"/>
          <p:cNvSpPr txBox="1"/>
          <p:nvPr/>
        </p:nvSpPr>
        <p:spPr>
          <a:xfrm>
            <a:off x="609120" y="961560"/>
            <a:ext cx="4614840" cy="2924280"/>
          </a:xfrm>
          <a:prstGeom prst="rect">
            <a:avLst/>
          </a:prstGeom>
        </p:spPr>
        <p:txBody>
          <a:bodyPr/>
          <a:p>
            <a:pPr algn="ctr"/>
            <a:r>
              <a:rPr lang="en-US" sz="2800">
                <a:latin typeface="Arial"/>
              </a:rPr>
              <a:t>In 1965, Intel</a:t>
            </a:r>
            <a:r>
              <a:rPr lang="en-US" sz="2800">
                <a:latin typeface="Arial"/>
              </a:rPr>
              <a:t>’s Gordon Moore predicted that the </a:t>
            </a:r>
            <a:r>
              <a:rPr lang="en-US" sz="2800">
                <a:solidFill>
                  <a:srgbClr val="0000d0"/>
                </a:solidFill>
                <a:latin typeface="Arial"/>
              </a:rPr>
              <a:t>number of transistors that can be integrated on single chip would double about every two years</a:t>
            </a:r>
            <a:endParaRPr/>
          </a:p>
        </p:txBody>
      </p:sp>
      <p:sp>
        <p:nvSpPr>
          <p:cNvPr id="115" name="CustomShape 4"/>
          <p:cNvSpPr/>
          <p:nvPr/>
        </p:nvSpPr>
        <p:spPr>
          <a:xfrm>
            <a:off x="5681520" y="6302520"/>
            <a:ext cx="1697040" cy="368280"/>
          </a:xfrm>
          <a:prstGeom prst="rect">
            <a:avLst/>
          </a:prstGeom>
          <a:noFill/>
          <a:ln>
            <a:noFill/>
          </a:ln>
        </p:spPr>
        <p:txBody>
          <a:bodyPr wrap="none" lIns="90000" rIns="90000" tIns="46800" bIns="46800"/>
          <a:p>
            <a:pPr/>
            <a:r>
              <a:rPr lang="en-US" sz="1600">
                <a:solidFill>
                  <a:srgbClr val="0000d0"/>
                </a:solidFill>
                <a:latin typeface="Arial"/>
              </a:rPr>
              <a:t>Courtesy, Intel </a:t>
            </a:r>
            <a:r>
              <a:rPr lang="en-US">
                <a:solidFill>
                  <a:srgbClr val="0033cc"/>
                </a:solidFill>
                <a:latin typeface="Arial"/>
              </a:rPr>
              <a:t>®</a:t>
            </a:r>
            <a:endParaRPr/>
          </a:p>
        </p:txBody>
      </p:sp>
      <p:sp>
        <p:nvSpPr>
          <p:cNvPr id="116" name="CustomShape 5"/>
          <p:cNvSpPr/>
          <p:nvPr/>
        </p:nvSpPr>
        <p:spPr>
          <a:xfrm>
            <a:off x="1509840" y="4349880"/>
            <a:ext cx="2974680" cy="1746000"/>
          </a:xfrm>
          <a:prstGeom prst="cloudCallout">
            <a:avLst>
              <a:gd name="adj1" fmla="val 19571"/>
              <a:gd name="adj2" fmla="val -8719"/>
            </a:avLst>
          </a:prstGeom>
          <a:solidFill>
            <a:srgbClr val="ffffff"/>
          </a:solidFill>
          <a:ln w="12600">
            <a:solidFill>
              <a:srgbClr val="000000"/>
            </a:solidFill>
            <a:miter/>
          </a:ln>
        </p:spPr>
        <p:txBody>
          <a:bodyPr lIns="90000" rIns="90000" tIns="46800" bIns="46800"/>
          <a:p>
            <a:pPr algn="ctr"/>
            <a:r>
              <a:rPr lang="en-US" sz="2600">
                <a:latin typeface="Arial"/>
              </a:rPr>
              <a:t>feature size</a:t>
            </a:r>
            <a:endParaRPr/>
          </a:p>
          <a:p>
            <a:pPr algn="ctr"/>
            <a:r>
              <a:rPr lang="en-US" sz="2600">
                <a:latin typeface="Arial"/>
              </a:rPr>
              <a:t>&amp;</a:t>
            </a:r>
            <a:endParaRPr/>
          </a:p>
          <a:p>
            <a:pPr algn="ctr"/>
            <a:r>
              <a:rPr lang="en-US" sz="2600">
                <a:latin typeface="Arial"/>
              </a:rPr>
              <a:t>die size</a:t>
            </a:r>
            <a:endParaRPr/>
          </a:p>
        </p:txBody>
      </p:sp>
      <p:sp>
        <p:nvSpPr>
          <p:cNvPr id="117" name="CustomShape 6"/>
          <p:cNvSpPr/>
          <p:nvPr/>
        </p:nvSpPr>
        <p:spPr>
          <a:xfrm>
            <a:off x="5964120" y="961920"/>
            <a:ext cx="2425680" cy="1191240"/>
          </a:xfrm>
          <a:prstGeom prst="rect">
            <a:avLst/>
          </a:prstGeom>
          <a:solidFill>
            <a:srgbClr val="ffffff"/>
          </a:solidFill>
          <a:ln>
            <a:noFill/>
          </a:ln>
        </p:spPr>
        <p:txBody>
          <a:bodyPr lIns="90000" rIns="90000" tIns="46800" bIns="46800"/>
          <a:p>
            <a:pPr algn="ctr"/>
            <a:r>
              <a:rPr lang="en-US" sz="2400">
                <a:latin typeface="Arial"/>
              </a:rPr>
              <a:t>Dual Core Itanium with 1.7B transistors</a:t>
            </a:r>
            <a:endParaRPr/>
          </a:p>
        </p:txBody>
      </p:sp>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55">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repl">
                                        <p:cTn id="17" dur="1000" fill="hold"/>
                                        <p:tgtEl>
                                          <p:spTgt spid="116"/>
                                        </p:tgtEl>
                                        <p:attrNameLst>
                                          <p:attrName/>
                                        </p:attrNameLst>
                                      </p:cBhvr>
                                      <p:tavLst>
                                        <p:tav tm="0">
                                          <p:val>
                                            <p:strVal val="#ppt_w*0.70"/>
                                          </p:val>
                                        </p:tav>
                                        <p:tav tm="100000">
                                          <p:val>
                                            <p:strVal val="#ppt_w"/>
                                          </p:val>
                                        </p:tav>
                                      </p:tavLst>
                                    </p:anim>
                                    <p:anim calcmode="lin" valueType="num">
                                      <p:cBhvr additive="repl">
                                        <p:cTn id="18" dur="1000" fill="hold"/>
                                        <p:tgtEl>
                                          <p:spTgt spid="116"/>
                                        </p:tgtEl>
                                        <p:attrNameLst>
                                          <p:attrName/>
                                        </p:attrNameLst>
                                      </p:cBhvr>
                                      <p:tavLst>
                                        <p:tav tm="0">
                                          <p:val>
                                            <p:strVal val="#ppt_h"/>
                                          </p:val>
                                        </p:tav>
                                        <p:tav tm="100000">
                                          <p:val>
                                            <p:strVal val="#ppt_h"/>
                                          </p:val>
                                        </p:tav>
                                      </p:tavLst>
                                    </p:anim>
                                    <p:animEffect filter="fade" transition="in">
                                      <p:cBhvr additive="repl">
                                        <p:cTn id="19" dur="100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0" name="TextShape 1"/>
          <p:cNvSpPr txBox="1"/>
          <p:nvPr/>
        </p:nvSpPr>
        <p:spPr>
          <a:xfrm>
            <a:off x="457200" y="412920"/>
            <a:ext cx="8229600" cy="2914200"/>
          </a:xfrm>
          <a:prstGeom prst="rect">
            <a:avLst/>
          </a:prstGeom>
        </p:spPr>
        <p:txBody>
          <a:bodyPr lIns="0" rIns="0" tIns="0" bIns="0" anchor="ctr"/>
          <a:p>
            <a:pPr algn="ctr"/>
            <a:endParaRPr/>
          </a:p>
          <a:p>
            <a:pPr algn="ctr"/>
            <a:endParaRPr/>
          </a:p>
          <a:p>
            <a:pPr algn="ctr"/>
            <a:endParaRPr/>
          </a:p>
          <a:p>
            <a:pPr algn="ctr"/>
            <a:endParaRPr/>
          </a:p>
          <a:p>
            <a:pPr algn="ctr"/>
            <a:r>
              <a:rPr lang="en-US" sz="2800">
                <a:latin typeface="Arial"/>
              </a:rPr>
              <a:t>Programmers (YOU!) must take advantage of whatever hardware exists.</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11"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pic>
        <p:nvPicPr>
          <p:cNvPr id="1712" name="Picture 7" descr=""/>
          <p:cNvPicPr/>
          <p:nvPr/>
        </p:nvPicPr>
        <p:blipFill>
          <a:blip r:embed="rId1"/>
          <a:stretch>
            <a:fillRect/>
          </a:stretch>
        </p:blipFill>
        <p:spPr>
          <a:xfrm>
            <a:off x="696960" y="5294160"/>
            <a:ext cx="6000480" cy="877680"/>
          </a:xfrm>
          <a:prstGeom prst="rect">
            <a:avLst/>
          </a:prstGeom>
          <a:ln>
            <a:noFill/>
          </a:ln>
        </p:spPr>
      </p:pic>
      <p:sp>
        <p:nvSpPr>
          <p:cNvPr id="1713" name="CustomShape 2"/>
          <p:cNvSpPr/>
          <p:nvPr/>
        </p:nvSpPr>
        <p:spPr>
          <a:xfrm>
            <a:off x="2708640" y="5294160"/>
            <a:ext cx="3988800" cy="877680"/>
          </a:xfrm>
          <a:prstGeom prst="rect">
            <a:avLst/>
          </a:prstGeom>
          <a:solidFill>
            <a:srgbClr val="ffffff"/>
          </a:solidFill>
          <a:ln>
            <a:noFill/>
          </a:ln>
        </p:spPr>
      </p:sp>
      <p:sp>
        <p:nvSpPr>
          <p:cNvPr id="1714" name="CustomShape 3"/>
          <p:cNvSpPr/>
          <p:nvPr/>
        </p:nvSpPr>
        <p:spPr>
          <a:xfrm>
            <a:off x="79200" y="1584360"/>
            <a:ext cx="5257800" cy="2168280"/>
          </a:xfrm>
          <a:prstGeom prst="rect">
            <a:avLst/>
          </a:prstGeom>
          <a:noFill/>
          <a:ln>
            <a:noFill/>
          </a:ln>
        </p:spPr>
        <p:txBody>
          <a:bodyPr lIns="90000" rIns="90000" tIns="46800" bIns="46800"/>
          <a:p>
            <a:pPr algn="ctr"/>
            <a:r>
              <a:rPr lang="en-US" sz="5400">
                <a:latin typeface="Arial"/>
              </a:rPr>
              <a:t>Thank You!</a:t>
            </a:r>
            <a:endParaRPr/>
          </a:p>
          <a:p>
            <a:pPr algn="ctr"/>
            <a:r>
              <a:rPr lang="en-US" sz="5400">
                <a:latin typeface="Arial"/>
              </a:rPr>
              <a:t>Questions?</a:t>
            </a:r>
            <a:endParaRPr/>
          </a:p>
        </p:txBody>
      </p:sp>
      <p:pic>
        <p:nvPicPr>
          <p:cNvPr id="1715" name="Picture 3" descr="The image “file:///C:/Documents%20and%20Settings/jan/Local%20Settings/Temporary%20Internet%20Files/OLK126/03-sampleB.gif” cannot be displayed, because it contains errors."/>
          <p:cNvPicPr/>
          <p:nvPr/>
        </p:nvPicPr>
        <p:blipFill>
          <a:blip r:embed="rId2"/>
          <a:srcRect l="474400" t="0" r="117400" b="0"/>
          <a:stretch>
            <a:fillRect/>
          </a:stretch>
        </p:blipFill>
        <p:spPr>
          <a:xfrm>
            <a:off x="3408480" y="5059440"/>
            <a:ext cx="3238560" cy="1295280"/>
          </a:xfrm>
          <a:prstGeom prst="rect">
            <a:avLst/>
          </a:prstGeom>
          <a:ln>
            <a:noFill/>
          </a:ln>
        </p:spPr>
      </p:pic>
      <p:pic>
        <p:nvPicPr>
          <p:cNvPr id="1716" name="Picture 5" descr=""/>
          <p:cNvPicPr/>
          <p:nvPr/>
        </p:nvPicPr>
        <p:blipFill>
          <a:blip r:embed="rId3"/>
          <a:stretch>
            <a:fillRect/>
          </a:stretch>
        </p:blipFill>
        <p:spPr>
          <a:xfrm>
            <a:off x="7061040" y="5059440"/>
            <a:ext cx="1521000" cy="1388880"/>
          </a:xfrm>
          <a:prstGeom prst="rect">
            <a:avLst/>
          </a:prstGeom>
          <a:ln>
            <a:noFill/>
          </a:ln>
        </p:spPr>
      </p:pic>
      <p:pic>
        <p:nvPicPr>
          <p:cNvPr id="1717" name="Picture 9" descr="MMj02838740000[1]"/>
          <p:cNvPicPr/>
          <p:nvPr/>
        </p:nvPicPr>
        <p:blipFill>
          <a:blip r:embed="rId4"/>
          <a:stretch>
            <a:fillRect/>
          </a:stretch>
        </p:blipFill>
        <p:spPr>
          <a:xfrm>
            <a:off x="5315040" y="1039680"/>
            <a:ext cx="2663640" cy="387684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19" name="TextShape 2"/>
          <p:cNvSpPr txBox="1"/>
          <p:nvPr/>
        </p:nvSpPr>
        <p:spPr>
          <a:xfrm>
            <a:off x="461520" y="471240"/>
            <a:ext cx="8153640" cy="422280"/>
          </a:xfrm>
          <a:prstGeom prst="rect">
            <a:avLst/>
          </a:prstGeom>
        </p:spPr>
        <p:txBody>
          <a:bodyPr anchor="ctr"/>
          <a:p>
            <a:pPr/>
            <a:r>
              <a:rPr lang="en-US" sz="3600">
                <a:latin typeface="Arial"/>
              </a:rPr>
              <a:t>Intel 4004 Microprocessor</a:t>
            </a:r>
            <a:endParaRPr/>
          </a:p>
        </p:txBody>
      </p:sp>
      <p:pic>
        <p:nvPicPr>
          <p:cNvPr id="120" name="Picture 3" descr=""/>
          <p:cNvPicPr/>
          <p:nvPr/>
        </p:nvPicPr>
        <p:blipFill>
          <a:blip r:embed="rId1"/>
          <a:stretch>
            <a:fillRect/>
          </a:stretch>
        </p:blipFill>
        <p:spPr>
          <a:xfrm>
            <a:off x="533520" y="1100160"/>
            <a:ext cx="5410080" cy="5334120"/>
          </a:xfrm>
          <a:prstGeom prst="rect">
            <a:avLst/>
          </a:prstGeom>
          <a:ln>
            <a:noFill/>
          </a:ln>
        </p:spPr>
      </p:pic>
      <p:sp>
        <p:nvSpPr>
          <p:cNvPr id="121" name="CustomShape 3"/>
          <p:cNvSpPr/>
          <p:nvPr/>
        </p:nvSpPr>
        <p:spPr>
          <a:xfrm>
            <a:off x="6177240" y="1042920"/>
            <a:ext cx="2769840" cy="2684160"/>
          </a:xfrm>
          <a:prstGeom prst="rect">
            <a:avLst/>
          </a:prstGeom>
          <a:noFill/>
          <a:ln>
            <a:noFill/>
          </a:ln>
        </p:spPr>
        <p:txBody>
          <a:bodyPr wrap="none" lIns="90000" rIns="90000" tIns="46800" bIns="46800"/>
          <a:p>
            <a:pPr algn="ctr">
              <a:lnSpc>
                <a:spcPct val="125000"/>
              </a:lnSpc>
            </a:pPr>
            <a:r>
              <a:rPr b="1" lang="en-US" sz="2000">
                <a:latin typeface="Arial"/>
              </a:rPr>
              <a:t>1971</a:t>
            </a:r>
            <a:endParaRPr/>
          </a:p>
          <a:p>
            <a:pPr algn="ctr">
              <a:lnSpc>
                <a:spcPct val="125000"/>
              </a:lnSpc>
            </a:pPr>
            <a:r>
              <a:rPr lang="en-US" sz="2000">
                <a:latin typeface="Arial"/>
              </a:rPr>
              <a:t>0.2 MHz clock</a:t>
            </a:r>
            <a:endParaRPr/>
          </a:p>
          <a:p>
            <a:pPr algn="ctr">
              <a:lnSpc>
                <a:spcPct val="125000"/>
              </a:lnSpc>
            </a:pPr>
            <a:r>
              <a:rPr lang="en-US" sz="2000">
                <a:latin typeface="Arial"/>
              </a:rPr>
              <a:t>12 mm</a:t>
            </a:r>
            <a:r>
              <a:rPr lang="en-US" sz="2000" baseline="30000">
                <a:latin typeface="Arial"/>
              </a:rPr>
              <a:t>2</a:t>
            </a:r>
            <a:r>
              <a:rPr lang="en-US" sz="2000">
                <a:latin typeface="Arial"/>
              </a:rPr>
              <a:t> die</a:t>
            </a:r>
            <a:endParaRPr/>
          </a:p>
          <a:p>
            <a:pPr algn="ctr">
              <a:lnSpc>
                <a:spcPct val="125000"/>
              </a:lnSpc>
            </a:pPr>
            <a:r>
              <a:rPr lang="en-US" sz="2000">
                <a:latin typeface="Arial"/>
              </a:rPr>
              <a:t>10,000 nm feature size</a:t>
            </a:r>
            <a:endParaRPr/>
          </a:p>
          <a:p>
            <a:pPr algn="ctr">
              <a:lnSpc>
                <a:spcPct val="125000"/>
              </a:lnSpc>
            </a:pPr>
            <a:r>
              <a:rPr lang="en-US" sz="2000">
                <a:latin typeface="Arial"/>
              </a:rPr>
              <a:t>~2,300 transistors</a:t>
            </a:r>
            <a:endParaRPr/>
          </a:p>
          <a:p>
            <a:pPr algn="ctr">
              <a:lnSpc>
                <a:spcPct val="125000"/>
              </a:lnSpc>
            </a:pPr>
            <a:r>
              <a:rPr lang="en-US" sz="2000">
                <a:latin typeface="Arial"/>
              </a:rPr>
              <a:t>2mW power</a:t>
            </a:r>
            <a:endParaRPr/>
          </a:p>
          <a:p>
            <a:pPr algn="ctr">
              <a:lnSpc>
                <a:spcPct val="125000"/>
              </a:lnSpc>
            </a:pPr>
            <a:endParaRPr/>
          </a:p>
        </p:txBody>
      </p:sp>
      <p:sp>
        <p:nvSpPr>
          <p:cNvPr id="122" name="CustomShape 4"/>
          <p:cNvSpPr/>
          <p:nvPr/>
        </p:nvSpPr>
        <p:spPr>
          <a:xfrm>
            <a:off x="4424400" y="6435720"/>
            <a:ext cx="1697040" cy="368280"/>
          </a:xfrm>
          <a:prstGeom prst="rect">
            <a:avLst/>
          </a:prstGeom>
          <a:noFill/>
          <a:ln>
            <a:noFill/>
          </a:ln>
        </p:spPr>
        <p:txBody>
          <a:bodyPr wrap="none" lIns="90000" rIns="90000" tIns="46800" bIns="46800"/>
          <a:p>
            <a:pPr/>
            <a:r>
              <a:rPr lang="en-US" sz="1600">
                <a:solidFill>
                  <a:srgbClr val="0000d0"/>
                </a:solidFill>
                <a:latin typeface="Arial"/>
              </a:rPr>
              <a:t>Courtesy, Intel </a:t>
            </a:r>
            <a:r>
              <a:rPr lang="en-US">
                <a:solidFill>
                  <a:srgbClr val="0033cc"/>
                </a:solidFill>
                <a:latin typeface="Arial"/>
              </a:rPr>
              <a:t>®</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24" name="TextShape 2"/>
          <p:cNvSpPr txBox="1"/>
          <p:nvPr/>
        </p:nvSpPr>
        <p:spPr>
          <a:xfrm>
            <a:off x="447840" y="442440"/>
            <a:ext cx="8153280" cy="422280"/>
          </a:xfrm>
          <a:prstGeom prst="rect">
            <a:avLst/>
          </a:prstGeom>
        </p:spPr>
        <p:txBody>
          <a:bodyPr anchor="ctr"/>
          <a:p>
            <a:pPr/>
            <a:r>
              <a:rPr lang="en-US" sz="3600">
                <a:latin typeface="Arial"/>
              </a:rPr>
              <a:t>Intel Pentium (IV) Microprocessor</a:t>
            </a:r>
            <a:endParaRPr/>
          </a:p>
        </p:txBody>
      </p:sp>
      <p:pic>
        <p:nvPicPr>
          <p:cNvPr id="125" name="Picture 3" descr="PentiumII"/>
          <p:cNvPicPr/>
          <p:nvPr/>
        </p:nvPicPr>
        <p:blipFill>
          <a:blip r:embed="rId1"/>
          <a:stretch>
            <a:fillRect/>
          </a:stretch>
        </p:blipFill>
        <p:spPr>
          <a:xfrm>
            <a:off x="640080" y="1097280"/>
            <a:ext cx="5318640" cy="5283360"/>
          </a:xfrm>
          <a:prstGeom prst="rect">
            <a:avLst/>
          </a:prstGeom>
          <a:ln>
            <a:noFill/>
          </a:ln>
        </p:spPr>
      </p:pic>
      <p:sp>
        <p:nvSpPr>
          <p:cNvPr id="126" name="CustomShape 3"/>
          <p:cNvSpPr/>
          <p:nvPr/>
        </p:nvSpPr>
        <p:spPr>
          <a:xfrm>
            <a:off x="6357240" y="966960"/>
            <a:ext cx="2416320" cy="4588560"/>
          </a:xfrm>
          <a:prstGeom prst="rect">
            <a:avLst/>
          </a:prstGeom>
          <a:noFill/>
          <a:ln>
            <a:noFill/>
          </a:ln>
        </p:spPr>
        <p:txBody>
          <a:bodyPr wrap="none" lIns="90000" rIns="90000" tIns="46800" bIns="46800"/>
          <a:p>
            <a:pPr algn="ctr">
              <a:lnSpc>
                <a:spcPct val="125000"/>
              </a:lnSpc>
            </a:pPr>
            <a:r>
              <a:rPr b="1" lang="en-US" sz="2000">
                <a:latin typeface="Arial"/>
              </a:rPr>
              <a:t>2001</a:t>
            </a:r>
            <a:endParaRPr/>
          </a:p>
          <a:p>
            <a:pPr algn="ctr">
              <a:lnSpc>
                <a:spcPct val="125000"/>
              </a:lnSpc>
            </a:pPr>
            <a:endParaRPr/>
          </a:p>
          <a:p>
            <a:pPr algn="ctr">
              <a:lnSpc>
                <a:spcPct val="125000"/>
              </a:lnSpc>
            </a:pPr>
            <a:r>
              <a:rPr lang="en-US" sz="2000">
                <a:latin typeface="Arial"/>
              </a:rPr>
              <a:t>1.7 GHz clock</a:t>
            </a:r>
            <a:endParaRPr/>
          </a:p>
          <a:p>
            <a:pPr algn="ctr">
              <a:lnSpc>
                <a:spcPct val="125000"/>
              </a:lnSpc>
            </a:pPr>
            <a:endParaRPr/>
          </a:p>
          <a:p>
            <a:pPr algn="ctr">
              <a:lnSpc>
                <a:spcPct val="125000"/>
              </a:lnSpc>
            </a:pPr>
            <a:r>
              <a:rPr lang="en-US" sz="2000">
                <a:latin typeface="Arial"/>
              </a:rPr>
              <a:t>271 mm</a:t>
            </a:r>
            <a:r>
              <a:rPr lang="en-US" sz="2000" baseline="30000">
                <a:latin typeface="Arial"/>
              </a:rPr>
              <a:t>2</a:t>
            </a:r>
            <a:r>
              <a:rPr lang="en-US" sz="2000">
                <a:latin typeface="Arial"/>
              </a:rPr>
              <a:t> die</a:t>
            </a:r>
            <a:endParaRPr/>
          </a:p>
          <a:p>
            <a:pPr algn="ctr">
              <a:lnSpc>
                <a:spcPct val="125000"/>
              </a:lnSpc>
            </a:pPr>
            <a:endParaRPr/>
          </a:p>
          <a:p>
            <a:pPr algn="ctr">
              <a:lnSpc>
                <a:spcPct val="125000"/>
              </a:lnSpc>
            </a:pPr>
            <a:r>
              <a:rPr lang="en-US" sz="2000">
                <a:latin typeface="Arial"/>
              </a:rPr>
              <a:t>180 nm feature size</a:t>
            </a:r>
            <a:endParaRPr/>
          </a:p>
          <a:p>
            <a:pPr algn="ctr">
              <a:lnSpc>
                <a:spcPct val="125000"/>
              </a:lnSpc>
            </a:pPr>
            <a:endParaRPr/>
          </a:p>
          <a:p>
            <a:pPr algn="ctr">
              <a:lnSpc>
                <a:spcPct val="125000"/>
              </a:lnSpc>
            </a:pPr>
            <a:r>
              <a:rPr lang="en-US" sz="2000">
                <a:latin typeface="Arial"/>
              </a:rPr>
              <a:t>~42M transistors</a:t>
            </a:r>
            <a:r>
              <a:rPr lang="en-US" sz="2000">
                <a:latin typeface="Arial"/>
              </a:rPr>
              <a:t>
</a:t>
            </a:r>
            <a:endParaRPr/>
          </a:p>
          <a:p>
            <a:pPr algn="ctr">
              <a:lnSpc>
                <a:spcPct val="125000"/>
              </a:lnSpc>
            </a:pPr>
            <a:r>
              <a:rPr lang="en-US" sz="2000">
                <a:latin typeface="Arial"/>
              </a:rPr>
              <a:t>64W power</a:t>
            </a:r>
            <a:endParaRPr/>
          </a:p>
          <a:p>
            <a:pPr algn="ctr">
              <a:lnSpc>
                <a:spcPct val="125000"/>
              </a:lnSpc>
            </a:pPr>
            <a:endParaRPr/>
          </a:p>
        </p:txBody>
      </p:sp>
      <p:sp>
        <p:nvSpPr>
          <p:cNvPr id="127" name="CustomShape 4"/>
          <p:cNvSpPr/>
          <p:nvPr/>
        </p:nvSpPr>
        <p:spPr>
          <a:xfrm>
            <a:off x="6237360" y="1333440"/>
            <a:ext cx="2906640" cy="4588560"/>
          </a:xfrm>
          <a:prstGeom prst="rect">
            <a:avLst/>
          </a:prstGeom>
          <a:noFill/>
          <a:ln>
            <a:noFill/>
          </a:ln>
        </p:spPr>
        <p:txBody>
          <a:bodyPr lIns="90000" rIns="90000" tIns="46800" bIns="46800"/>
          <a:p>
            <a:pPr algn="ctr">
              <a:lnSpc>
                <a:spcPct val="125000"/>
              </a:lnSpc>
            </a:pPr>
            <a:r>
              <a:rPr lang="en-US" sz="2000">
                <a:solidFill>
                  <a:srgbClr val="0000d0"/>
                </a:solidFill>
                <a:latin typeface="Arial"/>
              </a:rPr>
              <a:t>30 (15*2) years</a:t>
            </a:r>
            <a:endParaRPr/>
          </a:p>
          <a:p>
            <a:pPr algn="ctr">
              <a:lnSpc>
                <a:spcPct val="125000"/>
              </a:lnSpc>
            </a:pPr>
            <a:endParaRPr/>
          </a:p>
          <a:p>
            <a:pPr algn="ctr">
              <a:lnSpc>
                <a:spcPct val="125000"/>
              </a:lnSpc>
            </a:pPr>
            <a:r>
              <a:rPr lang="en-US" sz="2000">
                <a:solidFill>
                  <a:srgbClr val="0000d0"/>
                </a:solidFill>
                <a:latin typeface="Arial"/>
              </a:rPr>
              <a:t>8500x faster</a:t>
            </a:r>
            <a:endParaRPr/>
          </a:p>
          <a:p>
            <a:pPr algn="ctr">
              <a:lnSpc>
                <a:spcPct val="125000"/>
              </a:lnSpc>
            </a:pPr>
            <a:endParaRPr/>
          </a:p>
          <a:p>
            <a:pPr algn="ctr">
              <a:lnSpc>
                <a:spcPct val="125000"/>
              </a:lnSpc>
            </a:pPr>
            <a:r>
              <a:rPr lang="en-US" sz="2000">
                <a:solidFill>
                  <a:srgbClr val="0000d0"/>
                </a:solidFill>
                <a:latin typeface="Arial"/>
              </a:rPr>
              <a:t>20x bigger die</a:t>
            </a:r>
            <a:endParaRPr/>
          </a:p>
          <a:p>
            <a:pPr algn="ctr">
              <a:lnSpc>
                <a:spcPct val="125000"/>
              </a:lnSpc>
            </a:pPr>
            <a:endParaRPr/>
          </a:p>
          <a:p>
            <a:pPr algn="ctr">
              <a:lnSpc>
                <a:spcPct val="125000"/>
              </a:lnSpc>
            </a:pPr>
            <a:r>
              <a:rPr lang="en-US" sz="2000">
                <a:solidFill>
                  <a:srgbClr val="0000d0"/>
                </a:solidFill>
                <a:latin typeface="Arial"/>
              </a:rPr>
              <a:t>55x smaller feature size</a:t>
            </a:r>
            <a:endParaRPr/>
          </a:p>
          <a:p>
            <a:pPr algn="ctr">
              <a:lnSpc>
                <a:spcPct val="125000"/>
              </a:lnSpc>
            </a:pPr>
            <a:endParaRPr/>
          </a:p>
          <a:p>
            <a:pPr algn="ctr">
              <a:lnSpc>
                <a:spcPct val="125000"/>
              </a:lnSpc>
            </a:pPr>
            <a:r>
              <a:rPr lang="en-US" sz="2000">
                <a:solidFill>
                  <a:srgbClr val="0000d0"/>
                </a:solidFill>
                <a:latin typeface="Arial"/>
              </a:rPr>
              <a:t>18,000x more T</a:t>
            </a:r>
            <a:r>
              <a:rPr lang="en-US" sz="2000">
                <a:solidFill>
                  <a:srgbClr val="0000d0"/>
                </a:solidFill>
                <a:latin typeface="Arial"/>
              </a:rPr>
              <a:t>’s</a:t>
            </a:r>
            <a:endParaRPr/>
          </a:p>
          <a:p>
            <a:pPr algn="ctr">
              <a:lnSpc>
                <a:spcPct val="125000"/>
              </a:lnSpc>
            </a:pPr>
            <a:endParaRPr/>
          </a:p>
          <a:p>
            <a:pPr algn="ctr">
              <a:lnSpc>
                <a:spcPct val="125000"/>
              </a:lnSpc>
            </a:pPr>
            <a:r>
              <a:rPr lang="en-US" sz="2000">
                <a:solidFill>
                  <a:srgbClr val="0000d0"/>
                </a:solidFill>
                <a:latin typeface="Arial"/>
              </a:rPr>
              <a:t>32,000x (2</a:t>
            </a:r>
            <a:r>
              <a:rPr lang="en-US" sz="2000" baseline="30000">
                <a:solidFill>
                  <a:srgbClr val="0000d0"/>
                </a:solidFill>
                <a:latin typeface="Arial"/>
              </a:rPr>
              <a:t>15</a:t>
            </a:r>
            <a:r>
              <a:rPr lang="en-US" sz="2000">
                <a:latin typeface="Arial"/>
              </a:rPr>
              <a:t>)</a:t>
            </a:r>
            <a:r>
              <a:rPr lang="en-US">
                <a:latin typeface="Arial"/>
              </a:rPr>
              <a:t> </a:t>
            </a:r>
            <a:r>
              <a:rPr lang="en-US" sz="2000">
                <a:solidFill>
                  <a:srgbClr val="0000d0"/>
                </a:solidFill>
                <a:latin typeface="Arial"/>
              </a:rPr>
              <a:t>more power</a:t>
            </a:r>
            <a:endParaRPr/>
          </a:p>
        </p:txBody>
      </p:sp>
      <p:sp>
        <p:nvSpPr>
          <p:cNvPr id="128" name="CustomShape 5"/>
          <p:cNvSpPr/>
          <p:nvPr/>
        </p:nvSpPr>
        <p:spPr>
          <a:xfrm>
            <a:off x="4653000" y="6464160"/>
            <a:ext cx="1697040" cy="368280"/>
          </a:xfrm>
          <a:prstGeom prst="rect">
            <a:avLst/>
          </a:prstGeom>
          <a:noFill/>
          <a:ln>
            <a:noFill/>
          </a:ln>
        </p:spPr>
        <p:txBody>
          <a:bodyPr wrap="none" lIns="90000" rIns="90000" tIns="46800" bIns="46800"/>
          <a:p>
            <a:pPr/>
            <a:r>
              <a:rPr lang="en-US" sz="1600">
                <a:solidFill>
                  <a:srgbClr val="0033cc"/>
                </a:solidFill>
                <a:latin typeface="Arial"/>
              </a:rPr>
              <a:t>Courtesy, Intel </a:t>
            </a:r>
            <a:r>
              <a:rPr lang="en-US">
                <a:solidFill>
                  <a:srgbClr val="0033cc"/>
                </a:solidFill>
                <a:latin typeface="Arial"/>
              </a:rPr>
              <a:t>®</a:t>
            </a:r>
            <a:endParaRPr/>
          </a:p>
        </p:txBody>
      </p:sp>
    </p:spTree>
  </p:cSld>
  <p:timing>
    <p:tnLst>
      <p:par>
        <p:cTn id="20" dur="indefinite" restart="never" nodeType="tmRoot">
          <p:childTnLst>
            <p:seq>
              <p:cTn id="21" dur="indefinite" nodeType="mainSeq">
                <p:childTnLst>
                  <p:par>
                    <p:cTn id="22" fill="hold">
                      <p:stCondLst>
                        <p:cond delay="indefinite"/>
                      </p:stCondLst>
                      <p:childTnLst>
                        <p:par>
                          <p:cTn id="23" fill="hold">
                            <p:stCondLst>
                              <p:cond delay="0"/>
                            </p:stCondLst>
                            <p:childTnLst>
                              <p:par>
                                <p:cTn id="24" nodeType="clickEffect" fill="hold" presetClass="entr" presetID="22" presetSubtype="1">
                                  <p:stCondLst>
                                    <p:cond delay="0"/>
                                  </p:stCondLst>
                                  <p:childTnLst>
                                    <p:set>
                                      <p:cBhvr>
                                        <p:cTn id="25" dur="1" fill="hold">
                                          <p:stCondLst>
                                            <p:cond delay="0"/>
                                          </p:stCondLst>
                                        </p:cTn>
                                        <p:tgtEl>
                                          <p:spTgt spid="127"/>
                                        </p:tgtEl>
                                        <p:attrNameLst>
                                          <p:attrName>style.visibility</p:attrName>
                                        </p:attrNameLst>
                                      </p:cBhvr>
                                      <p:to>
                                        <p:strVal val="visible"/>
                                      </p:to>
                                    </p:set>
                                    <p:animEffect filter="wipe(up)" transition="in">
                                      <p:cBhvr additive="repl">
                                        <p:cTn id="26" dur="5000"/>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29"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30" name="TextShape 2"/>
          <p:cNvSpPr txBox="1"/>
          <p:nvPr/>
        </p:nvSpPr>
        <p:spPr>
          <a:xfrm>
            <a:off x="447840" y="442440"/>
            <a:ext cx="8153280" cy="422280"/>
          </a:xfrm>
          <a:prstGeom prst="rect">
            <a:avLst/>
          </a:prstGeom>
        </p:spPr>
        <p:txBody>
          <a:bodyPr anchor="ctr"/>
          <a:p>
            <a:pPr/>
            <a:r>
              <a:rPr lang="en-US" sz="3600">
                <a:latin typeface="Arial"/>
              </a:rPr>
              <a:t>Intel Pentium (IV) Microprocessor</a:t>
            </a:r>
            <a:endParaRPr/>
          </a:p>
        </p:txBody>
      </p:sp>
      <p:pic>
        <p:nvPicPr>
          <p:cNvPr id="131" name="Picture 3" descr="PentiumII"/>
          <p:cNvPicPr/>
          <p:nvPr/>
        </p:nvPicPr>
        <p:blipFill>
          <a:blip r:embed="rId1"/>
          <a:stretch>
            <a:fillRect/>
          </a:stretch>
        </p:blipFill>
        <p:spPr>
          <a:xfrm>
            <a:off x="640080" y="1097280"/>
            <a:ext cx="5318640" cy="5283360"/>
          </a:xfrm>
          <a:prstGeom prst="rect">
            <a:avLst/>
          </a:prstGeom>
          <a:ln>
            <a:noFill/>
          </a:ln>
        </p:spPr>
      </p:pic>
      <p:sp>
        <p:nvSpPr>
          <p:cNvPr id="132" name="CustomShape 3"/>
          <p:cNvSpPr/>
          <p:nvPr/>
        </p:nvSpPr>
        <p:spPr>
          <a:xfrm>
            <a:off x="6357240" y="966960"/>
            <a:ext cx="2416320" cy="4588560"/>
          </a:xfrm>
          <a:prstGeom prst="rect">
            <a:avLst/>
          </a:prstGeom>
          <a:noFill/>
          <a:ln>
            <a:noFill/>
          </a:ln>
        </p:spPr>
        <p:txBody>
          <a:bodyPr wrap="none" lIns="90000" rIns="90000" tIns="46800" bIns="46800"/>
          <a:p>
            <a:pPr algn="ctr">
              <a:lnSpc>
                <a:spcPct val="125000"/>
              </a:lnSpc>
            </a:pPr>
            <a:r>
              <a:rPr b="1" lang="en-US" sz="2000">
                <a:latin typeface="Arial"/>
              </a:rPr>
              <a:t>2001</a:t>
            </a:r>
            <a:endParaRPr/>
          </a:p>
          <a:p>
            <a:pPr algn="ctr">
              <a:lnSpc>
                <a:spcPct val="125000"/>
              </a:lnSpc>
            </a:pPr>
            <a:endParaRPr/>
          </a:p>
          <a:p>
            <a:pPr algn="ctr">
              <a:lnSpc>
                <a:spcPct val="125000"/>
              </a:lnSpc>
            </a:pPr>
            <a:r>
              <a:rPr lang="en-US" sz="2000">
                <a:latin typeface="Arial"/>
              </a:rPr>
              <a:t>1.7 GHz clock</a:t>
            </a:r>
            <a:endParaRPr/>
          </a:p>
          <a:p>
            <a:pPr algn="ctr">
              <a:lnSpc>
                <a:spcPct val="125000"/>
              </a:lnSpc>
            </a:pPr>
            <a:endParaRPr/>
          </a:p>
          <a:p>
            <a:pPr algn="ctr">
              <a:lnSpc>
                <a:spcPct val="125000"/>
              </a:lnSpc>
            </a:pPr>
            <a:r>
              <a:rPr lang="en-US" sz="2000">
                <a:latin typeface="Arial"/>
              </a:rPr>
              <a:t>271 mm</a:t>
            </a:r>
            <a:r>
              <a:rPr lang="en-US" sz="2000" baseline="30000">
                <a:latin typeface="Arial"/>
              </a:rPr>
              <a:t>2</a:t>
            </a:r>
            <a:r>
              <a:rPr lang="en-US" sz="2000">
                <a:latin typeface="Arial"/>
              </a:rPr>
              <a:t> die</a:t>
            </a:r>
            <a:endParaRPr/>
          </a:p>
          <a:p>
            <a:pPr algn="ctr">
              <a:lnSpc>
                <a:spcPct val="125000"/>
              </a:lnSpc>
            </a:pPr>
            <a:endParaRPr/>
          </a:p>
          <a:p>
            <a:pPr algn="ctr">
              <a:lnSpc>
                <a:spcPct val="125000"/>
              </a:lnSpc>
            </a:pPr>
            <a:r>
              <a:rPr lang="en-US" sz="2000">
                <a:latin typeface="Arial"/>
              </a:rPr>
              <a:t>180 nm feature size</a:t>
            </a:r>
            <a:endParaRPr/>
          </a:p>
          <a:p>
            <a:pPr algn="ctr">
              <a:lnSpc>
                <a:spcPct val="125000"/>
              </a:lnSpc>
            </a:pPr>
            <a:endParaRPr/>
          </a:p>
          <a:p>
            <a:pPr algn="ctr">
              <a:lnSpc>
                <a:spcPct val="125000"/>
              </a:lnSpc>
            </a:pPr>
            <a:r>
              <a:rPr lang="en-US" sz="2000">
                <a:latin typeface="Arial"/>
              </a:rPr>
              <a:t>~42M transistors</a:t>
            </a:r>
            <a:r>
              <a:rPr lang="en-US" sz="2000">
                <a:latin typeface="Arial"/>
              </a:rPr>
              <a:t>
</a:t>
            </a:r>
            <a:endParaRPr/>
          </a:p>
          <a:p>
            <a:pPr algn="ctr">
              <a:lnSpc>
                <a:spcPct val="125000"/>
              </a:lnSpc>
            </a:pPr>
            <a:r>
              <a:rPr lang="en-US" sz="2000">
                <a:latin typeface="Arial"/>
              </a:rPr>
              <a:t>64W power</a:t>
            </a:r>
            <a:endParaRPr/>
          </a:p>
          <a:p>
            <a:pPr algn="ctr">
              <a:lnSpc>
                <a:spcPct val="125000"/>
              </a:lnSpc>
            </a:pPr>
            <a:endParaRPr/>
          </a:p>
        </p:txBody>
      </p:sp>
      <p:sp>
        <p:nvSpPr>
          <p:cNvPr id="133" name="CustomShape 4"/>
          <p:cNvSpPr/>
          <p:nvPr/>
        </p:nvSpPr>
        <p:spPr>
          <a:xfrm>
            <a:off x="6054480" y="1157040"/>
            <a:ext cx="2906640" cy="4969440"/>
          </a:xfrm>
          <a:prstGeom prst="rect">
            <a:avLst/>
          </a:prstGeom>
          <a:noFill/>
          <a:ln>
            <a:noFill/>
          </a:ln>
        </p:spPr>
        <p:txBody>
          <a:bodyPr lIns="90000" rIns="90000" tIns="46800" bIns="46800"/>
          <a:p>
            <a:pPr algn="ctr">
              <a:lnSpc>
                <a:spcPct val="125000"/>
              </a:lnSpc>
            </a:pPr>
            <a:r>
              <a:rPr lang="en-US" sz="2000">
                <a:solidFill>
                  <a:srgbClr val="0000d0"/>
                </a:solidFill>
                <a:latin typeface="Arial"/>
              </a:rPr>
              <a:t>This means 2^15 increase = 32.768x</a:t>
            </a:r>
            <a:endParaRPr/>
          </a:p>
          <a:p>
            <a:pPr algn="ctr">
              <a:lnSpc>
                <a:spcPct val="125000"/>
              </a:lnSpc>
            </a:pPr>
            <a:endParaRPr/>
          </a:p>
          <a:p>
            <a:pPr algn="ctr">
              <a:lnSpc>
                <a:spcPct val="125000"/>
              </a:lnSpc>
            </a:pPr>
            <a:r>
              <a:rPr lang="en-US" sz="2000">
                <a:solidFill>
                  <a:srgbClr val="0000d0"/>
                </a:solidFill>
                <a:latin typeface="Arial"/>
              </a:rPr>
              <a:t>8500x faster</a:t>
            </a:r>
            <a:endParaRPr/>
          </a:p>
          <a:p>
            <a:pPr algn="ctr">
              <a:lnSpc>
                <a:spcPct val="125000"/>
              </a:lnSpc>
            </a:pPr>
            <a:endParaRPr/>
          </a:p>
          <a:p>
            <a:pPr algn="ctr">
              <a:lnSpc>
                <a:spcPct val="125000"/>
              </a:lnSpc>
            </a:pPr>
            <a:r>
              <a:rPr lang="en-US" sz="2000">
                <a:solidFill>
                  <a:srgbClr val="0000d0"/>
                </a:solidFill>
                <a:latin typeface="Arial"/>
              </a:rPr>
              <a:t>20x bigger die</a:t>
            </a:r>
            <a:endParaRPr/>
          </a:p>
          <a:p>
            <a:pPr algn="ctr">
              <a:lnSpc>
                <a:spcPct val="125000"/>
              </a:lnSpc>
            </a:pPr>
            <a:endParaRPr/>
          </a:p>
          <a:p>
            <a:pPr algn="ctr">
              <a:lnSpc>
                <a:spcPct val="125000"/>
              </a:lnSpc>
            </a:pPr>
            <a:r>
              <a:rPr lang="en-US" sz="2000">
                <a:solidFill>
                  <a:srgbClr val="0000d0"/>
                </a:solidFill>
                <a:latin typeface="Arial"/>
              </a:rPr>
              <a:t>55x smaller feature size</a:t>
            </a:r>
            <a:endParaRPr/>
          </a:p>
          <a:p>
            <a:pPr algn="ctr">
              <a:lnSpc>
                <a:spcPct val="125000"/>
              </a:lnSpc>
            </a:pPr>
            <a:endParaRPr/>
          </a:p>
          <a:p>
            <a:pPr algn="ctr">
              <a:lnSpc>
                <a:spcPct val="125000"/>
              </a:lnSpc>
            </a:pPr>
            <a:r>
              <a:rPr lang="en-US" sz="2000">
                <a:solidFill>
                  <a:srgbClr val="0000d0"/>
                </a:solidFill>
                <a:latin typeface="Arial"/>
              </a:rPr>
              <a:t>18,000x more T</a:t>
            </a:r>
            <a:r>
              <a:rPr lang="en-US" sz="2000">
                <a:solidFill>
                  <a:srgbClr val="0000d0"/>
                </a:solidFill>
                <a:latin typeface="Arial"/>
              </a:rPr>
              <a:t>’s</a:t>
            </a:r>
            <a:endParaRPr/>
          </a:p>
          <a:p>
            <a:pPr algn="ctr">
              <a:lnSpc>
                <a:spcPct val="125000"/>
              </a:lnSpc>
            </a:pPr>
            <a:endParaRPr/>
          </a:p>
          <a:p>
            <a:pPr algn="ctr">
              <a:lnSpc>
                <a:spcPct val="125000"/>
              </a:lnSpc>
            </a:pPr>
            <a:r>
              <a:rPr lang="en-US" sz="2000">
                <a:solidFill>
                  <a:srgbClr val="0000d0"/>
                </a:solidFill>
                <a:latin typeface="Arial"/>
              </a:rPr>
              <a:t>32,000x (2</a:t>
            </a:r>
            <a:r>
              <a:rPr lang="en-US" sz="2000" baseline="30000">
                <a:solidFill>
                  <a:srgbClr val="0000d0"/>
                </a:solidFill>
                <a:latin typeface="Arial"/>
              </a:rPr>
              <a:t>15</a:t>
            </a:r>
            <a:r>
              <a:rPr lang="en-US" sz="2000">
                <a:latin typeface="Arial"/>
              </a:rPr>
              <a:t>)</a:t>
            </a:r>
            <a:r>
              <a:rPr lang="en-US">
                <a:latin typeface="Arial"/>
              </a:rPr>
              <a:t> </a:t>
            </a:r>
            <a:r>
              <a:rPr lang="en-US" sz="2000">
                <a:solidFill>
                  <a:srgbClr val="0000d0"/>
                </a:solidFill>
                <a:latin typeface="Arial"/>
              </a:rPr>
              <a:t>more power</a:t>
            </a:r>
            <a:endParaRPr/>
          </a:p>
        </p:txBody>
      </p:sp>
      <p:sp>
        <p:nvSpPr>
          <p:cNvPr id="134" name="CustomShape 5"/>
          <p:cNvSpPr/>
          <p:nvPr/>
        </p:nvSpPr>
        <p:spPr>
          <a:xfrm>
            <a:off x="4653000" y="6464160"/>
            <a:ext cx="1697040" cy="368280"/>
          </a:xfrm>
          <a:prstGeom prst="rect">
            <a:avLst/>
          </a:prstGeom>
          <a:noFill/>
          <a:ln>
            <a:noFill/>
          </a:ln>
        </p:spPr>
        <p:txBody>
          <a:bodyPr wrap="none" lIns="90000" rIns="90000" tIns="46800" bIns="46800"/>
          <a:p>
            <a:pPr/>
            <a:r>
              <a:rPr lang="en-US" sz="1600">
                <a:solidFill>
                  <a:srgbClr val="0033cc"/>
                </a:solidFill>
                <a:latin typeface="Arial"/>
              </a:rPr>
              <a:t>Courtesy, Intel </a:t>
            </a:r>
            <a:r>
              <a:rPr lang="en-US">
                <a:solidFill>
                  <a:srgbClr val="0033cc"/>
                </a:solidFill>
                <a:latin typeface="Arial"/>
              </a:rPr>
              <a:t>®</a:t>
            </a:r>
            <a:endParaRPr/>
          </a:p>
        </p:txBody>
      </p:sp>
    </p:spTree>
  </p:cSld>
  <p:timing>
    <p:tnLst>
      <p:par>
        <p:cTn id="27" dur="indefinite" restart="never" nodeType="tmRoot">
          <p:childTnLst>
            <p:seq>
              <p:cTn id="28" dur="indefinite" nodeType="mainSeq">
                <p:childTnLst>
                  <p:par>
                    <p:cTn id="29" fill="hold">
                      <p:stCondLst>
                        <p:cond delay="indefinite"/>
                      </p:stCondLst>
                      <p:childTnLst>
                        <p:par>
                          <p:cTn id="30" fill="hold">
                            <p:stCondLst>
                              <p:cond delay="0"/>
                            </p:stCondLst>
                            <p:childTnLst>
                              <p:par>
                                <p:cTn id="31" nodeType="clickEffect" fill="hold" presetClass="entr" presetID="22" presetSubtype="1">
                                  <p:stCondLst>
                                    <p:cond delay="0"/>
                                  </p:stCondLst>
                                  <p:childTnLst>
                                    <p:set>
                                      <p:cBhvr>
                                        <p:cTn id="32" dur="1" fill="hold">
                                          <p:stCondLst>
                                            <p:cond delay="0"/>
                                          </p:stCondLst>
                                        </p:cTn>
                                        <p:tgtEl>
                                          <p:spTgt spid="133"/>
                                        </p:tgtEl>
                                        <p:attrNameLst>
                                          <p:attrName>style.visibility</p:attrName>
                                        </p:attrNameLst>
                                      </p:cBhvr>
                                      <p:to>
                                        <p:strVal val="visible"/>
                                      </p:to>
                                    </p:set>
                                    <p:animEffect filter="wipe(up)" transition="in">
                                      <p:cBhvr additive="repl">
                                        <p:cTn id="33" dur="5000"/>
                                        <p:tgtEl>
                                          <p:spTgt spid="1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36" name="TextShape 2"/>
          <p:cNvSpPr txBox="1"/>
          <p:nvPr/>
        </p:nvSpPr>
        <p:spPr>
          <a:xfrm>
            <a:off x="457200" y="456840"/>
            <a:ext cx="8229600" cy="609480"/>
          </a:xfrm>
          <a:prstGeom prst="rect">
            <a:avLst/>
          </a:prstGeom>
        </p:spPr>
        <p:txBody>
          <a:bodyPr anchor="ctr"/>
          <a:p>
            <a:pPr/>
            <a:r>
              <a:rPr lang="en-US" sz="3600">
                <a:latin typeface="Arial"/>
              </a:rPr>
              <a:t>Technology scaling road map </a:t>
            </a:r>
            <a:r>
              <a:rPr lang="en-US" sz="2400">
                <a:latin typeface="Arial"/>
              </a:rPr>
              <a:t>(Intel chips)</a:t>
            </a:r>
            <a:endParaRPr/>
          </a:p>
        </p:txBody>
      </p:sp>
      <p:graphicFrame>
        <p:nvGraphicFramePr>
          <p:cNvPr id="137" name="Table 3"/>
          <p:cNvGraphicFramePr/>
          <p:nvPr/>
        </p:nvGraphicFramePr>
        <p:xfrm>
          <a:off x="603720" y="1320480"/>
          <a:ext cx="8106840" cy="2331720"/>
        </p:xfrm>
        <a:graphic>
          <a:graphicData uri="http://schemas.openxmlformats.org/drawingml/2006/table">
            <a:tbl>
              <a:tblPr/>
              <a:tblGrid>
                <a:gridCol w="2090880"/>
                <a:gridCol w="813240"/>
                <a:gridCol w="813600"/>
                <a:gridCol w="813240"/>
                <a:gridCol w="871200"/>
                <a:gridCol w="1067040"/>
                <a:gridCol w="789840"/>
                <a:gridCol w="848160"/>
              </a:tblGrid>
              <a:tr h="467280">
                <a:tc>
                  <a:tcPr/>
                </a:tc>
                <a:tc>
                  <a:txBody>
                    <a:bodyPr lIns="90000" rIns="90000" tIns="46800" bIns="46800"/>
                    <a:p>
                      <a:pPr algn="ctr"/>
                      <a:r>
                        <a:rPr b="1" lang="en-US">
                          <a:latin typeface="Arial"/>
                        </a:rPr>
                        <a:t>2004</a:t>
                      </a:r>
                      <a:endParaRPr/>
                    </a:p>
                  </a:txBody>
                  <a:tcPr/>
                </a:tc>
                <a:tc>
                  <a:txBody>
                    <a:bodyPr lIns="90000" rIns="90000" tIns="46800" bIns="46800"/>
                    <a:p>
                      <a:pPr algn="ctr"/>
                      <a:r>
                        <a:rPr b="1" lang="en-US">
                          <a:latin typeface="Arial"/>
                        </a:rPr>
                        <a:t>2006</a:t>
                      </a:r>
                      <a:endParaRPr/>
                    </a:p>
                  </a:txBody>
                  <a:tcPr/>
                </a:tc>
                <a:tc>
                  <a:txBody>
                    <a:bodyPr lIns="90000" rIns="90000" tIns="46800" bIns="46800"/>
                    <a:p>
                      <a:pPr algn="ctr"/>
                      <a:r>
                        <a:rPr b="1" lang="en-US">
                          <a:latin typeface="Arial"/>
                        </a:rPr>
                        <a:t>2008</a:t>
                      </a:r>
                      <a:endParaRPr/>
                    </a:p>
                  </a:txBody>
                  <a:tcPr/>
                </a:tc>
                <a:tc>
                  <a:txBody>
                    <a:bodyPr lIns="90000" rIns="90000" tIns="46800" bIns="46800"/>
                    <a:p>
                      <a:pPr algn="ctr"/>
                      <a:r>
                        <a:rPr b="1" lang="en-US">
                          <a:latin typeface="Arial"/>
                        </a:rPr>
                        <a:t>2010</a:t>
                      </a:r>
                      <a:endParaRPr/>
                    </a:p>
                  </a:txBody>
                  <a:tcPr/>
                </a:tc>
                <a:tc>
                  <a:txBody>
                    <a:bodyPr lIns="90000" rIns="90000" tIns="46800" bIns="46800"/>
                    <a:p>
                      <a:pPr algn="ctr"/>
                      <a:r>
                        <a:rPr b="1" lang="en-US">
                          <a:latin typeface="Arial"/>
                        </a:rPr>
                        <a:t>2012</a:t>
                      </a:r>
                      <a:endParaRPr/>
                    </a:p>
                  </a:txBody>
                  <a:tcPr/>
                </a:tc>
                <a:tc>
                  <a:txBody>
                    <a:bodyPr lIns="90000" rIns="90000" tIns="46800" bIns="46800"/>
                    <a:p>
                      <a:pPr algn="ctr"/>
                      <a:r>
                        <a:rPr b="1" lang="en-US">
                          <a:latin typeface="Arial"/>
                        </a:rPr>
                        <a:t>2014</a:t>
                      </a:r>
                      <a:endParaRPr/>
                    </a:p>
                  </a:txBody>
                  <a:tcPr/>
                </a:tc>
                <a:tc>
                  <a:txBody>
                    <a:bodyPr lIns="90000" rIns="90000" tIns="46800" bIns="46800"/>
                    <a:p>
                      <a:pPr algn="ctr"/>
                      <a:r>
                        <a:rPr b="1" lang="en-US">
                          <a:latin typeface="Arial"/>
                        </a:rPr>
                        <a:t>2016</a:t>
                      </a:r>
                      <a:endParaRPr/>
                    </a:p>
                  </a:txBody>
                  <a:tcPr/>
                </a:tc>
              </a:tr>
              <a:tr h="467280">
                <a:tc>
                  <a:txBody>
                    <a:bodyPr lIns="90000" rIns="90000" tIns="46800" bIns="46800"/>
                    <a:p>
                      <a:pPr algn="ctr"/>
                      <a:r>
                        <a:rPr lang="en-US">
                          <a:solidFill>
                            <a:srgbClr val="0033cc"/>
                          </a:solidFill>
                          <a:latin typeface="Arial"/>
                        </a:rPr>
                        <a:t>Feature size (nm)</a:t>
                      </a:r>
                      <a:endParaRPr/>
                    </a:p>
                  </a:txBody>
                  <a:tcPr/>
                </a:tc>
                <a:tc>
                  <a:txBody>
                    <a:bodyPr lIns="90000" rIns="90000" tIns="46800" bIns="46800"/>
                    <a:p>
                      <a:pPr algn="ctr"/>
                      <a:r>
                        <a:rPr lang="en-US">
                          <a:solidFill>
                            <a:srgbClr val="0033cc"/>
                          </a:solidFill>
                          <a:latin typeface="Arial"/>
                        </a:rPr>
                        <a:t>130</a:t>
                      </a:r>
                      <a:endParaRPr/>
                    </a:p>
                  </a:txBody>
                  <a:tcPr/>
                </a:tc>
                <a:tc>
                  <a:txBody>
                    <a:bodyPr lIns="90000" rIns="90000" tIns="46800" bIns="46800"/>
                    <a:p>
                      <a:pPr algn="ctr"/>
                      <a:r>
                        <a:rPr lang="en-US">
                          <a:solidFill>
                            <a:srgbClr val="0033cc"/>
                          </a:solidFill>
                          <a:latin typeface="Arial"/>
                        </a:rPr>
                        <a:t>90</a:t>
                      </a:r>
                      <a:endParaRPr/>
                    </a:p>
                  </a:txBody>
                  <a:tcPr/>
                </a:tc>
                <a:tc>
                  <a:txBody>
                    <a:bodyPr lIns="90000" rIns="90000" tIns="46800" bIns="46800"/>
                    <a:p>
                      <a:pPr algn="ctr"/>
                      <a:r>
                        <a:rPr lang="en-US">
                          <a:solidFill>
                            <a:srgbClr val="0033cc"/>
                          </a:solidFill>
                          <a:latin typeface="Arial"/>
                        </a:rPr>
                        <a:t>45</a:t>
                      </a:r>
                      <a:endParaRPr/>
                    </a:p>
                  </a:txBody>
                  <a:tcPr/>
                </a:tc>
                <a:tc>
                  <a:txBody>
                    <a:bodyPr lIns="90000" rIns="90000" tIns="46800" bIns="46800"/>
                    <a:p>
                      <a:pPr algn="ctr"/>
                      <a:r>
                        <a:rPr lang="en-US">
                          <a:solidFill>
                            <a:srgbClr val="0033cc"/>
                          </a:solidFill>
                          <a:latin typeface="Arial"/>
                        </a:rPr>
                        <a:t>32</a:t>
                      </a:r>
                      <a:endParaRPr/>
                    </a:p>
                  </a:txBody>
                  <a:tcPr/>
                </a:tc>
                <a:tc>
                  <a:txBody>
                    <a:bodyPr lIns="90000" rIns="90000" tIns="46800" bIns="46800"/>
                    <a:p>
                      <a:pPr algn="ctr"/>
                      <a:r>
                        <a:rPr lang="en-US">
                          <a:solidFill>
                            <a:srgbClr val="0033cc"/>
                          </a:solidFill>
                          <a:latin typeface="Arial"/>
                        </a:rPr>
                        <a:t>22</a:t>
                      </a:r>
                      <a:endParaRPr/>
                    </a:p>
                  </a:txBody>
                  <a:tcPr/>
                </a:tc>
                <a:tc>
                  <a:txBody>
                    <a:bodyPr lIns="90000" rIns="90000" tIns="46800" bIns="46800"/>
                    <a:p>
                      <a:pPr algn="ctr"/>
                      <a:r>
                        <a:rPr lang="en-US">
                          <a:solidFill>
                            <a:srgbClr val="0000ff"/>
                          </a:solidFill>
                          <a:latin typeface="Arial"/>
                        </a:rPr>
                        <a:t>22</a:t>
                      </a:r>
                      <a:endParaRPr/>
                    </a:p>
                  </a:txBody>
                  <a:tcPr/>
                </a:tc>
                <a:tc>
                  <a:txBody>
                    <a:bodyPr lIns="90000" rIns="90000" tIns="46800" bIns="46800"/>
                    <a:p>
                      <a:pPr algn="ctr"/>
                      <a:r>
                        <a:rPr lang="en-US">
                          <a:solidFill>
                            <a:srgbClr val="0000ff"/>
                          </a:solidFill>
                          <a:latin typeface="Arial"/>
                        </a:rPr>
                        <a:t>14</a:t>
                      </a:r>
                      <a:endParaRPr/>
                    </a:p>
                  </a:txBody>
                  <a:tcPr/>
                </a:tc>
              </a:tr>
              <a:tr h="1397520">
                <a:tc>
                  <a:txBody>
                    <a:bodyPr lIns="90000" rIns="90000" tIns="46800" bIns="46800"/>
                    <a:p>
                      <a:pPr algn="ctr"/>
                      <a:r>
                        <a:rPr lang="en-US" sz="2200">
                          <a:latin typeface="Arial"/>
                        </a:rPr>
                        <a:t>Integrative Capacity</a:t>
                      </a:r>
                      <a:r>
                        <a:rPr lang="en-US">
                          <a:latin typeface="Arial"/>
                        </a:rPr>
                        <a:t> (</a:t>
                      </a:r>
                      <a:r>
                        <a:rPr lang="en-US" sz="2000">
                          <a:latin typeface="Arial"/>
                        </a:rPr>
                        <a:t>billions of transistors</a:t>
                      </a:r>
                      <a:r>
                        <a:rPr lang="en-US">
                          <a:latin typeface="Arial"/>
                        </a:rPr>
                        <a:t>)</a:t>
                      </a:r>
                      <a:endParaRPr/>
                    </a:p>
                  </a:txBody>
                  <a:tcPr/>
                </a:tc>
                <a:tc>
                  <a:txBody>
                    <a:bodyPr lIns="90000" rIns="90000" tIns="46800" bIns="46800"/>
                    <a:p>
                      <a:pPr algn="ctr"/>
                      <a:r>
                        <a:rPr lang="en-US">
                          <a:latin typeface="Arial"/>
                        </a:rPr>
                        <a:t>0.6</a:t>
                      </a:r>
                      <a:endParaRPr/>
                    </a:p>
                  </a:txBody>
                  <a:tcPr/>
                </a:tc>
                <a:tc>
                  <a:txBody>
                    <a:bodyPr lIns="90000" rIns="90000" tIns="46800" bIns="46800"/>
                    <a:p>
                      <a:pPr algn="ctr"/>
                      <a:r>
                        <a:rPr lang="en-US">
                          <a:latin typeface="Arial"/>
                        </a:rPr>
                        <a:t>1.7</a:t>
                      </a:r>
                      <a:endParaRPr/>
                    </a:p>
                  </a:txBody>
                  <a:tcPr/>
                </a:tc>
                <a:tc>
                  <a:txBody>
                    <a:bodyPr lIns="90000" rIns="90000" tIns="46800" bIns="46800"/>
                    <a:p>
                      <a:pPr algn="ctr"/>
                      <a:r>
                        <a:rPr lang="en-US">
                          <a:latin typeface="Arial"/>
                        </a:rPr>
                        <a:t>1.9</a:t>
                      </a:r>
                      <a:endParaRPr/>
                    </a:p>
                  </a:txBody>
                  <a:tcPr/>
                </a:tc>
                <a:tc>
                  <a:txBody>
                    <a:bodyPr lIns="90000" rIns="90000" tIns="46800" bIns="46800"/>
                    <a:p>
                      <a:pPr algn="ctr"/>
                      <a:r>
                        <a:rPr lang="en-US">
                          <a:latin typeface="Arial"/>
                        </a:rPr>
                        <a:t>1.2</a:t>
                      </a:r>
                      <a:endParaRPr/>
                    </a:p>
                  </a:txBody>
                  <a:tcPr/>
                </a:tc>
                <a:tc>
                  <a:txBody>
                    <a:bodyPr lIns="90000" rIns="90000" tIns="46800" bIns="46800"/>
                    <a:p>
                      <a:pPr algn="ctr"/>
                      <a:r>
                        <a:rPr lang="en-US">
                          <a:latin typeface="Arial"/>
                        </a:rPr>
                        <a:t>5</a:t>
                      </a:r>
                      <a:endParaRPr/>
                    </a:p>
                  </a:txBody>
                  <a:tcPr/>
                </a:tc>
                <a:tc>
                  <a:txBody>
                    <a:bodyPr lIns="90000" rIns="90000" tIns="46800" bIns="46800"/>
                    <a:p>
                      <a:pPr algn="ctr"/>
                      <a:r>
                        <a:rPr lang="en-US">
                          <a:latin typeface="Arial"/>
                        </a:rPr>
                        <a:t>5.6</a:t>
                      </a:r>
                      <a:endParaRPr/>
                    </a:p>
                  </a:txBody>
                  <a:tcPr/>
                </a:tc>
                <a:tc>
                  <a:txBody>
                    <a:bodyPr lIns="90000" rIns="90000" tIns="46800" bIns="46800"/>
                    <a:p>
                      <a:pPr algn="ctr"/>
                      <a:r>
                        <a:rPr lang="en-US">
                          <a:latin typeface="Arial"/>
                        </a:rPr>
                        <a:t>30</a:t>
                      </a:r>
                      <a:endParaRPr/>
                    </a:p>
                  </a:txBody>
                  <a:tcPr/>
                </a:tc>
              </a:tr>
            </a:tbl>
          </a:graphicData>
        </a:graphic>
      </p:graphicFrame>
      <p:sp>
        <p:nvSpPr>
          <p:cNvPr id="138" name="TextShape 4"/>
          <p:cNvSpPr txBox="1"/>
          <p:nvPr/>
        </p:nvSpPr>
        <p:spPr>
          <a:xfrm>
            <a:off x="762120" y="3602160"/>
            <a:ext cx="7772400" cy="2668320"/>
          </a:xfrm>
          <a:prstGeom prst="rect">
            <a:avLst/>
          </a:prstGeom>
        </p:spPr>
        <p:txBody>
          <a:bodyPr/>
          <a:p>
            <a:pPr>
              <a:buSzPct val="80000"/>
              <a:buFont typeface="Wingdings" charset="2"/>
              <a:buChar char=""/>
            </a:pPr>
            <a:r>
              <a:rPr lang="en-US" sz="2400">
                <a:solidFill>
                  <a:srgbClr val="000000"/>
                </a:solidFill>
                <a:latin typeface="Arial"/>
              </a:rPr>
              <a:t>Fun facts about 45nm transistors</a:t>
            </a:r>
            <a:endParaRPr/>
          </a:p>
          <a:p>
            <a:pPr lvl="1">
              <a:buSzPct val="75000"/>
              <a:buFont typeface="Wingdings" charset="2"/>
              <a:buChar char=""/>
            </a:pPr>
            <a:r>
              <a:rPr lang="en-US" sz="2000">
                <a:solidFill>
                  <a:srgbClr val="000000"/>
                </a:solidFill>
                <a:latin typeface="Arial"/>
              </a:rPr>
              <a:t>30 million can fit on the head of a pin</a:t>
            </a:r>
            <a:endParaRPr/>
          </a:p>
          <a:p>
            <a:pPr lvl="1">
              <a:buSzPct val="75000"/>
              <a:buFont typeface="Wingdings" charset="2"/>
              <a:buChar char=""/>
            </a:pPr>
            <a:r>
              <a:rPr lang="en-US" sz="2000">
                <a:solidFill>
                  <a:srgbClr val="000000"/>
                </a:solidFill>
                <a:latin typeface="Arial"/>
              </a:rPr>
              <a:t>You could fit more than 2,000 across the width of a human hair</a:t>
            </a:r>
            <a:endParaRPr/>
          </a:p>
          <a:p>
            <a:pPr lvl="1">
              <a:buSzPct val="75000"/>
              <a:buFont typeface="Wingdings" charset="2"/>
              <a:buChar char=""/>
            </a:pPr>
            <a:r>
              <a:rPr lang="en-US" sz="2000">
                <a:solidFill>
                  <a:srgbClr val="000000"/>
                </a:solidFill>
                <a:latin typeface="Arial"/>
              </a:rPr>
              <a:t>If car prices had fallen at the same rate as the price of a single transistor has since 1968, a new car today would cost about 1 cent</a:t>
            </a:r>
            <a:endParaRPr/>
          </a:p>
        </p:txBody>
      </p:sp>
    </p:spTree>
  </p:cSld>
  <p:timing>
    <p:tnLst>
      <p:par>
        <p:cTn id="34" dur="indefinite" restart="never" nodeType="tmRoot">
          <p:childTnLst>
            <p:seq>
              <p:cTn id="35" nodeType="mainSeq">
                <p:childTnLst>
                  <p:par>
                    <p:cTn id="36" fill="freeze">
                      <p:stCondLst>
                        <p:cond delay="indefinite"/>
                      </p:stCondLst>
                      <p:childTnLst>
                        <p:par>
                          <p:cTn id="37" fill="freeze">
                            <p:stCondLst>
                              <p:cond delay="0"/>
                            </p:stCondLst>
                            <p:childTnLst>
                              <p:par>
                                <p:cTn id="38" nodeType="clickEffect" fill="hold" presetClass="entr" presetID="1">
                                  <p:stCondLst>
                                    <p:cond delay="0"/>
                                  </p:stCondLst>
                                  <p:childTnLst>
                                    <p:set>
                                      <p:cBhvr>
                                        <p:cTn id="39" dur="1" fill="hold">
                                          <p:stCondLst>
                                            <p:cond delay="0"/>
                                          </p:stCondLst>
                                        </p:cTn>
                                        <p:tgtEl>
                                          <p:spTgt spid="138">
                                            <p:txEl>
                                              <p:pRg st="0" end="33"/>
                                            </p:txEl>
                                          </p:spTgt>
                                        </p:tgtEl>
                                        <p:attrNameLst>
                                          <p:attrName>style.visibility</p:attrName>
                                        </p:attrNameLst>
                                      </p:cBhvr>
                                      <p:to>
                                        <p:strVal val="visible"/>
                                      </p:to>
                                    </p:set>
                                  </p:childTnLst>
                                </p:cTn>
                              </p:par>
                            </p:childTnLst>
                          </p:cTn>
                        </p:par>
                      </p:childTnLst>
                    </p:cTn>
                  </p:par>
                  <p:par>
                    <p:cTn id="40" fill="freeze">
                      <p:stCondLst>
                        <p:cond delay="indefinite"/>
                      </p:stCondLst>
                      <p:childTnLst>
                        <p:par>
                          <p:cTn id="41" fill="freeze">
                            <p:stCondLst>
                              <p:cond delay="0"/>
                            </p:stCondLst>
                            <p:childTnLst>
                              <p:par>
                                <p:cTn id="42" nodeType="clickEffect" fill="hold" presetClass="entr" presetID="1">
                                  <p:stCondLst>
                                    <p:cond delay="0"/>
                                  </p:stCondLst>
                                  <p:childTnLst>
                                    <p:set>
                                      <p:cBhvr>
                                        <p:cTn id="43" dur="1" fill="hold">
                                          <p:stCondLst>
                                            <p:cond delay="0"/>
                                          </p:stCondLst>
                                        </p:cTn>
                                        <p:tgtEl>
                                          <p:spTgt spid="138">
                                            <p:txEl>
                                              <p:pRg st="33" end="73"/>
                                            </p:txEl>
                                          </p:spTgt>
                                        </p:tgtEl>
                                        <p:attrNameLst>
                                          <p:attrName>style.visibility</p:attrName>
                                        </p:attrNameLst>
                                      </p:cBhvr>
                                      <p:to>
                                        <p:strVal val="visible"/>
                                      </p:to>
                                    </p:set>
                                  </p:childTnLst>
                                </p:cTn>
                              </p:par>
                            </p:childTnLst>
                          </p:cTn>
                        </p:par>
                      </p:childTnLst>
                    </p:cTn>
                  </p:par>
                  <p:par>
                    <p:cTn id="44" fill="freeze">
                      <p:stCondLst>
                        <p:cond delay="indefinite"/>
                      </p:stCondLst>
                      <p:childTnLst>
                        <p:par>
                          <p:cTn id="45" fill="freeze">
                            <p:stCondLst>
                              <p:cond delay="0"/>
                            </p:stCondLst>
                            <p:childTnLst>
                              <p:par>
                                <p:cTn id="46" nodeType="clickEffect" fill="hold" presetClass="entr" presetID="1">
                                  <p:stCondLst>
                                    <p:cond delay="0"/>
                                  </p:stCondLst>
                                  <p:childTnLst>
                                    <p:set>
                                      <p:cBhvr>
                                        <p:cTn id="47" dur="1" fill="hold">
                                          <p:stCondLst>
                                            <p:cond delay="0"/>
                                          </p:stCondLst>
                                        </p:cTn>
                                        <p:tgtEl>
                                          <p:spTgt spid="138">
                                            <p:txEl>
                                              <p:pRg st="73" end="136"/>
                                            </p:txEl>
                                          </p:spTgt>
                                        </p:tgtEl>
                                        <p:attrNameLst>
                                          <p:attrName>style.visibility</p:attrName>
                                        </p:attrNameLst>
                                      </p:cBhvr>
                                      <p:to>
                                        <p:strVal val="visible"/>
                                      </p:to>
                                    </p:set>
                                  </p:childTnLst>
                                </p:cTn>
                              </p:par>
                            </p:childTnLst>
                          </p:cTn>
                        </p:par>
                      </p:childTnLst>
                    </p:cTn>
                  </p:par>
                  <p:par>
                    <p:cTn id="48" fill="freeze">
                      <p:stCondLst>
                        <p:cond delay="indefinite"/>
                      </p:stCondLst>
                      <p:childTnLst>
                        <p:par>
                          <p:cTn id="49" fill="freeze">
                            <p:stCondLst>
                              <p:cond delay="0"/>
                            </p:stCondLst>
                            <p:childTnLst>
                              <p:par>
                                <p:cTn id="50" nodeType="clickEffect" fill="hold" presetClass="entr" presetID="1">
                                  <p:stCondLst>
                                    <p:cond delay="0"/>
                                  </p:stCondLst>
                                  <p:childTnLst>
                                    <p:set>
                                      <p:cBhvr>
                                        <p:cTn id="51" dur="1" fill="hold">
                                          <p:stCondLst>
                                            <p:cond delay="0"/>
                                          </p:stCondLst>
                                        </p:cTn>
                                        <p:tgtEl>
                                          <p:spTgt spid="138">
                                            <p:txEl>
                                              <p:pRg st="136" end="27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CustomShape 1"/>
          <p:cNvSpPr/>
          <p:nvPr/>
        </p:nvSpPr>
        <p:spPr>
          <a:xfrm>
            <a:off x="457200" y="6245280"/>
            <a:ext cx="2133720" cy="476280"/>
          </a:xfrm>
          <a:prstGeom prst="rect">
            <a:avLst/>
          </a:prstGeom>
          <a:noFill/>
          <a:ln>
            <a:noFill/>
          </a:ln>
        </p:spPr>
        <p:txBody>
          <a:bodyPr lIns="90000" rIns="90000" tIns="46800" bIns="46800" anchor="b"/>
          <a:p>
            <a:pPr/>
            <a:r>
              <a:rPr lang="en-US" sz="1400">
                <a:latin typeface="Arial"/>
              </a:rPr>
              <a:t>April 2007, Irwin, PSU</a:t>
            </a:r>
            <a:endParaRPr/>
          </a:p>
        </p:txBody>
      </p:sp>
      <p:sp>
        <p:nvSpPr>
          <p:cNvPr id="140" name="TextShape 2"/>
          <p:cNvSpPr txBox="1"/>
          <p:nvPr/>
        </p:nvSpPr>
        <p:spPr>
          <a:xfrm>
            <a:off x="457200" y="456840"/>
            <a:ext cx="8229600" cy="609480"/>
          </a:xfrm>
          <a:prstGeom prst="rect">
            <a:avLst/>
          </a:prstGeom>
        </p:spPr>
        <p:txBody>
          <a:bodyPr anchor="ctr"/>
          <a:p>
            <a:pPr/>
            <a:r>
              <a:rPr lang="en-US" sz="3600">
                <a:latin typeface="Arial"/>
              </a:rPr>
              <a:t>Kurzweil </a:t>
            </a:r>
            <a:r>
              <a:rPr lang="en-US" sz="3600">
                <a:latin typeface="Arial"/>
              </a:rPr>
              <a:t>“expansion” of Moore's Law</a:t>
            </a:r>
            <a:endParaRPr/>
          </a:p>
        </p:txBody>
      </p:sp>
      <p:sp>
        <p:nvSpPr>
          <p:cNvPr id="141" name="TextShape 3"/>
          <p:cNvSpPr txBox="1"/>
          <p:nvPr/>
        </p:nvSpPr>
        <p:spPr>
          <a:xfrm>
            <a:off x="456840" y="1482480"/>
            <a:ext cx="2670120" cy="3321000"/>
          </a:xfrm>
          <a:prstGeom prst="rect">
            <a:avLst/>
          </a:prstGeom>
        </p:spPr>
        <p:txBody>
          <a:bodyPr/>
          <a:p>
            <a:pPr>
              <a:buSzPct val="80000"/>
              <a:buFont typeface="Wingdings" charset="2"/>
              <a:buChar char=""/>
            </a:pPr>
            <a:r>
              <a:rPr lang="en-US" sz="2800">
                <a:latin typeface="Arial"/>
              </a:rPr>
              <a:t>Processor clock rates have also been doubling about every two years</a:t>
            </a:r>
            <a:endParaRPr/>
          </a:p>
        </p:txBody>
      </p:sp>
      <p:pic>
        <p:nvPicPr>
          <p:cNvPr id="142" name="Picture 4" descr="450px-PPTMooresLawai"/>
          <p:cNvPicPr/>
          <p:nvPr/>
        </p:nvPicPr>
        <p:blipFill>
          <a:blip r:embed="rId1"/>
          <a:stretch>
            <a:fillRect/>
          </a:stretch>
        </p:blipFill>
        <p:spPr>
          <a:xfrm>
            <a:off x="3462480" y="1138320"/>
            <a:ext cx="5408640" cy="5445000"/>
          </a:xfrm>
          <a:prstGeom prst="rect">
            <a:avLst/>
          </a:prstGeom>
          <a:ln>
            <a:noFill/>
          </a:ln>
        </p:spPr>
      </p:pic>
    </p:spTree>
  </p:cSld>
  <p:timing>
    <p:tnLst>
      <p:par>
        <p:cTn id="52" dur="indefinite" restart="never" nodeType="tmRoot">
          <p:childTnLst>
            <p:seq>
              <p:cTn id="53" dur="indefinite" nodeType="mainSeq">
                <p:childTnLst>
                  <p:par>
                    <p:cTn id="54" fill="hold">
                      <p:stCondLst>
                        <p:cond delay="indefinite"/>
                      </p:stCondLst>
                      <p:childTnLst>
                        <p:par>
                          <p:cTn id="55" fill="hold">
                            <p:stCondLst>
                              <p:cond delay="0"/>
                            </p:stCondLst>
                            <p:childTnLst>
                              <p:par>
                                <p:cTn id="56" nodeType="clickEffect" fill="hold" presetClass="entr" presetID="1">
                                  <p:stCondLst>
                                    <p:cond delay="0"/>
                                  </p:stCondLst>
                                  <p:childTnLst>
                                    <p:set>
                                      <p:cBhvr>
                                        <p:cTn id="57" dur="1" fill="hold">
                                          <p:stCondLst>
                                            <p:cond delay="0"/>
                                          </p:stCondLst>
                                        </p:cTn>
                                        <p:tgtEl>
                                          <p:spTgt spid="141">
                                            <p:txEl>
                                              <p:pRg st="0" end="6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